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1b566fe6470848ac" /><Relationship Type="http://schemas.openxmlformats.org/officeDocument/2006/relationships/extended-properties" Target="/docProps/app.xml" Id="R5881c2ed6c7d4c72" /><Relationship Type="http://schemas.openxmlformats.org/officeDocument/2006/relationships/officeDocument" Target="/ppt/presentation.xml" Id="Raf4eb9b92937454d" /></Relationships>
</file>

<file path=ppt/presentation.xml><?xml version="1.0" encoding="utf-8"?>
<p:presentation xmlns:p="http://schemas.openxmlformats.org/presentationml/2006/main">
  <p:sldMasterIdLst>
    <p:sldMasterId xmlns:r="http://schemas.openxmlformats.org/officeDocument/2006/relationships" id="2147483648" r:id="R4bf8972600694c1d"/>
  </p:sldMasterIdLst>
  <p:notesMasterIdLst>
    <p:notesMasterId xmlns:r="http://schemas.openxmlformats.org/officeDocument/2006/relationships" r:id="Rf976740fb9834ac7"/>
  </p:notesMasterIdLst>
  <p:sldIdLst>
    <p:sldId xmlns:r="http://schemas.openxmlformats.org/officeDocument/2006/relationships" id="256" r:id="R5b43cdfbfcbf475f"/>
    <p:sldId xmlns:r="http://schemas.openxmlformats.org/officeDocument/2006/relationships" id="257" r:id="R796366ab2b7b442b"/>
    <p:sldId xmlns:r="http://schemas.openxmlformats.org/officeDocument/2006/relationships" id="258" r:id="Race4e68db88e47a1"/>
    <p:sldId xmlns:r="http://schemas.openxmlformats.org/officeDocument/2006/relationships" id="259" r:id="Rb77d3b47aa7e451d"/>
    <p:sldId xmlns:r="http://schemas.openxmlformats.org/officeDocument/2006/relationships" id="260" r:id="Ra6a079aa459a4c3e"/>
    <p:sldId xmlns:r="http://schemas.openxmlformats.org/officeDocument/2006/relationships" id="261" r:id="R88fd6b6768e944d8"/>
    <p:sldId xmlns:r="http://schemas.openxmlformats.org/officeDocument/2006/relationships" id="262" r:id="R45ce2ec329704dc3"/>
    <p:sldId xmlns:r="http://schemas.openxmlformats.org/officeDocument/2006/relationships" id="263" r:id="Rd3bc76e4fc2e44f8"/>
    <p:sldId xmlns:r="http://schemas.openxmlformats.org/officeDocument/2006/relationships" id="264" r:id="Rfb459de3399a4294"/>
    <p:sldId xmlns:r="http://schemas.openxmlformats.org/officeDocument/2006/relationships" id="265" r:id="R295b30622a7f44f4"/>
    <p:sldId xmlns:r="http://schemas.openxmlformats.org/officeDocument/2006/relationships" id="266" r:id="R5408c4f7070548aa"/>
    <p:sldId xmlns:r="http://schemas.openxmlformats.org/officeDocument/2006/relationships" id="267" r:id="R825a0cf1f5e3460a"/>
    <p:sldId xmlns:r="http://schemas.openxmlformats.org/officeDocument/2006/relationships" id="268" r:id="R44062c2d136c4adb"/>
    <p:sldId xmlns:r="http://schemas.openxmlformats.org/officeDocument/2006/relationships" id="269" r:id="Rf48f1ee9ea3c4506"/>
    <p:sldId xmlns:r="http://schemas.openxmlformats.org/officeDocument/2006/relationships" id="270" r:id="R35c9a28ab9c14c4d"/>
    <p:sldId xmlns:r="http://schemas.openxmlformats.org/officeDocument/2006/relationships" id="271" r:id="R2d00f119db714b76"/>
    <p:sldId xmlns:r="http://schemas.openxmlformats.org/officeDocument/2006/relationships" id="272" r:id="Rd1d3a444d45c4df7"/>
    <p:sldId xmlns:r="http://schemas.openxmlformats.org/officeDocument/2006/relationships" id="273" r:id="R437d2af28a7c4656"/>
    <p:sldId xmlns:r="http://schemas.openxmlformats.org/officeDocument/2006/relationships" id="274" r:id="R2d76b858c9e8400e"/>
    <p:sldId xmlns:r="http://schemas.openxmlformats.org/officeDocument/2006/relationships" id="275" r:id="R14de4e10562a4ecf"/>
    <p:sldId xmlns:r="http://schemas.openxmlformats.org/officeDocument/2006/relationships" id="276" r:id="R1623fb1e6890483a"/>
    <p:sldId xmlns:r="http://schemas.openxmlformats.org/officeDocument/2006/relationships" id="277" r:id="R461b1ee601d8461e"/>
    <p:sldId xmlns:r="http://schemas.openxmlformats.org/officeDocument/2006/relationships" id="278" r:id="Rda9639da01f142df"/>
    <p:sldId xmlns:r="http://schemas.openxmlformats.org/officeDocument/2006/relationships" id="279" r:id="Rc4a94204c93249f5"/>
    <p:sldId xmlns:r="http://schemas.openxmlformats.org/officeDocument/2006/relationships" id="280" r:id="R15c0351e34a949f2"/>
    <p:sldId xmlns:r="http://schemas.openxmlformats.org/officeDocument/2006/relationships" id="281" r:id="R5c827f2a8c234d38"/>
    <p:sldId xmlns:r="http://schemas.openxmlformats.org/officeDocument/2006/relationships" id="282" r:id="Rded8055ee2d041ae"/>
    <p:sldId xmlns:r="http://schemas.openxmlformats.org/officeDocument/2006/relationships" id="283" r:id="R9502c53cfa2a4c1a"/>
    <p:sldId xmlns:r="http://schemas.openxmlformats.org/officeDocument/2006/relationships" id="284" r:id="R5387109852684353"/>
    <p:sldId xmlns:r="http://schemas.openxmlformats.org/officeDocument/2006/relationships" id="285" r:id="R273d155630b84f07"/>
    <p:sldId xmlns:r="http://schemas.openxmlformats.org/officeDocument/2006/relationships" id="286" r:id="Re5b55ddfec644f71"/>
    <p:sldId xmlns:r="http://schemas.openxmlformats.org/officeDocument/2006/relationships" id="287" r:id="Rc3e1c831092149c5"/>
    <p:sldId xmlns:r="http://schemas.openxmlformats.org/officeDocument/2006/relationships" id="288" r:id="Rd31adbf5c8a84011"/>
    <p:sldId xmlns:r="http://schemas.openxmlformats.org/officeDocument/2006/relationships" id="289" r:id="R3b23ec1b8e214613"/>
    <p:sldId xmlns:r="http://schemas.openxmlformats.org/officeDocument/2006/relationships" id="290" r:id="Ra00117c8daa84842"/>
    <p:sldId xmlns:r="http://schemas.openxmlformats.org/officeDocument/2006/relationships" id="291" r:id="R9e9837d8a68149e2"/>
    <p:sldId xmlns:r="http://schemas.openxmlformats.org/officeDocument/2006/relationships" id="292" r:id="R7827805208a3459c"/>
    <p:sldId xmlns:r="http://schemas.openxmlformats.org/officeDocument/2006/relationships" id="293" r:id="Rb23b9363151c42f7"/>
    <p:sldId xmlns:r="http://schemas.openxmlformats.org/officeDocument/2006/relationships" id="294" r:id="R9d14a1ca96794b2e"/>
    <p:sldId xmlns:r="http://schemas.openxmlformats.org/officeDocument/2006/relationships" id="295" r:id="Rb6f725b4eef94251"/>
    <p:sldId xmlns:r="http://schemas.openxmlformats.org/officeDocument/2006/relationships" id="296" r:id="Rf17f7c43425e4e2f"/>
    <p:sldId xmlns:r="http://schemas.openxmlformats.org/officeDocument/2006/relationships" id="297" r:id="R51c9254a4ee14bc2"/>
    <p:sldId xmlns:r="http://schemas.openxmlformats.org/officeDocument/2006/relationships" id="298" r:id="R4b7a9f2eb3fa4926"/>
    <p:sldId xmlns:r="http://schemas.openxmlformats.org/officeDocument/2006/relationships" id="299" r:id="R21f2121d27454efa"/>
    <p:sldId xmlns:r="http://schemas.openxmlformats.org/officeDocument/2006/relationships" id="300" r:id="Rd1723da1646244a4"/>
    <p:sldId xmlns:r="http://schemas.openxmlformats.org/officeDocument/2006/relationships" id="301" r:id="Rbc77f58ab19b4a42"/>
    <p:sldId xmlns:r="http://schemas.openxmlformats.org/officeDocument/2006/relationships" id="302" r:id="R0e05f59cae0a4ba5"/>
    <p:sldId xmlns:r="http://schemas.openxmlformats.org/officeDocument/2006/relationships" id="303" r:id="Rf99eee91c23042f0"/>
    <p:sldId xmlns:r="http://schemas.openxmlformats.org/officeDocument/2006/relationships" id="304" r:id="Rd6f06a5e6e774cac"/>
    <p:sldId xmlns:r="http://schemas.openxmlformats.org/officeDocument/2006/relationships" id="305" r:id="R65240ddaf5a44d2a"/>
    <p:sldId xmlns:r="http://schemas.openxmlformats.org/officeDocument/2006/relationships" id="306" r:id="Rc7280e41defd4e7e"/>
    <p:sldId xmlns:r="http://schemas.openxmlformats.org/officeDocument/2006/relationships" id="307" r:id="Rc0086b5d591b4b2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77aba8904144795" /><Relationship Type="http://schemas.openxmlformats.org/officeDocument/2006/relationships/slideMaster" Target="/ppt/slideMasters/slideMaster1.xml" Id="R4bf8972600694c1d" /><Relationship Type="http://schemas.openxmlformats.org/officeDocument/2006/relationships/notesMaster" Target="/ppt/notesMasters/notesMaster1.xml" Id="Rf976740fb9834ac7" /><Relationship Type="http://schemas.openxmlformats.org/officeDocument/2006/relationships/presProps" Target="/ppt/presProps.xml" Id="Re06fcb6c43624568" /><Relationship Type="http://schemas.openxmlformats.org/officeDocument/2006/relationships/tableStyles" Target="/ppt/tableStyles.xml" Id="Re95ba730d7284d8c" /><Relationship Type="http://schemas.openxmlformats.org/officeDocument/2006/relationships/slide" Target="/ppt/slides/slide1.xml" Id="R5b43cdfbfcbf475f" /><Relationship Type="http://schemas.openxmlformats.org/officeDocument/2006/relationships/slide" Target="/ppt/slides/slide2.xml" Id="R796366ab2b7b442b" /><Relationship Type="http://schemas.openxmlformats.org/officeDocument/2006/relationships/slide" Target="/ppt/slides/slide3.xml" Id="Race4e68db88e47a1" /><Relationship Type="http://schemas.openxmlformats.org/officeDocument/2006/relationships/slide" Target="/ppt/slides/slide4.xml" Id="Rb77d3b47aa7e451d" /><Relationship Type="http://schemas.openxmlformats.org/officeDocument/2006/relationships/slide" Target="/ppt/slides/slide5.xml" Id="Ra6a079aa459a4c3e" /><Relationship Type="http://schemas.openxmlformats.org/officeDocument/2006/relationships/slide" Target="/ppt/slides/slide6.xml" Id="R88fd6b6768e944d8" /><Relationship Type="http://schemas.openxmlformats.org/officeDocument/2006/relationships/slide" Target="/ppt/slides/slide7.xml" Id="R45ce2ec329704dc3" /><Relationship Type="http://schemas.openxmlformats.org/officeDocument/2006/relationships/slide" Target="/ppt/slides/slide8.xml" Id="Rd3bc76e4fc2e44f8" /><Relationship Type="http://schemas.openxmlformats.org/officeDocument/2006/relationships/slide" Target="/ppt/slides/slide9.xml" Id="Rfb459de3399a4294" /><Relationship Type="http://schemas.openxmlformats.org/officeDocument/2006/relationships/slide" Target="/ppt/slides/slide10.xml" Id="R295b30622a7f44f4" /><Relationship Type="http://schemas.openxmlformats.org/officeDocument/2006/relationships/slide" Target="/ppt/slides/slide11.xml" Id="R5408c4f7070548aa" /><Relationship Type="http://schemas.openxmlformats.org/officeDocument/2006/relationships/slide" Target="/ppt/slides/slide12.xml" Id="R825a0cf1f5e3460a" /><Relationship Type="http://schemas.openxmlformats.org/officeDocument/2006/relationships/slide" Target="/ppt/slides/slide13.xml" Id="R44062c2d136c4adb" /><Relationship Type="http://schemas.openxmlformats.org/officeDocument/2006/relationships/slide" Target="/ppt/slides/slide14.xml" Id="Rf48f1ee9ea3c4506" /><Relationship Type="http://schemas.openxmlformats.org/officeDocument/2006/relationships/slide" Target="/ppt/slides/slide15.xml" Id="R35c9a28ab9c14c4d" /><Relationship Type="http://schemas.openxmlformats.org/officeDocument/2006/relationships/slide" Target="/ppt/slides/slide16.xml" Id="R2d00f119db714b76" /><Relationship Type="http://schemas.openxmlformats.org/officeDocument/2006/relationships/slide" Target="/ppt/slides/slide17.xml" Id="Rd1d3a444d45c4df7" /><Relationship Type="http://schemas.openxmlformats.org/officeDocument/2006/relationships/slide" Target="/ppt/slides/slide18.xml" Id="R437d2af28a7c4656" /><Relationship Type="http://schemas.openxmlformats.org/officeDocument/2006/relationships/slide" Target="/ppt/slides/slide19.xml" Id="R2d76b858c9e8400e" /><Relationship Type="http://schemas.openxmlformats.org/officeDocument/2006/relationships/slide" Target="/ppt/slides/slide20.xml" Id="R14de4e10562a4ecf" /><Relationship Type="http://schemas.openxmlformats.org/officeDocument/2006/relationships/slide" Target="/ppt/slides/slide21.xml" Id="R1623fb1e6890483a" /><Relationship Type="http://schemas.openxmlformats.org/officeDocument/2006/relationships/slide" Target="/ppt/slides/slide22.xml" Id="R461b1ee601d8461e" /><Relationship Type="http://schemas.openxmlformats.org/officeDocument/2006/relationships/slide" Target="/ppt/slides/slide23.xml" Id="Rda9639da01f142df" /><Relationship Type="http://schemas.openxmlformats.org/officeDocument/2006/relationships/slide" Target="/ppt/slides/slide24.xml" Id="Rc4a94204c93249f5" /><Relationship Type="http://schemas.openxmlformats.org/officeDocument/2006/relationships/slide" Target="/ppt/slides/slide25.xml" Id="R15c0351e34a949f2" /><Relationship Type="http://schemas.openxmlformats.org/officeDocument/2006/relationships/slide" Target="/ppt/slides/slide26.xml" Id="R5c827f2a8c234d38" /><Relationship Type="http://schemas.openxmlformats.org/officeDocument/2006/relationships/slide" Target="/ppt/slides/slide27.xml" Id="Rded8055ee2d041ae" /><Relationship Type="http://schemas.openxmlformats.org/officeDocument/2006/relationships/slide" Target="/ppt/slides/slide28.xml" Id="R9502c53cfa2a4c1a" /><Relationship Type="http://schemas.openxmlformats.org/officeDocument/2006/relationships/slide" Target="/ppt/slides/slide29.xml" Id="R5387109852684353" /><Relationship Type="http://schemas.openxmlformats.org/officeDocument/2006/relationships/slide" Target="/ppt/slides/slide30.xml" Id="R273d155630b84f07" /><Relationship Type="http://schemas.openxmlformats.org/officeDocument/2006/relationships/slide" Target="/ppt/slides/slide31.xml" Id="Re5b55ddfec644f71" /><Relationship Type="http://schemas.openxmlformats.org/officeDocument/2006/relationships/slide" Target="/ppt/slides/slide32.xml" Id="Rc3e1c831092149c5" /><Relationship Type="http://schemas.openxmlformats.org/officeDocument/2006/relationships/slide" Target="/ppt/slides/slide33.xml" Id="Rd31adbf5c8a84011" /><Relationship Type="http://schemas.openxmlformats.org/officeDocument/2006/relationships/slide" Target="/ppt/slides/slide34.xml" Id="R3b23ec1b8e214613" /><Relationship Type="http://schemas.openxmlformats.org/officeDocument/2006/relationships/slide" Target="/ppt/slides/slide35.xml" Id="Ra00117c8daa84842" /><Relationship Type="http://schemas.openxmlformats.org/officeDocument/2006/relationships/slide" Target="/ppt/slides/slide36.xml" Id="R9e9837d8a68149e2" /><Relationship Type="http://schemas.openxmlformats.org/officeDocument/2006/relationships/slide" Target="/ppt/slides/slide37.xml" Id="R7827805208a3459c" /><Relationship Type="http://schemas.openxmlformats.org/officeDocument/2006/relationships/slide" Target="/ppt/slides/slide38.xml" Id="Rb23b9363151c42f7" /><Relationship Type="http://schemas.openxmlformats.org/officeDocument/2006/relationships/slide" Target="/ppt/slides/slide39.xml" Id="R9d14a1ca96794b2e" /><Relationship Type="http://schemas.openxmlformats.org/officeDocument/2006/relationships/slide" Target="/ppt/slides/slide40.xml" Id="Rb6f725b4eef94251" /><Relationship Type="http://schemas.openxmlformats.org/officeDocument/2006/relationships/slide" Target="/ppt/slides/slide41.xml" Id="Rf17f7c43425e4e2f" /><Relationship Type="http://schemas.openxmlformats.org/officeDocument/2006/relationships/slide" Target="/ppt/slides/slide42.xml" Id="R51c9254a4ee14bc2" /><Relationship Type="http://schemas.openxmlformats.org/officeDocument/2006/relationships/slide" Target="/ppt/slides/slide43.xml" Id="R4b7a9f2eb3fa4926" /><Relationship Type="http://schemas.openxmlformats.org/officeDocument/2006/relationships/slide" Target="/ppt/slides/slide44.xml" Id="R21f2121d27454efa" /><Relationship Type="http://schemas.openxmlformats.org/officeDocument/2006/relationships/slide" Target="/ppt/slides/slide45.xml" Id="Rd1723da1646244a4" /><Relationship Type="http://schemas.openxmlformats.org/officeDocument/2006/relationships/slide" Target="/ppt/slides/slide46.xml" Id="Rbc77f58ab19b4a42" /><Relationship Type="http://schemas.openxmlformats.org/officeDocument/2006/relationships/slide" Target="/ppt/slides/slide47.xml" Id="R0e05f59cae0a4ba5" /><Relationship Type="http://schemas.openxmlformats.org/officeDocument/2006/relationships/slide" Target="/ppt/slides/slide48.xml" Id="Rf99eee91c23042f0" /><Relationship Type="http://schemas.openxmlformats.org/officeDocument/2006/relationships/slide" Target="/ppt/slides/slide49.xml" Id="Rd6f06a5e6e774cac" /><Relationship Type="http://schemas.openxmlformats.org/officeDocument/2006/relationships/slide" Target="/ppt/slides/slide50.xml" Id="R65240ddaf5a44d2a" /><Relationship Type="http://schemas.openxmlformats.org/officeDocument/2006/relationships/slide" Target="/ppt/slides/slide51.xml" Id="Rc7280e41defd4e7e" /><Relationship Type="http://schemas.openxmlformats.org/officeDocument/2006/relationships/slide" Target="/ppt/slides/slide52.xml" Id="Rc0086b5d591b4b2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56d98b5a18a4ca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46f43529c304aa5" /><Relationship Type="http://schemas.openxmlformats.org/officeDocument/2006/relationships/notesMaster" Target="/ppt/notesMasters/notesMaster1.xml" Id="R994ab6c34d534bdd" /></Relationships>
</file>

<file path=ppt/notesSlides/_rels/notesSlide2.xml.rels>&#65279;<?xml version="1.0" encoding="utf-8"?><Relationships xmlns="http://schemas.openxmlformats.org/package/2006/relationships"><Relationship Type="http://schemas.openxmlformats.org/officeDocument/2006/relationships/slide" Target="/ppt/slides/slide2.xml" Id="R40880d7e91e54088" /><Relationship Type="http://schemas.openxmlformats.org/officeDocument/2006/relationships/notesMaster" Target="/ppt/notesMasters/notesMaster1.xml" Id="R0deddf41f2f74d6f" /></Relationships>
</file>

<file path=ppt/notesSlides/_rels/notesSlide3.xml.rels>&#65279;<?xml version="1.0" encoding="utf-8"?><Relationships xmlns="http://schemas.openxmlformats.org/package/2006/relationships"><Relationship Type="http://schemas.openxmlformats.org/officeDocument/2006/relationships/slide" Target="/ppt/slides/slide3.xml" Id="R0600ce0014b14e4d" /><Relationship Type="http://schemas.openxmlformats.org/officeDocument/2006/relationships/notesMaster" Target="/ppt/notesMasters/notesMaster1.xml" Id="R7dc12729b25043b3" /></Relationships>
</file>

<file path=ppt/notesSlides/_rels/notesSlide4.xml.rels>&#65279;<?xml version="1.0" encoding="utf-8"?><Relationships xmlns="http://schemas.openxmlformats.org/package/2006/relationships"><Relationship Type="http://schemas.openxmlformats.org/officeDocument/2006/relationships/slide" Target="/ppt/slides/slide4.xml" Id="R62103e94505940de" /><Relationship Type="http://schemas.openxmlformats.org/officeDocument/2006/relationships/notesMaster" Target="/ppt/notesMasters/notesMaster1.xml" Id="Re2183599213a4449" /></Relationships>
</file>

<file path=ppt/notesSlides/_rels/notesSlide5.xml.rels>&#65279;<?xml version="1.0" encoding="utf-8"?><Relationships xmlns="http://schemas.openxmlformats.org/package/2006/relationships"><Relationship Type="http://schemas.openxmlformats.org/officeDocument/2006/relationships/slide" Target="/ppt/slides/slide5.xml" Id="R9727b71f80e44761" /><Relationship Type="http://schemas.openxmlformats.org/officeDocument/2006/relationships/notesMaster" Target="/ppt/notesMasters/notesMaster1.xml" Id="R3b1f0a1055a84c03" /></Relationships>
</file>

<file path=ppt/notesSlides/_rels/notesSlide6.xml.rels>&#65279;<?xml version="1.0" encoding="utf-8"?><Relationships xmlns="http://schemas.openxmlformats.org/package/2006/relationships"><Relationship Type="http://schemas.openxmlformats.org/officeDocument/2006/relationships/slide" Target="/ppt/slides/slide6.xml" Id="Rd7bea495d5794db4" /><Relationship Type="http://schemas.openxmlformats.org/officeDocument/2006/relationships/notesMaster" Target="/ppt/notesMasters/notesMaster1.xml" Id="Rc6dcc14c09c94782" /></Relationships>
</file>

<file path=ppt/notesSlides/_rels/notesSlide7.xml.rels>&#65279;<?xml version="1.0" encoding="utf-8"?><Relationships xmlns="http://schemas.openxmlformats.org/package/2006/relationships"><Relationship Type="http://schemas.openxmlformats.org/officeDocument/2006/relationships/slide" Target="/ppt/slides/slide7.xml" Id="Rf7756493e4924f30" /><Relationship Type="http://schemas.openxmlformats.org/officeDocument/2006/relationships/notesMaster" Target="/ppt/notesMasters/notesMaster1.xml" Id="Red8293fc570042c5" /></Relationships>
</file>

<file path=ppt/notesSlides/_rels/notesSlide8.xml.rels>&#65279;<?xml version="1.0" encoding="utf-8"?><Relationships xmlns="http://schemas.openxmlformats.org/package/2006/relationships"><Relationship Type="http://schemas.openxmlformats.org/officeDocument/2006/relationships/slide" Target="/ppt/slides/slide8.xml" Id="R45f15cb5192e436e" /><Relationship Type="http://schemas.openxmlformats.org/officeDocument/2006/relationships/notesMaster" Target="/ppt/notesMasters/notesMaster1.xml" Id="R8752909a56b946a8" /></Relationships>
</file>

<file path=ppt/notesSlides/_rels/notesSlide9.xml.rels>&#65279;<?xml version="1.0" encoding="utf-8"?><Relationships xmlns="http://schemas.openxmlformats.org/package/2006/relationships"><Relationship Type="http://schemas.openxmlformats.org/officeDocument/2006/relationships/slide" Target="/ppt/slides/slide9.xml" Id="R25ef19294af64900" /><Relationship Type="http://schemas.openxmlformats.org/officeDocument/2006/relationships/notesMaster" Target="/ppt/notesMasters/notesMaster1.xml" Id="Rb31f6a2718b241c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cf06723d10c4646" /><Relationship Type="http://schemas.openxmlformats.org/officeDocument/2006/relationships/notesMaster" Target="/ppt/notesMasters/notesMaster1.xml" Id="Rb05353dc76464d2f"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3932897d565a4288" /><Relationship Type="http://schemas.openxmlformats.org/officeDocument/2006/relationships/notesMaster" Target="/ppt/notesMasters/notesMaster1.xml" Id="R3f96fc59e213466a"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015e5d2a1e094ac0" /><Relationship Type="http://schemas.openxmlformats.org/officeDocument/2006/relationships/notesMaster" Target="/ppt/notesMasters/notesMaster1.xml" Id="R42f10437847a4bc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5e352778e1f84c31" /><Relationship Type="http://schemas.openxmlformats.org/officeDocument/2006/relationships/notesMaster" Target="/ppt/notesMasters/notesMaster1.xml" Id="R6a01a34deffd422c"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6d624fa15eac418e" /><Relationship Type="http://schemas.openxmlformats.org/officeDocument/2006/relationships/notesMaster" Target="/ppt/notesMasters/notesMaster1.xml" Id="R9362f98087524dbf"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9e0c19940df24ba5" /><Relationship Type="http://schemas.openxmlformats.org/officeDocument/2006/relationships/notesMaster" Target="/ppt/notesMasters/notesMaster1.xml" Id="R5c7cd14b98c64600"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0fce99f2caba42af" /><Relationship Type="http://schemas.openxmlformats.org/officeDocument/2006/relationships/notesMaster" Target="/ppt/notesMasters/notesMaster1.xml" Id="R3dc98cecf02e4e35"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0b98ce9867e94da5" /><Relationship Type="http://schemas.openxmlformats.org/officeDocument/2006/relationships/notesMaster" Target="/ppt/notesMasters/notesMaster1.xml" Id="R9c310ad2c2364070"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b350a967bf5a4170" /><Relationship Type="http://schemas.openxmlformats.org/officeDocument/2006/relationships/notesMaster" Target="/ppt/notesMasters/notesMaster1.xml" Id="R15ef9758fe4e4edd"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45686ccb7603412a" /><Relationship Type="http://schemas.openxmlformats.org/officeDocument/2006/relationships/notesMaster" Target="/ppt/notesMasters/notesMaster1.xml" Id="Rf5f02676965e45a4"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d7bbee455dd44905" /><Relationship Type="http://schemas.openxmlformats.org/officeDocument/2006/relationships/notesMaster" Target="/ppt/notesMasters/notesMaster1.xml" Id="R354023b0006a46df"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0d56ea3bdc49434a" /><Relationship Type="http://schemas.openxmlformats.org/officeDocument/2006/relationships/notesMaster" Target="/ppt/notesMasters/notesMaster1.xml" Id="R84717d12bcc441c9"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8464754dff814cc9" /><Relationship Type="http://schemas.openxmlformats.org/officeDocument/2006/relationships/notesMaster" Target="/ppt/notesMasters/notesMaster1.xml" Id="R99a56d7a0f6b4455"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6351fc7b68a14af1" /><Relationship Type="http://schemas.openxmlformats.org/officeDocument/2006/relationships/notesMaster" Target="/ppt/notesMasters/notesMaster1.xml" Id="Rc9846dbe5f504c91"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aadbb033ddf5460f" /><Relationship Type="http://schemas.openxmlformats.org/officeDocument/2006/relationships/notesMaster" Target="/ppt/notesMasters/notesMaster1.xml" Id="Ra1e6980c7cf44f07"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d9b36e4a06804e53" /><Relationship Type="http://schemas.openxmlformats.org/officeDocument/2006/relationships/notesMaster" Target="/ppt/notesMasters/notesMaster1.xml" Id="R7080637e787b4fdc"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9bfe528a7338401c" /><Relationship Type="http://schemas.openxmlformats.org/officeDocument/2006/relationships/notesMaster" Target="/ppt/notesMasters/notesMaster1.xml" Id="Re00e7b7a08924293"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45ef30ab95754e98" /><Relationship Type="http://schemas.openxmlformats.org/officeDocument/2006/relationships/notesMaster" Target="/ppt/notesMasters/notesMaster1.xml" Id="R4fdf7e292a534b8a"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7b9aedeb82444fb7" /><Relationship Type="http://schemas.openxmlformats.org/officeDocument/2006/relationships/notesMaster" Target="/ppt/notesMasters/notesMaster1.xml" Id="Rc8d8a8a8db9f44c1"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18132920864f41ed" /><Relationship Type="http://schemas.openxmlformats.org/officeDocument/2006/relationships/notesMaster" Target="/ppt/notesMasters/notesMaster1.xml" Id="Rf95a817d5cb245a9"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293a0d1f0d8b4205" /><Relationship Type="http://schemas.openxmlformats.org/officeDocument/2006/relationships/notesMaster" Target="/ppt/notesMasters/notesMaster1.xml" Id="R1bfc8574e82f4f29"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cc78a0ec25404d40" /><Relationship Type="http://schemas.openxmlformats.org/officeDocument/2006/relationships/notesMaster" Target="/ppt/notesMasters/notesMaster1.xml" Id="Ra69561cc97c74b2c"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09ba038e1f45411e" /><Relationship Type="http://schemas.openxmlformats.org/officeDocument/2006/relationships/notesMaster" Target="/ppt/notesMasters/notesMaster1.xml" Id="R97376536e7a74b1b"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d756f06311204d42" /><Relationship Type="http://schemas.openxmlformats.org/officeDocument/2006/relationships/notesMaster" Target="/ppt/notesMasters/notesMaster1.xml" Id="Re10637c17a1e4fc2"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f81e2e8054a74576" /><Relationship Type="http://schemas.openxmlformats.org/officeDocument/2006/relationships/notesMaster" Target="/ppt/notesMasters/notesMaster1.xml" Id="Rfd6534c087744079"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c948cbf3798c4864" /><Relationship Type="http://schemas.openxmlformats.org/officeDocument/2006/relationships/notesMaster" Target="/ppt/notesMasters/notesMaster1.xml" Id="R95dcd35a38894cd2"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7dec72b5e6564c6d" /><Relationship Type="http://schemas.openxmlformats.org/officeDocument/2006/relationships/notesMaster" Target="/ppt/notesMasters/notesMaster1.xml" Id="Rc0f756b33ac84794"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30d6acb00dc1451f" /><Relationship Type="http://schemas.openxmlformats.org/officeDocument/2006/relationships/notesMaster" Target="/ppt/notesMasters/notesMaster1.xml" Id="Ree60ca811cfa4de3"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ad13d34f851a425d" /><Relationship Type="http://schemas.openxmlformats.org/officeDocument/2006/relationships/notesMaster" Target="/ppt/notesMasters/notesMaster1.xml" Id="Rcbaf1bd879ee4d9f"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99b8c88cede74c88" /><Relationship Type="http://schemas.openxmlformats.org/officeDocument/2006/relationships/notesMaster" Target="/ppt/notesMasters/notesMaster1.xml" Id="R52370f4db9b246d9"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0bc6c3dbf0124ffc" /><Relationship Type="http://schemas.openxmlformats.org/officeDocument/2006/relationships/notesMaster" Target="/ppt/notesMasters/notesMaster1.xml" Id="R2529a879e9ae40d5"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f850e1e579e74277" /><Relationship Type="http://schemas.openxmlformats.org/officeDocument/2006/relationships/notesMaster" Target="/ppt/notesMasters/notesMaster1.xml" Id="Rfa2eb6ed51c64529"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51f86770efd14bcf" /><Relationship Type="http://schemas.openxmlformats.org/officeDocument/2006/relationships/notesMaster" Target="/ppt/notesMasters/notesMaster1.xml" Id="Rd4be2a5edee6416c"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066f2f7c71c84017" /><Relationship Type="http://schemas.openxmlformats.org/officeDocument/2006/relationships/notesMaster" Target="/ppt/notesMasters/notesMaster1.xml" Id="R54fcf03757cb40b1"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7d8c3b1c89804ec8" /><Relationship Type="http://schemas.openxmlformats.org/officeDocument/2006/relationships/notesMaster" Target="/ppt/notesMasters/notesMaster1.xml" Id="Rc58b484090a145cf"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cf45b640ce2844d2" /><Relationship Type="http://schemas.openxmlformats.org/officeDocument/2006/relationships/notesMaster" Target="/ppt/notesMasters/notesMaster1.xml" Id="Rcc3d803fe9564d29"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4f9b04690b294b92" /><Relationship Type="http://schemas.openxmlformats.org/officeDocument/2006/relationships/notesMaster" Target="/ppt/notesMasters/notesMaster1.xml" Id="R6b09a48093d74bfa"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4f3847ee46914ba4" /><Relationship Type="http://schemas.openxmlformats.org/officeDocument/2006/relationships/notesMaster" Target="/ppt/notesMasters/notesMaster1.xml" Id="R3805706844fc4d77"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8949d804c7de413d" /><Relationship Type="http://schemas.openxmlformats.org/officeDocument/2006/relationships/notesMaster" Target="/ppt/notesMasters/notesMaster1.xml" Id="Rb30c23017fdc459a"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36df5a41fe214637" /><Relationship Type="http://schemas.openxmlformats.org/officeDocument/2006/relationships/notesMaster" Target="/ppt/notesMasters/notesMaster1.xml" Id="R72f3f29337e9419f"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7290b0c0c7be4da0" /><Relationship Type="http://schemas.openxmlformats.org/officeDocument/2006/relationships/notesMaster" Target="/ppt/notesMasters/notesMaster1.xml" Id="Rc53806439e864c28"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3e52efa78cad47f2" /><Relationship Type="http://schemas.openxmlformats.org/officeDocument/2006/relationships/notesMaster" Target="/ppt/notesMasters/notesMaster1.xml" Id="Rb1c9160dee1144bc" /></Relationships>
</file>

<file path=ppt/notesSlides/_rels/notesSlide52.xml.rels>&#65279;<?xml version="1.0" encoding="utf-8"?><Relationships xmlns="http://schemas.openxmlformats.org/package/2006/relationships"><Relationship Type="http://schemas.openxmlformats.org/officeDocument/2006/relationships/slide" Target="/ppt/slides/slide52.xml" Id="Re1b516beb5594cf5" /><Relationship Type="http://schemas.openxmlformats.org/officeDocument/2006/relationships/notesMaster" Target="/ppt/notesMasters/notesMaster1.xml" Id="R7d7a6a93fc9542d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Hey everybody. I've spent years of my young life thinking about public toilets. A fairly unreasonable amount of time, honestly. Let me take you to a street beside Hussain Sagar.</a:t>
            </a:r>
          </a:p>
          <a:p xmlns:a="http://schemas.openxmlformats.org/drawingml/2006/main">
            <a:r>
              <a:t/>
            </a:r>
          </a:p>
          <a:p xmlns:a="http://schemas.openxmlformats.org/drawingml/2006/main">
            <a:r>
              <a:t>Source/context: Lumbini Park · Original project photograph, July 2026</a:t>
            </a:r>
          </a:p>
          <a:p xmlns:a="http://schemas.openxmlformats.org/drawingml/2006/main">
            <a:r>
              <a:t/>
            </a:r>
          </a:p>
          <a:p xmlns:a="http://schemas.openxmlformats.org/drawingml/2006/main">
            <a:r>
              <a:t>Web review slide: 1</a:t>
            </a:r>
          </a:p>
          <a:p xmlns:a="http://schemas.openxmlformats.org/drawingml/2006/main">
            <a:r>
              <a:t>Live allocation for this topic: 15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Growing up, I'd come here almost every weekend. Loads of people, something to eat, somewhere to walk. But the toilet was the part you wanted to avoid. Think about women, families and older people. A good public space has to let people stay.</a:t>
            </a:r>
          </a:p>
          <a:p xmlns:a="http://schemas.openxmlformats.org/drawingml/2006/main">
            <a:r>
              <a:t/>
            </a:r>
          </a:p>
          <a:p xmlns:a="http://schemas.openxmlformats.org/drawingml/2006/main">
            <a:r>
              <a:t>Source/context: Hyderabad archive · Photos provide location context, not a documented before/after</a:t>
            </a:r>
          </a:p>
          <a:p xmlns:a="http://schemas.openxmlformats.org/drawingml/2006/main">
            <a:r>
              <a:t/>
            </a:r>
          </a:p>
          <a:p xmlns:a="http://schemas.openxmlformats.org/drawingml/2006/main">
            <a:r>
              <a:t>Web review slide: 2</a:t>
            </a:r>
          </a:p>
          <a:p xmlns:a="http://schemas.openxmlformats.org/drawingml/2006/main">
            <a:r>
              <a:t>Live allocation for this topic: 20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 how do we build a public toilet model that scales and lasts? Let me build the idea with you. Here's our street: a food stall, rubbish and inadequate toilet provision.</a:t>
            </a:r>
          </a:p>
          <a:p xmlns:a="http://schemas.openxmlformats.org/drawingml/2006/main">
            <a:r>
              <a:t/>
            </a:r>
          </a:p>
          <a:p xmlns:a="http://schemas.openxmlformats.org/drawingml/2006/main">
            <a:r>
              <a:t>Source/context: Illustration of the narrated street · Not an as-built reconstruction</a:t>
            </a:r>
          </a:p>
          <a:p xmlns:a="http://schemas.openxmlformats.org/drawingml/2006/main">
            <a:r>
              <a:t/>
            </a:r>
          </a:p>
          <a:p xmlns:a="http://schemas.openxmlformats.org/drawingml/2006/main">
            <a:r>
              <a:t>Web review slide: 3 · Street build 1</a:t>
            </a:r>
          </a:p>
          <a:p xmlns:a="http://schemas.openxmlformats.org/drawingml/2006/main">
            <a:r>
              <a:t>Live allocation for this topic: 55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First, clear the rubbish and repair the walking surface.</a:t>
            </a:r>
          </a:p>
          <a:p xmlns:a="http://schemas.openxmlformats.org/drawingml/2006/main">
            <a:r>
              <a:t/>
            </a:r>
          </a:p>
          <a:p xmlns:a="http://schemas.openxmlformats.org/drawingml/2006/main">
            <a:r>
              <a:t>Source/context: Illustration of the narrated street · Not an as-built reconstruction</a:t>
            </a:r>
          </a:p>
          <a:p xmlns:a="http://schemas.openxmlformats.org/drawingml/2006/main">
            <a:r>
              <a:t/>
            </a:r>
          </a:p>
          <a:p xmlns:a="http://schemas.openxmlformats.org/drawingml/2006/main">
            <a:r>
              <a:t>Web review slide: 3 · Street build 2</a:t>
            </a:r>
          </a:p>
          <a:p xmlns:a="http://schemas.openxmlformats.org/drawingml/2006/main">
            <a:r>
              <a:t>Live allocation for this topic: 55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Then put in one integrated LooCafe. The shop is at the front; the toilets are along the side and toward the back.</a:t>
            </a:r>
          </a:p>
          <a:p xmlns:a="http://schemas.openxmlformats.org/drawingml/2006/main">
            <a:r>
              <a:t/>
            </a:r>
          </a:p>
          <a:p xmlns:a="http://schemas.openxmlformats.org/drawingml/2006/main">
            <a:r>
              <a:t>Source/context: Illustration of the narrated street · Not an as-built reconstruction</a:t>
            </a:r>
          </a:p>
          <a:p xmlns:a="http://schemas.openxmlformats.org/drawingml/2006/main">
            <a:r>
              <a:t/>
            </a:r>
          </a:p>
          <a:p xmlns:a="http://schemas.openxmlformats.org/drawingml/2006/main">
            <a:r>
              <a:t>Web review slide: 3 · Street build 3</a:t>
            </a:r>
          </a:p>
          <a:p xmlns:a="http://schemas.openxmlformats.org/drawingml/2006/main">
            <a:r>
              <a:t>Live allocation for this topic: 55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Now give it a clear entrance, signs and some planting. The shop brings an everyday business into the facility.</a:t>
            </a:r>
          </a:p>
          <a:p xmlns:a="http://schemas.openxmlformats.org/drawingml/2006/main">
            <a:r>
              <a:t/>
            </a:r>
          </a:p>
          <a:p xmlns:a="http://schemas.openxmlformats.org/drawingml/2006/main">
            <a:r>
              <a:t>Source/context: Illustration of the narrated street · Not an as-built reconstruction</a:t>
            </a:r>
          </a:p>
          <a:p xmlns:a="http://schemas.openxmlformats.org/drawingml/2006/main">
            <a:r>
              <a:t/>
            </a:r>
          </a:p>
          <a:p xmlns:a="http://schemas.openxmlformats.org/drawingml/2006/main">
            <a:r>
              <a:t>Web review slide: 3 · Street build 4</a:t>
            </a:r>
          </a:p>
          <a:p xmlns:a="http://schemas.openxmlformats.org/drawingml/2006/main">
            <a:r>
              <a:t>Live allocation for this topic: 55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And the panels above it can bring advertising income. The point is to connect the design with a way of keeping it working. Now let's look at the real thing.</a:t>
            </a:r>
          </a:p>
          <a:p xmlns:a="http://schemas.openxmlformats.org/drawingml/2006/main">
            <a:r>
              <a:t/>
            </a:r>
          </a:p>
          <a:p xmlns:a="http://schemas.openxmlformats.org/drawingml/2006/main">
            <a:r>
              <a:t>Source/context: Illustration of the narrated street · Not an as-built reconstruction</a:t>
            </a:r>
          </a:p>
          <a:p xmlns:a="http://schemas.openxmlformats.org/drawingml/2006/main">
            <a:r>
              <a:t/>
            </a:r>
          </a:p>
          <a:p xmlns:a="http://schemas.openxmlformats.org/drawingml/2006/main">
            <a:r>
              <a:t>Web review slide: 3 · Street build 5</a:t>
            </a:r>
          </a:p>
          <a:p xmlns:a="http://schemas.openxmlformats.org/drawingml/2006/main">
            <a:r>
              <a:t>Live allocation for this topic: 55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Banjara Hills. One structure, with different jobs. The shop faces the street. The toilet entrances are along the side. Advertising sits above. But the toilet is the reason the whole thing exists.</a:t>
            </a:r>
          </a:p>
          <a:p xmlns:a="http://schemas.openxmlformats.org/drawingml/2006/main">
            <a:r>
              <a:t/>
            </a:r>
          </a:p>
          <a:p xmlns:a="http://schemas.openxmlformats.org/drawingml/2006/main">
            <a:r>
              <a:t>Source/context: Sources: loocafe.com/gallery · Company photographs; locations as documented</a:t>
            </a:r>
          </a:p>
          <a:p xmlns:a="http://schemas.openxmlformats.org/drawingml/2006/main">
            <a:r>
              <a:t/>
            </a:r>
          </a:p>
          <a:p xmlns:a="http://schemas.openxmlformats.org/drawingml/2006/main">
            <a:r>
              <a:t>Web review slide: 4</a:t>
            </a:r>
          </a:p>
          <a:p xmlns:a="http://schemas.openxmlformats.org/drawingml/2006/main">
            <a:r>
              <a:t>Live allocation for this topic: 15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Look inside: privacy, a washbasin, fixtures and finishes. The public toilet has to feel like somewhere you can comfortably use—not somewhere you need to escape.</a:t>
            </a:r>
          </a:p>
          <a:p xmlns:a="http://schemas.openxmlformats.org/drawingml/2006/main">
            <a:r>
              <a:t/>
            </a:r>
          </a:p>
          <a:p xmlns:a="http://schemas.openxmlformats.org/drawingml/2006/main">
            <a:r>
              <a:t>Source/context: Original project / Toilet Tales archive · Interior and entrance details across sites</a:t>
            </a:r>
          </a:p>
          <a:p xmlns:a="http://schemas.openxmlformats.org/drawingml/2006/main">
            <a:r>
              <a:t/>
            </a:r>
          </a:p>
          <a:p xmlns:a="http://schemas.openxmlformats.org/drawingml/2006/main">
            <a:r>
              <a:t>Web review slide: 5</a:t>
            </a:r>
          </a:p>
          <a:p xmlns:a="http://schemas.openxmlformats.org/drawingml/2006/main">
            <a:r>
              <a:t>Live allocation for this topic: 12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Make sure that it looks really awesome. That's the standard we want to set. Aspiration belongs in public infrastructure too.</a:t>
            </a:r>
          </a:p>
          <a:p xmlns:a="http://schemas.openxmlformats.org/drawingml/2006/main">
            <a:r>
              <a:t/>
            </a:r>
          </a:p>
          <a:p xmlns:a="http://schemas.openxmlformats.org/drawingml/2006/main">
            <a:r>
              <a:t>Source/context: Sources: loocafe.com/gallery · Company photographs; locations as documented</a:t>
            </a:r>
          </a:p>
          <a:p xmlns:a="http://schemas.openxmlformats.org/drawingml/2006/main">
            <a:r>
              <a:t/>
            </a:r>
          </a:p>
          <a:p xmlns:a="http://schemas.openxmlformats.org/drawingml/2006/main">
            <a:r>
              <a:t>Web review slide: 6</a:t>
            </a:r>
          </a:p>
          <a:p xmlns:a="http://schemas.openxmlformats.org/drawingml/2006/main">
            <a:r>
              <a:t>Live allocation for this topic: 10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experience starts at the entrance. Can you find it? Is the approach clear? Safety and access begin on the street.</a:t>
            </a:r>
          </a:p>
          <a:p xmlns:a="http://schemas.openxmlformats.org/drawingml/2006/main">
            <a:r>
              <a:t/>
            </a:r>
          </a:p>
          <a:p xmlns:a="http://schemas.openxmlformats.org/drawingml/2006/main">
            <a:r>
              <a:t>Source/context: Sources: loocafe.com/gallery · Company photographs; locations as documented</a:t>
            </a:r>
          </a:p>
          <a:p xmlns:a="http://schemas.openxmlformats.org/drawingml/2006/main">
            <a:r>
              <a:t/>
            </a:r>
          </a:p>
          <a:p xmlns:a="http://schemas.openxmlformats.org/drawingml/2006/main">
            <a:r>
              <a:t>Web review slide: 7</a:t>
            </a:r>
          </a:p>
          <a:p xmlns:a="http://schemas.openxmlformats.org/drawingml/2006/main">
            <a:r>
              <a:t>Live allocation for this topic: 10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are the values I mean. A usable toilet, a safe approach and privacy. A viable business. Someone checking the work. And a proper destination for the wastewater.</a:t>
            </a:r>
          </a:p>
          <a:p xmlns:a="http://schemas.openxmlformats.org/drawingml/2006/main">
            <a:r>
              <a:t/>
            </a:r>
          </a:p>
          <a:p xmlns:a="http://schemas.openxmlformats.org/drawingml/2006/main">
            <a:r>
              <a:t>Source/context: Concept illustration · Design and operating principles from the presentation brief</a:t>
            </a:r>
          </a:p>
          <a:p xmlns:a="http://schemas.openxmlformats.org/drawingml/2006/main">
            <a:r>
              <a:t/>
            </a:r>
          </a:p>
          <a:p xmlns:a="http://schemas.openxmlformats.org/drawingml/2006/main">
            <a:r>
              <a:t>Web review slide: 8</a:t>
            </a:r>
          </a:p>
          <a:p xmlns:a="http://schemas.openxmlformats.org/drawingml/2006/main">
            <a:r>
              <a:t>Live allocation for this topic: 25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Why the shop? Because cleaning costs money every day. The business and advertising income help support the toilets. There's also someone present whom you can ask for help. But the toilet is at the forefront. The operating agreement has to connect the business with that responsibility.</a:t>
            </a:r>
          </a:p>
          <a:p xmlns:a="http://schemas.openxmlformats.org/drawingml/2006/main">
            <a:r>
              <a:t/>
            </a:r>
          </a:p>
          <a:p xmlns:a="http://schemas.openxmlformats.org/drawingml/2006/main">
            <a:r>
              <a:t>Source/context: Toilet Tales archive · Retail and advertising surfaces; operating-model explanation</a:t>
            </a:r>
          </a:p>
          <a:p xmlns:a="http://schemas.openxmlformats.org/drawingml/2006/main">
            <a:r>
              <a:t/>
            </a:r>
          </a:p>
          <a:p xmlns:a="http://schemas.openxmlformats.org/drawingml/2006/main">
            <a:r>
              <a:t>Web review slide: 9</a:t>
            </a:r>
          </a:p>
          <a:p xmlns:a="http://schemas.openxmlformats.org/drawingml/2006/main">
            <a:r>
              <a:t>Live allocation for this topic: 25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Look at the ceiling. This is why accountability matters after opening day. These photographs come from the Dog Park maintenance report. Who notices the fault? Who arranges the repair? Who checks the work? That's the system we need around the building.</a:t>
            </a:r>
          </a:p>
          <a:p xmlns:a="http://schemas.openxmlformats.org/drawingml/2006/main">
            <a:r>
              <a:t/>
            </a:r>
          </a:p>
          <a:p xmlns:a="http://schemas.openxmlformats.org/drawingml/2006/main">
            <a:r>
              <a:t>Source/context: Dog Park, Gachibowli · Site status report, 13 Sep 2024, pp. 7 &amp; 10 · Different camera views</a:t>
            </a:r>
          </a:p>
          <a:p xmlns:a="http://schemas.openxmlformats.org/drawingml/2006/main">
            <a:r>
              <a:t/>
            </a:r>
          </a:p>
          <a:p xmlns:a="http://schemas.openxmlformats.org/drawingml/2006/main">
            <a:r>
              <a:t>Web review slide: 11</a:t>
            </a:r>
          </a:p>
          <a:p xmlns:a="http://schemas.openxmlformats.org/drawingml/2006/main">
            <a:r>
              <a:t>Live allocation for this topic: 20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our actual operator app, using a test account. Cleaning photographs, shifts, maintenance and the handbook are right there. A clear daily routine on the operator's phone.</a:t>
            </a:r>
          </a:p>
          <a:p xmlns:a="http://schemas.openxmlformats.org/drawingml/2006/main">
            <a:r>
              <a:t/>
            </a:r>
          </a:p>
          <a:p xmlns:a="http://schemas.openxmlformats.org/drawingml/2006/main">
            <a:r>
              <a:t>Source/context: Actual Android emulator capture · Local QA operator and unit; demonstration data</a:t>
            </a:r>
          </a:p>
          <a:p xmlns:a="http://schemas.openxmlformats.org/drawingml/2006/main">
            <a:r>
              <a:t/>
            </a:r>
          </a:p>
          <a:p xmlns:a="http://schemas.openxmlformats.org/drawingml/2006/main">
            <a:r>
              <a:t>Web review slide: 13</a:t>
            </a:r>
          </a:p>
          <a:p xmlns:a="http://schemas.openxmlformats.org/drawingml/2006/main">
            <a:r>
              <a:t>Live allocation for this topic: 15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Here's an example entered into the actual app: a leaking tap. Describe it, add photographs, and give the next person something concrete to act on. Reporting starts the process. Following it through is the responsibility.</a:t>
            </a:r>
          </a:p>
          <a:p xmlns:a="http://schemas.openxmlformats.org/drawingml/2006/main">
            <a:r>
              <a:t/>
            </a:r>
          </a:p>
          <a:p xmlns:a="http://schemas.openxmlformats.org/drawingml/2006/main">
            <a:r>
              <a:t>Source/context: Actual Android emulator capture · Illustrative draft entered in the app; not submitted</a:t>
            </a:r>
          </a:p>
          <a:p xmlns:a="http://schemas.openxmlformats.org/drawingml/2006/main">
            <a:r>
              <a:t/>
            </a:r>
          </a:p>
          <a:p xmlns:a="http://schemas.openxmlformats.org/drawingml/2006/main">
            <a:r>
              <a:t>Web review slide: 14</a:t>
            </a:r>
          </a:p>
          <a:p xmlns:a="http://schemas.openxmlformats.org/drawingml/2006/main">
            <a:r>
              <a:t>Live allocation for this topic: 15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And here's the real dashboard photo review. Open the unit's record and inspect the photographs. The record makes the condition visible; follow-up makes accountability work.</a:t>
            </a:r>
          </a:p>
          <a:p xmlns:a="http://schemas.openxmlformats.org/drawingml/2006/main">
            <a:r>
              <a:t/>
            </a:r>
          </a:p>
          <a:p xmlns:a="http://schemas.openxmlformats.org/drawingml/2006/main">
            <a:r>
              <a:t>Source/context: Actual dashboard.loocafe.com capture · LC_ID_023 evening review, 7 Sep 2026 · Submitted record, not independent verification</a:t>
            </a:r>
          </a:p>
          <a:p xmlns:a="http://schemas.openxmlformats.org/drawingml/2006/main">
            <a:r>
              <a:t/>
            </a:r>
          </a:p>
          <a:p xmlns:a="http://schemas.openxmlformats.org/drawingml/2006/main">
            <a:r>
              <a:t>Web review slide: 15</a:t>
            </a:r>
          </a:p>
          <a:p xmlns:a="http://schemas.openxmlformats.org/drawingml/2006/main">
            <a:r>
              <a:t>Live allocation for this topic: 12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Asif, from Toilet Tales. He paired a Mini with bike repair, using skills his father taught him. His day began with toilet care, then repair work. That's agency: a business and responsibility for a public service.</a:t>
            </a:r>
          </a:p>
          <a:p xmlns:a="http://schemas.openxmlformats.org/drawingml/2006/main">
            <a:r>
              <a:t/>
            </a:r>
          </a:p>
          <a:p xmlns:a="http://schemas.openxmlformats.org/drawingml/2006/main">
            <a:r>
              <a:t>Source/context: Toilet Tales 2.1, p. 27 · Centre person removed from right-hand photograph; original retained</a:t>
            </a:r>
          </a:p>
          <a:p xmlns:a="http://schemas.openxmlformats.org/drawingml/2006/main">
            <a:r>
              <a:t/>
            </a:r>
          </a:p>
          <a:p xmlns:a="http://schemas.openxmlformats.org/drawingml/2006/main">
            <a:r>
              <a:t>Web review slide: 16</a:t>
            </a:r>
          </a:p>
          <a:p xmlns:a="http://schemas.openxmlformats.org/drawingml/2006/main">
            <a:r>
              <a:t>Live allocation for this topic: 20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Look at the Mini from both sides. The counter faces the street and the toilets sit beside it. The small format still needs access, water, cleaning and a suitable wastewater route.</a:t>
            </a:r>
          </a:p>
          <a:p xmlns:a="http://schemas.openxmlformats.org/drawingml/2006/main">
            <a:r>
              <a:t/>
            </a:r>
          </a:p>
          <a:p xmlns:a="http://schemas.openxmlformats.org/drawingml/2006/main">
            <a:r>
              <a:t>Source/context: Original Mini photographs; historical signs retained</a:t>
            </a:r>
          </a:p>
          <a:p xmlns:a="http://schemas.openxmlformats.org/drawingml/2006/main">
            <a:r>
              <a:t/>
            </a:r>
          </a:p>
          <a:p xmlns:a="http://schemas.openxmlformats.org/drawingml/2006/main">
            <a:r>
              <a:t>Web review slide: 17</a:t>
            </a:r>
          </a:p>
          <a:p xmlns:a="http://schemas.openxmlformats.org/drawingml/2006/main">
            <a:r>
              <a:t>Live allocation for this topic: 25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website describes an eight-by-eight-foot Mini with two toilets. That is the product description, not the total site allocation. An accessible approach, utilities and maintenance still need space.</a:t>
            </a:r>
          </a:p>
          <a:p xmlns:a="http://schemas.openxmlformats.org/drawingml/2006/main">
            <a:r>
              <a:t/>
            </a:r>
          </a:p>
          <a:p xmlns:a="http://schemas.openxmlformats.org/drawingml/2006/main">
            <a:r>
              <a:t>Source/context: loocafe.com Mini description; website-stated dimensions, site requirements vary</a:t>
            </a:r>
          </a:p>
          <a:p xmlns:a="http://schemas.openxmlformats.org/drawingml/2006/main">
            <a:r>
              <a:t>https://loocafe.com/</a:t>
            </a:r>
          </a:p>
          <a:p xmlns:a="http://schemas.openxmlformats.org/drawingml/2006/main">
            <a:r>
              <a:t/>
            </a:r>
          </a:p>
          <a:p xmlns:a="http://schemas.openxmlformats.org/drawingml/2006/main">
            <a:r>
              <a:t>Web review slide: 18</a:t>
            </a:r>
          </a:p>
          <a:p xmlns:a="http://schemas.openxmlformats.org/drawingml/2006/main">
            <a:r>
              <a:t>Live allocation for this topic: 25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Reuf had run an electrical shop. His Toilet Tales profile describes moving into a LooCafe stall and caring for the washrooms daily. It is a specific livelihood story, not a fixed-income promise.</a:t>
            </a:r>
          </a:p>
          <a:p xmlns:a="http://schemas.openxmlformats.org/drawingml/2006/main">
            <a:r>
              <a:t/>
            </a:r>
          </a:p>
          <a:p xmlns:a="http://schemas.openxmlformats.org/drawingml/2006/main">
            <a:r>
              <a:t>Source/context: Toilet Tales 2.1, PDF p. 28; interview-time account</a:t>
            </a:r>
          </a:p>
          <a:p xmlns:a="http://schemas.openxmlformats.org/drawingml/2006/main">
            <a:r>
              <a:t/>
            </a:r>
          </a:p>
          <a:p xmlns:a="http://schemas.openxmlformats.org/drawingml/2006/main">
            <a:r>
              <a:t>Web review slide: 19</a:t>
            </a:r>
          </a:p>
          <a:p xmlns:a="http://schemas.openxmlformats.org/drawingml/2006/main">
            <a:r>
              <a:t>Live allocation for this topic: 25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Mahboob found work at a stall after losing his job during the pandemic. His profile records washroom care twice a day. This work needs clear responsibility and support. The account describes employment, not ownership.</a:t>
            </a:r>
          </a:p>
          <a:p xmlns:a="http://schemas.openxmlformats.org/drawingml/2006/main">
            <a:r>
              <a:t/>
            </a:r>
          </a:p>
          <a:p xmlns:a="http://schemas.openxmlformats.org/drawingml/2006/main">
            <a:r>
              <a:t>Source/context: Toilet Tales 2.1, PDF p. 26; not a current inspection</a:t>
            </a:r>
          </a:p>
          <a:p xmlns:a="http://schemas.openxmlformats.org/drawingml/2006/main">
            <a:r>
              <a:t/>
            </a:r>
          </a:p>
          <a:p xmlns:a="http://schemas.openxmlformats.org/drawingml/2006/main">
            <a:r>
              <a:t>Web review slide: 20</a:t>
            </a:r>
          </a:p>
          <a:p xmlns:a="http://schemas.openxmlformats.org/drawingml/2006/main">
            <a:r>
              <a:t>Live allocation for this topic: 25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Here is another Mini in its real street setting. The shop and the toilet are part of one small unit. Look at the entrance and the space around it, not just the box. The footprint may be small, but access, cleaning and a wastewater route still have to work.</a:t>
            </a:r>
          </a:p>
          <a:p xmlns:a="http://schemas.openxmlformats.org/drawingml/2006/main">
            <a:r>
              <a:t/>
            </a:r>
          </a:p>
          <a:p xmlns:a="http://schemas.openxmlformats.org/drawingml/2006/main">
            <a:r>
              <a:t>Source/context: Original LooCafe Mini archive; photographs show design and setting, not measured performance</a:t>
            </a:r>
          </a:p>
          <a:p xmlns:a="http://schemas.openxmlformats.org/drawingml/2006/main">
            <a:r>
              <a:t/>
            </a:r>
          </a:p>
          <a:p xmlns:a="http://schemas.openxmlformats.org/drawingml/2006/main">
            <a:r>
              <a:t>Web review slide: 21</a:t>
            </a:r>
          </a:p>
          <a:p xmlns:a="http://schemas.openxmlformats.org/drawingml/2006/main">
            <a:r>
              <a:t>Live allocation for this topic: 25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same physical format can also support a different service model. These DRNF-branded counters offer free chai alongside public sanitation. The photographs show the counter and toilet access together. Free chai is a service commitment; we should explain who funds and operates it rather than assume the usual retail economics.</a:t>
            </a:r>
          </a:p>
          <a:p xmlns:a="http://schemas.openxmlformats.org/drawingml/2006/main">
            <a:r>
              <a:t/>
            </a:r>
          </a:p>
          <a:p xmlns:a="http://schemas.openxmlformats.org/drawingml/2006/main">
            <a:r>
              <a:t>Source/context: DRNF chai-counter archive and LooCafe Mini archive; funding arrangements vary by site</a:t>
            </a:r>
          </a:p>
          <a:p xmlns:a="http://schemas.openxmlformats.org/drawingml/2006/main">
            <a:r>
              <a:t/>
            </a:r>
          </a:p>
          <a:p xmlns:a="http://schemas.openxmlformats.org/drawingml/2006/main">
            <a:r>
              <a:t>Web review slide: 22</a:t>
            </a:r>
          </a:p>
          <a:p xmlns:a="http://schemas.openxmlformats.org/drawingml/2006/main">
            <a:r>
              <a:t>Live allocation for this topic: 25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format changes with the site: a Mini, a larger unit, a different business alongside it. Repeat the service principle, then adapt the physical design.</a:t>
            </a:r>
          </a:p>
          <a:p xmlns:a="http://schemas.openxmlformats.org/drawingml/2006/main">
            <a:r>
              <a:t/>
            </a:r>
          </a:p>
          <a:p xmlns:a="http://schemas.openxmlformats.org/drawingml/2006/main">
            <a:r>
              <a:t>Source/context: Original archive · Dal Lake, Chennai and Mini examples; not all are ReFlow installations</a:t>
            </a:r>
          </a:p>
          <a:p xmlns:a="http://schemas.openxmlformats.org/drawingml/2006/main">
            <a:r>
              <a:t/>
            </a:r>
          </a:p>
          <a:p xmlns:a="http://schemas.openxmlformats.org/drawingml/2006/main">
            <a:r>
              <a:t>Web review slide: 23</a:t>
            </a:r>
          </a:p>
          <a:p xmlns:a="http://schemas.openxmlformats.org/drawingml/2006/main">
            <a:r>
              <a:t>Live allocation for this topic: 12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Here are different LooCafe settings: Mangalagiri, Chennai and Mumbai. The footprint is more than a number. Space, users and operating conditions change. The model has to travel with a maintenance plan, not just a container.</a:t>
            </a:r>
          </a:p>
          <a:p xmlns:a="http://schemas.openxmlformats.org/drawingml/2006/main">
            <a:r>
              <a:t/>
            </a:r>
          </a:p>
          <a:p xmlns:a="http://schemas.openxmlformats.org/drawingml/2006/main">
            <a:r>
              <a:t>Source/context: Sources: loocafe.com/gallery · Company photographs; locations as documented</a:t>
            </a:r>
          </a:p>
          <a:p xmlns:a="http://schemas.openxmlformats.org/drawingml/2006/main">
            <a:r>
              <a:t/>
            </a:r>
          </a:p>
          <a:p xmlns:a="http://schemas.openxmlformats.org/drawingml/2006/main">
            <a:r>
              <a:t>Web review slide: 24</a:t>
            </a:r>
          </a:p>
          <a:p xmlns:a="http://schemas.openxmlformats.org/drawingml/2006/main">
            <a:r>
              <a:t>Live allocation for this topic: 15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Here it is beside Dal Lake. Different surroundings bring different access and utility constraints. The site plan has to work as carefully as the toilet design.</a:t>
            </a:r>
          </a:p>
          <a:p xmlns:a="http://schemas.openxmlformats.org/drawingml/2006/main">
            <a:r>
              <a:t/>
            </a:r>
          </a:p>
          <a:p xmlns:a="http://schemas.openxmlformats.org/drawingml/2006/main">
            <a:r>
              <a:t>Source/context: Sources: loocafe.com/gallery · Company photographs; locations as documented</a:t>
            </a:r>
          </a:p>
          <a:p xmlns:a="http://schemas.openxmlformats.org/drawingml/2006/main">
            <a:r>
              <a:t/>
            </a:r>
          </a:p>
          <a:p xmlns:a="http://schemas.openxmlformats.org/drawingml/2006/main">
            <a:r>
              <a:t>Web review slide: 25</a:t>
            </a:r>
          </a:p>
          <a:p xmlns:a="http://schemas.openxmlformats.org/drawingml/2006/main">
            <a:r>
              <a:t>Live allocation for this topic: 12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Scalability starts in the workshop: repeat the fabrication, fit the interior, prepare the components. Then match the product to the site. Commissioning and operations make it a working service.</a:t>
            </a:r>
          </a:p>
          <a:p xmlns:a="http://schemas.openxmlformats.org/drawingml/2006/main">
            <a:r>
              <a:t/>
            </a:r>
          </a:p>
          <a:p xmlns:a="http://schemas.openxmlformats.org/drawingml/2006/main">
            <a:r>
              <a:t>Source/context: Sources: loocafe.com/gallery · Company photographs; locations as documented</a:t>
            </a:r>
          </a:p>
          <a:p xmlns:a="http://schemas.openxmlformats.org/drawingml/2006/main">
            <a:r>
              <a:t/>
            </a:r>
          </a:p>
          <a:p xmlns:a="http://schemas.openxmlformats.org/drawingml/2006/main">
            <a:r>
              <a:t>Web review slide: 27</a:t>
            </a:r>
          </a:p>
          <a:p xmlns:a="http://schemas.openxmlformats.org/drawingml/2006/main">
            <a:r>
              <a:t>Live allocation for this topic: 15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are the cities plotted on our website. The dots show city-level presence, not every toilet address. This published footprint differs from the live register and from the subset with ReFlow treatment.</a:t>
            </a:r>
          </a:p>
          <a:p xmlns:a="http://schemas.openxmlformats.org/drawingml/2006/main">
            <a:r>
              <a:t/>
            </a:r>
          </a:p>
          <a:p xmlns:a="http://schemas.openxmlformats.org/drawingml/2006/main">
            <a:r>
              <a:t>Source/context: loocafe.com city map; city coordinates, not unit-level status</a:t>
            </a:r>
          </a:p>
          <a:p xmlns:a="http://schemas.openxmlformats.org/drawingml/2006/main">
            <a:r>
              <a:t>https://loocafe.com/</a:t>
            </a:r>
          </a:p>
          <a:p xmlns:a="http://schemas.openxmlformats.org/drawingml/2006/main">
            <a:r>
              <a:t/>
            </a:r>
          </a:p>
          <a:p xmlns:a="http://schemas.openxmlformats.org/drawingml/2006/main">
            <a:r>
              <a:t>Web review slide: 29</a:t>
            </a:r>
          </a:p>
          <a:p xmlns:a="http://schemas.openxmlformats.org/drawingml/2006/main">
            <a:r>
              <a:t>Live allocation for this topic: 25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Now come back to the street. At NTR Marg, our April 2023 letter reported a Mini moved just ten metres, with no drain connection at the new spot. The container moved. The sanitation problem came with it. These CPCB figures show the wider treatment challenge: a historical national baseline, not our results. So where does the flush go, and who keeps that route working?</a:t>
            </a:r>
          </a:p>
          <a:p xmlns:a="http://schemas.openxmlformats.org/drawingml/2006/main">
            <a:r>
              <a:t/>
            </a:r>
          </a:p>
          <a:p xmlns:a="http://schemas.openxmlformats.org/drawingml/2006/main">
            <a:r>
              <a:t>Source/context: CPCB, March 2021, Fig. 3.1: 2020 inventory · Ixora relocation letter, 11 Apr 2023: company-reported case</a:t>
            </a:r>
          </a:p>
          <a:p xmlns:a="http://schemas.openxmlformats.org/drawingml/2006/main">
            <a:r>
              <a:t>https://cpcb.gov.in/openpdffile.php?id=UmVwb3J0RmlsZXMvMTIyOF8xNjE1MTk2MzIyX21lZGlhcGhvdG85NTY0LnBkZg%3D%3D</a:t>
            </a:r>
          </a:p>
          <a:p xmlns:a="http://schemas.openxmlformats.org/drawingml/2006/main">
            <a:r>
              <a:t/>
            </a:r>
          </a:p>
          <a:p xmlns:a="http://schemas.openxmlformats.org/drawingml/2006/main">
            <a:r>
              <a:t>Web review slide: 30</a:t>
            </a:r>
          </a:p>
          <a:p xmlns:a="http://schemas.openxmlformats.org/drawingml/2006/main">
            <a:r>
              <a:t>Live allocation for this topic: 30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Look below the same street. A sewer carries wastewater away, but it still needs working downstream treatment. This cutaway explains the connection; it is not a survey of the pipes under Lumbini Park.</a:t>
            </a:r>
          </a:p>
          <a:p xmlns:a="http://schemas.openxmlformats.org/drawingml/2006/main">
            <a:r>
              <a:t/>
            </a:r>
          </a:p>
          <a:p xmlns:a="http://schemas.openxmlformats.org/drawingml/2006/main">
            <a:r>
              <a:t>Source/context: Generated cutaway of the existing illustrated street; not an as-built survey</a:t>
            </a:r>
          </a:p>
          <a:p xmlns:a="http://schemas.openxmlformats.org/drawingml/2006/main">
            <a:r>
              <a:t/>
            </a:r>
          </a:p>
          <a:p xmlns:a="http://schemas.openxmlformats.org/drawingml/2006/main">
            <a:r>
              <a:t>Web review slide: 31</a:t>
            </a:r>
          </a:p>
          <a:p xmlns:a="http://schemas.openxmlformats.org/drawingml/2006/main">
            <a:r>
              <a:t>Live allocation for this topic: 25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That's where ReFlow comes in. Here is Lumbini Park and a factory equipment view. Treatment becomes part of the toilet infrastructure, returning water for a defined use: flushing.</a:t>
            </a:r>
          </a:p>
          <a:p xmlns:a="http://schemas.openxmlformats.org/drawingml/2006/main">
            <a:r>
              <a:t/>
            </a:r>
          </a:p>
          <a:p xmlns:a="http://schemas.openxmlformats.org/drawingml/2006/main">
            <a:r>
              <a:t>Source/context: Original Lumbini and factory photographs · Factory equipment is labelled separately</a:t>
            </a:r>
          </a:p>
          <a:p xmlns:a="http://schemas.openxmlformats.org/drawingml/2006/main">
            <a:r>
              <a:t/>
            </a:r>
          </a:p>
          <a:p xmlns:a="http://schemas.openxmlformats.org/drawingml/2006/main">
            <a:r>
              <a:t>Web review slide: 32</a:t>
            </a:r>
          </a:p>
          <a:p xmlns:a="http://schemas.openxmlformats.org/drawingml/2006/main">
            <a:r>
              <a:t>Live allocation for this topic: 15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There are two sides to this design. The user needs a good cubicle. The maintenance team needs to reach the tanks, pumps and pipework. Both have to work. An attractive enclosure with equipment you can't service is an unfinished design.</a:t>
            </a:r>
          </a:p>
          <a:p xmlns:a="http://schemas.openxmlformats.org/drawingml/2006/main">
            <a:r>
              <a:t/>
            </a:r>
          </a:p>
          <a:p xmlns:a="http://schemas.openxmlformats.org/drawingml/2006/main">
            <a:r>
              <a:t>Source/context: Sources: loocafe.com/gallery · Company photographs; locations as documented</a:t>
            </a:r>
          </a:p>
          <a:p xmlns:a="http://schemas.openxmlformats.org/drawingml/2006/main">
            <a:r>
              <a:t/>
            </a:r>
          </a:p>
          <a:p xmlns:a="http://schemas.openxmlformats.org/drawingml/2006/main">
            <a:r>
              <a:t>Web review slide: 34</a:t>
            </a:r>
          </a:p>
          <a:p xmlns:a="http://schemas.openxmlformats.org/drawingml/2006/main">
            <a:r>
              <a:t>Live allocation for this topic: 15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Let me take you through the water. First, collection and regulation: manage the incoming flow. Then biological treatment. Anaerobic and aerobic stages use microorganisms to reduce the pollutant load; aeration supports the oxygen-dependent stage. Further treatment and disinfection prepare the water for flushing reuse. In the selected BCRT manual, the electrochemical reactor provides additional treatment when the load is high or the effluent is unstable. That's why it's shown as a conditional branch. Finally, the reuse tank and pump return water to flushing. This is a functional explanation of the documented configuration. The important thing is that each stage has a job, and the operating conditions have to support that job.</a:t>
            </a:r>
          </a:p>
          <a:p xmlns:a="http://schemas.openxmlformats.org/drawingml/2006/main">
            <a:r>
              <a:t/>
            </a:r>
          </a:p>
          <a:p xmlns:a="http://schemas.openxmlformats.org/drawingml/2006/main">
            <a:r>
              <a:t>Source/context: Based on BCRT O&amp;M manual, Aug 2024 · Conceptual equipment shapes; not to scale</a:t>
            </a:r>
          </a:p>
          <a:p xmlns:a="http://schemas.openxmlformats.org/drawingml/2006/main">
            <a:r>
              <a:t/>
            </a:r>
          </a:p>
          <a:p xmlns:a="http://schemas.openxmlformats.org/drawingml/2006/main">
            <a:r>
              <a:t>Web review slide: 36</a:t>
            </a:r>
          </a:p>
          <a:p xmlns:a="http://schemas.openxmlformats.org/drawingml/2006/main">
            <a:r>
              <a:t>Live allocation for this topic: 55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why the technology is more than a box in a container. We have to commission the biology, then increase the load in stages. Tank-level controls connect to pump and UV operation; the manual describes suspending use when required. Even cleaning has to work with the treatment process, so the operator needs a compatible cleaning protocol. The hardware, operating conditions and daily routine all have to work together. Then we sample the water and check the result.</a:t>
            </a:r>
          </a:p>
          <a:p xmlns:a="http://schemas.openxmlformats.org/drawingml/2006/main">
            <a:r>
              <a:t/>
            </a:r>
          </a:p>
          <a:p xmlns:a="http://schemas.openxmlformats.org/drawingml/2006/main">
            <a:r>
              <a:t>Source/context: BCRT O&amp;M Manual, Aug 2024, printed pp. 12, 14–15, 23 · Documented configuration; actual control-panel photo</a:t>
            </a:r>
          </a:p>
          <a:p xmlns:a="http://schemas.openxmlformats.org/drawingml/2006/main">
            <a:r>
              <a:t/>
            </a:r>
          </a:p>
          <a:p xmlns:a="http://schemas.openxmlformats.org/drawingml/2006/main">
            <a:r>
              <a:t>Web review slide: 37</a:t>
            </a:r>
          </a:p>
          <a:p xmlns:a="http://schemas.openxmlformats.org/drawingml/2006/main">
            <a:r>
              <a:t>Live allocation for this topic: 35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ReFlow dashboard example shows the maintenance workflow with demo records. Name the affected component, set the priority and track the status. That's how a plant issue becomes a task someone can take responsibility for.</a:t>
            </a:r>
          </a:p>
          <a:p xmlns:a="http://schemas.openxmlformats.org/drawingml/2006/main">
            <a:r>
              <a:t/>
            </a:r>
          </a:p>
          <a:p xmlns:a="http://schemas.openxmlformats.org/drawingml/2006/main">
            <a:r>
              <a:t>Source/context: ReFlow dashboard DEMO workflow · AI-cleaned reproduction; original capture retained</a:t>
            </a:r>
          </a:p>
          <a:p xmlns:a="http://schemas.openxmlformats.org/drawingml/2006/main">
            <a:r>
              <a:t/>
            </a:r>
          </a:p>
          <a:p xmlns:a="http://schemas.openxmlformats.org/drawingml/2006/main">
            <a:r>
              <a:t>Web review slide: 38</a:t>
            </a:r>
          </a:p>
          <a:p xmlns:a="http://schemas.openxmlformats.org/drawingml/2006/main">
            <a:r>
              <a:t>Live allocation for this topic: 15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numbers belong to the forty-foot, seven-cubicle manual. They cannot be used as the rating of a different installed unit. Installed power is not daily energy use. Match the equipment schedule and commissioning record before quoting site capacity.</a:t>
            </a:r>
          </a:p>
          <a:p xmlns:a="http://schemas.openxmlformats.org/drawingml/2006/main">
            <a:r>
              <a:t/>
            </a:r>
          </a:p>
          <a:p xmlns:a="http://schemas.openxmlformats.org/drawingml/2006/main">
            <a:r>
              <a:t>Source/context: Concept illustration · BCRT O&amp;M Manual, Aug 2024, cover and printed p. 3; reference configuration only</a:t>
            </a:r>
          </a:p>
          <a:p xmlns:a="http://schemas.openxmlformats.org/drawingml/2006/main">
            <a:r>
              <a:t/>
            </a:r>
          </a:p>
          <a:p xmlns:a="http://schemas.openxmlformats.org/drawingml/2006/main">
            <a:r>
              <a:t>Web review slide: 39</a:t>
            </a:r>
          </a:p>
          <a:p xmlns:a="http://schemas.openxmlformats.org/drawingml/2006/main">
            <a:r>
              <a:t>Live allocation for this topic: 25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service passage is not leftover space. Someone must inspect equipment, reach valves and replace failed components. Cleaning the cubicle and maintaining the plant are linked jobs, with different skills.</a:t>
            </a:r>
          </a:p>
          <a:p xmlns:a="http://schemas.openxmlformats.org/drawingml/2006/main">
            <a:r>
              <a:t/>
            </a:r>
          </a:p>
          <a:p xmlns:a="http://schemas.openxmlformats.org/drawingml/2006/main">
            <a:r>
              <a:t>Source/context: Original factory photograph; BCRT O&amp;M Manual, printed pp. 2, 18–23</a:t>
            </a:r>
          </a:p>
          <a:p xmlns:a="http://schemas.openxmlformats.org/drawingml/2006/main">
            <a:r>
              <a:t/>
            </a:r>
          </a:p>
          <a:p xmlns:a="http://schemas.openxmlformats.org/drawingml/2006/main">
            <a:r>
              <a:t>Web review slide: 40</a:t>
            </a:r>
          </a:p>
          <a:p xmlns:a="http://schemas.openxmlformats.org/drawingml/2006/main">
            <a:r>
              <a:t>Live allocation for this topic: 25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water returns to flushing. The loop still needs makeup water, power, consumables and a residuals route. Measure the whole system: how much returns, how reliably, and what it costs to keep working.</a:t>
            </a:r>
          </a:p>
          <a:p xmlns:a="http://schemas.openxmlformats.org/drawingml/2006/main">
            <a:r>
              <a:t/>
            </a:r>
          </a:p>
          <a:p xmlns:a="http://schemas.openxmlformats.org/drawingml/2006/main">
            <a:r>
              <a:t>Source/context: Concept illustration · BCRT O&amp;M manual; non-potable reuse and managed outputs, not an as-built diagram</a:t>
            </a:r>
          </a:p>
          <a:p xmlns:a="http://schemas.openxmlformats.org/drawingml/2006/main">
            <a:r>
              <a:t/>
            </a:r>
          </a:p>
          <a:p xmlns:a="http://schemas.openxmlformats.org/drawingml/2006/main">
            <a:r>
              <a:t>Web review slide: 41</a:t>
            </a:r>
          </a:p>
          <a:p xmlns:a="http://schemas.openxmlformats.org/drawingml/2006/main">
            <a:r>
              <a:t>Live allocation for this topic: 20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Our team reports around 400 people a day before launch. Now I want to turn that activity into measured impact: reused water, freshwater makeup, energy, treatment quality and availability. Then add the operator's income and the whole-life cost per use. Those are the numbers a city needs to decide where this service should go next.</a:t>
            </a:r>
          </a:p>
          <a:p xmlns:a="http://schemas.openxmlformats.org/drawingml/2006/main">
            <a:r>
              <a:t/>
            </a:r>
          </a:p>
          <a:p xmlns:a="http://schemas.openxmlformats.org/drawingml/2006/main">
            <a:r>
              <a:t>Source/context: 400 people/day: speaker-reported pre-launch activity; period and count method unverified</a:t>
            </a:r>
          </a:p>
          <a:p xmlns:a="http://schemas.openxmlformats.org/drawingml/2006/main">
            <a:r>
              <a:t/>
            </a:r>
          </a:p>
          <a:p xmlns:a="http://schemas.openxmlformats.org/drawingml/2006/main">
            <a:r>
              <a:t>Web review slide: 42</a:t>
            </a:r>
          </a:p>
          <a:p xmlns:a="http://schemas.openxmlformats.org/drawingml/2006/main">
            <a:r>
              <a:t>Live allocation for this topic: 25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Pull back to a network: an operator at each site, maintenance coverage, treatment checks and city oversight. The product repeats. The responsibility has to repeat with it.</a:t>
            </a:r>
          </a:p>
          <a:p xmlns:a="http://schemas.openxmlformats.org/drawingml/2006/main">
            <a:r>
              <a:t/>
            </a:r>
          </a:p>
          <a:p xmlns:a="http://schemas.openxmlformats.org/drawingml/2006/main">
            <a:r>
              <a:t>Source/context: Concept illustration · Proposed service-network illustration · Not a deployment map</a:t>
            </a:r>
          </a:p>
          <a:p xmlns:a="http://schemas.openxmlformats.org/drawingml/2006/main">
            <a:r>
              <a:t/>
            </a:r>
          </a:p>
          <a:p xmlns:a="http://schemas.openxmlformats.org/drawingml/2006/main">
            <a:r>
              <a:t>Web review slide: 43</a:t>
            </a:r>
          </a:p>
          <a:p xmlns:a="http://schemas.openxmlformats.org/drawingml/2006/main">
            <a:r>
              <a:t>Live allocation for this topic: 15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city needs several routes: suitable sewers, appropriate local treatment, and managed residuals transport. ReFlow belongs within that wider network. Choose the route for the site.</a:t>
            </a:r>
          </a:p>
          <a:p xmlns:a="http://schemas.openxmlformats.org/drawingml/2006/main">
            <a:r>
              <a:t/>
            </a:r>
          </a:p>
          <a:p xmlns:a="http://schemas.openxmlformats.org/drawingml/2006/main">
            <a:r>
              <a:t>Source/context: Concept illustration · NIUA handbook, 2019, pp. 19, 23–27, 40–43 · Not a city map or piping plan</a:t>
            </a:r>
          </a:p>
          <a:p xmlns:a="http://schemas.openxmlformats.org/drawingml/2006/main">
            <a:r>
              <a:t/>
            </a:r>
          </a:p>
          <a:p xmlns:a="http://schemas.openxmlformats.org/drawingml/2006/main">
            <a:r>
              <a:t>Web review slide: 44</a:t>
            </a:r>
          </a:p>
          <a:p xmlns:a="http://schemas.openxmlformats.org/drawingml/2006/main">
            <a:r>
              <a:t>Live allocation for this topic: 12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compares operating approaches, not brand rankings. Municipal and pay-per-use toilets can work well. Retail and advertising can support access. ReFlow adds treatment duties; it still needs an operator and maintenance budget.</a:t>
            </a:r>
          </a:p>
          <a:p xmlns:a="http://schemas.openxmlformats.org/drawingml/2006/main">
            <a:r>
              <a:t/>
            </a:r>
          </a:p>
          <a:p xmlns:a="http://schemas.openxmlformats.org/drawingml/2006/main">
            <a:r>
              <a:t>Source/context: Concept illustration · Analytical comparison: MoHUA sanitation guidance, NIUA and company model documents</a:t>
            </a:r>
          </a:p>
          <a:p xmlns:a="http://schemas.openxmlformats.org/drawingml/2006/main">
            <a:r>
              <a:t>https://mohua.gov.in/upload/uploadfiles/files/Urban_Sanitation.pdf</a:t>
            </a:r>
          </a:p>
          <a:p xmlns:a="http://schemas.openxmlformats.org/drawingml/2006/main">
            <a:r>
              <a:t/>
            </a:r>
          </a:p>
          <a:p xmlns:a="http://schemas.openxmlformats.org/drawingml/2006/main">
            <a:r>
              <a:t>Web review slide: 46</a:t>
            </a:r>
          </a:p>
          <a:p xmlns:a="http://schemas.openxmlformats.org/drawingml/2006/main">
            <a:r>
              <a:t>Live allocation for this topic: 25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Standard LooCafe is the facility and business model. BCRT adds treatment. Both need daily care. The plant also needs commissioning, sample results, technical maintenance and a residuals route. Choose the configuration for the site.</a:t>
            </a:r>
          </a:p>
          <a:p xmlns:a="http://schemas.openxmlformats.org/drawingml/2006/main">
            <a:r>
              <a:t/>
            </a:r>
          </a:p>
          <a:p xmlns:a="http://schemas.openxmlformats.org/drawingml/2006/main">
            <a:r>
              <a:t>Source/context: Concept illustration · Company model explanation and BCRT O&amp;M Manual; no comparative performance trial</a:t>
            </a:r>
          </a:p>
          <a:p xmlns:a="http://schemas.openxmlformats.org/drawingml/2006/main">
            <a:r>
              <a:t/>
            </a:r>
          </a:p>
          <a:p xmlns:a="http://schemas.openxmlformats.org/drawingml/2006/main">
            <a:r>
              <a:t>Web review slide: 47</a:t>
            </a:r>
          </a:p>
          <a:p xmlns:a="http://schemas.openxmlformats.org/drawingml/2006/main">
            <a:r>
              <a:t>Live allocation for this topic: 25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Sales are not profit. Look at what remains after running the shop. Add committed advertising or service payments. That income must cover toilet operation, plant care and a replacement reserve. Build the business case site by site.</a:t>
            </a:r>
          </a:p>
          <a:p xmlns:a="http://schemas.openxmlformats.org/drawingml/2006/main">
            <a:r>
              <a:t/>
            </a:r>
          </a:p>
          <a:p xmlns:a="http://schemas.openxmlformats.org/drawingml/2006/main">
            <a:r>
              <a:t>Source/context: Concept illustration · Commercial planning framework; no site-specific profit or return claimed</a:t>
            </a:r>
          </a:p>
          <a:p xmlns:a="http://schemas.openxmlformats.org/drawingml/2006/main">
            <a:r>
              <a:t/>
            </a:r>
          </a:p>
          <a:p xmlns:a="http://schemas.openxmlformats.org/drawingml/2006/main">
            <a:r>
              <a:t>Web review slide: 48</a:t>
            </a:r>
          </a:p>
          <a:p xmlns:a="http://schemas.openxmlformats.org/drawingml/2006/main">
            <a:r>
              <a:t>Live allocation for this topic: 25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PPP means public-private partnership. Name what each side provides, who carries each risk, how the service is paid for, and what happens when standards are missed. Agree the allocation for the actual project.</a:t>
            </a:r>
          </a:p>
          <a:p xmlns:a="http://schemas.openxmlformats.org/drawingml/2006/main">
            <a:r>
              <a:t/>
            </a:r>
          </a:p>
          <a:p xmlns:a="http://schemas.openxmlformats.org/drawingml/2006/main">
            <a:r>
              <a:t>Source/context: Concept illustration · DEA PPP guidance; illustrative allocation, not agreed Karnataka terms</a:t>
            </a:r>
          </a:p>
          <a:p xmlns:a="http://schemas.openxmlformats.org/drawingml/2006/main">
            <a:r>
              <a:t>https://www.pppinindia.gov.in/faqs</a:t>
            </a:r>
          </a:p>
          <a:p xmlns:a="http://schemas.openxmlformats.org/drawingml/2006/main">
            <a:r>
              <a:t/>
            </a:r>
          </a:p>
          <a:p xmlns:a="http://schemas.openxmlformats.org/drawingml/2006/main">
            <a:r>
              <a:t>Web review slide: 49</a:t>
            </a:r>
          </a:p>
          <a:p xmlns:a="http://schemas.openxmlformats.org/drawingml/2006/main">
            <a:r>
              <a:t>Live allocation for this topic: 25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August 2020 GHMC certificate describes a fifteen-year concession including operation and maintenance. It describes thirty-six locations but lists four completed. This is evidence of a long-term structure, not a current deployment count.</a:t>
            </a:r>
          </a:p>
          <a:p xmlns:a="http://schemas.openxmlformats.org/drawingml/2006/main">
            <a:r>
              <a:t/>
            </a:r>
          </a:p>
          <a:p xmlns:a="http://schemas.openxmlformats.org/drawingml/2006/main">
            <a:r>
              <a:t>Source/context: Concept illustration · GHMC experience certificate, 7 Aug 2020, archived 07-08-2020.pdf</a:t>
            </a:r>
          </a:p>
          <a:p xmlns:a="http://schemas.openxmlformats.org/drawingml/2006/main">
            <a:r>
              <a:t/>
            </a:r>
          </a:p>
          <a:p xmlns:a="http://schemas.openxmlformats.org/drawingml/2006/main">
            <a:r>
              <a:t>Web review slide: 50</a:t>
            </a:r>
          </a:p>
          <a:p xmlns:a="http://schemas.openxmlformats.org/drawingml/2006/main">
            <a:r>
              <a:t>Live allocation for this topic: 25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For Karnataka, this is the conversation I'd like us to have. Choose the site and the right treatment route. Name the operator and budget for ongoing care. Verify treatment quality, reuse and availability before scaling. Circular sanitation belongs in policy as a service we fund and measure, alongside the city's wider sewered and non-sewered network.</a:t>
            </a:r>
          </a:p>
          <a:p xmlns:a="http://schemas.openxmlformats.org/drawingml/2006/main">
            <a:r>
              <a:t/>
            </a:r>
          </a:p>
          <a:p xmlns:a="http://schemas.openxmlformats.org/drawingml/2006/main">
            <a:r>
              <a:t>Source/context: Concept illustration · Proposal for discussion · Karnataka wastewater-reuse workshop: PIB, 8 Nov 2025</a:t>
            </a:r>
          </a:p>
          <a:p xmlns:a="http://schemas.openxmlformats.org/drawingml/2006/main">
            <a:r>
              <a:t/>
            </a:r>
          </a:p>
          <a:p xmlns:a="http://schemas.openxmlformats.org/drawingml/2006/main">
            <a:r>
              <a:t>Web review slide: 51</a:t>
            </a:r>
          </a:p>
          <a:p xmlns:a="http://schemas.openxmlformats.org/drawingml/2006/main">
            <a:r>
              <a:t>Live allocation for this topic: 30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Start where a usable toilet is missing or unreliable. Check demand, access, utilities and the wastewater route. Some sites suit Standard, some Mini, and some may justify local treatment. Do not prescribe the same box everywhere.</a:t>
            </a:r>
          </a:p>
          <a:p xmlns:a="http://schemas.openxmlformats.org/drawingml/2006/main">
            <a:r>
              <a:t/>
            </a:r>
          </a:p>
          <a:p xmlns:a="http://schemas.openxmlformats.org/drawingml/2006/main">
            <a:r>
              <a:t>Source/context: Concept illustration · Karnataka proposal; site categories, not confirmed sites or approvals</a:t>
            </a:r>
          </a:p>
          <a:p xmlns:a="http://schemas.openxmlformats.org/drawingml/2006/main">
            <a:r>
              <a:t/>
            </a:r>
          </a:p>
          <a:p xmlns:a="http://schemas.openxmlformats.org/drawingml/2006/main">
            <a:r>
              <a:t>Web review slide: 52</a:t>
            </a:r>
          </a:p>
          <a:p xmlns:a="http://schemas.openxmlformats.org/drawingml/2006/main">
            <a:r>
              <a:t>Live allocation for this topic: 25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Who opens it? Who cleans it? Who handles a failed pump? Put those duties in the agreement, alongside escalation, inspections and replacement funding. That makes accountability something we can act on.</a:t>
            </a:r>
          </a:p>
          <a:p xmlns:a="http://schemas.openxmlformats.org/drawingml/2006/main">
            <a:r>
              <a:t/>
            </a:r>
          </a:p>
          <a:p xmlns:a="http://schemas.openxmlformats.org/drawingml/2006/main">
            <a:r>
              <a:t>Source/context: Concept illustration · Proposed service requirements; subject to procurement and agreement</a:t>
            </a:r>
          </a:p>
          <a:p xmlns:a="http://schemas.openxmlformats.org/drawingml/2006/main">
            <a:r>
              <a:t/>
            </a:r>
          </a:p>
          <a:p xmlns:a="http://schemas.openxmlformats.org/drawingml/2006/main">
            <a:r>
              <a:t>Web review slide: 53</a:t>
            </a:r>
          </a:p>
          <a:p xmlns:a="http://schemas.openxmlformats.org/drawingml/2006/main">
            <a:r>
              <a:t>Live allocation for this topic: 25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first sites must answer the questions for the next ones. Was the toilet usable? Did treatment meet the requirement? What did it cost? Keep records over the same period, then choose where to expand.</a:t>
            </a:r>
          </a:p>
          <a:p xmlns:a="http://schemas.openxmlformats.org/drawingml/2006/main">
            <a:r>
              <a:t/>
            </a:r>
          </a:p>
          <a:p xmlns:a="http://schemas.openxmlformats.org/drawingml/2006/main">
            <a:r>
              <a:t>Source/context: Concept illustration · Pilot evaluation proposal; no completed results or rollout commitment implied</a:t>
            </a:r>
          </a:p>
          <a:p xmlns:a="http://schemas.openxmlformats.org/drawingml/2006/main">
            <a:r>
              <a:t/>
            </a:r>
          </a:p>
          <a:p xmlns:a="http://schemas.openxmlformats.org/drawingml/2006/main">
            <a:r>
              <a:t>Web review slide: 54</a:t>
            </a:r>
          </a:p>
          <a:p xmlns:a="http://schemas.openxmlformats.org/drawingml/2006/main">
            <a:r>
              <a:t>Live allocation for this topic: 25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For me, this still comes back to that street: a place where people can stay, a toilet they want to use and a system that keeps working. Come and visit us. Let's look at what it takes to make this work for Karnataka.</a:t>
            </a:r>
          </a:p>
          <a:p xmlns:a="http://schemas.openxmlformats.org/drawingml/2006/main">
            <a:r>
              <a:t/>
            </a:r>
          </a:p>
          <a:p xmlns:a="http://schemas.openxmlformats.org/drawingml/2006/main">
            <a:r>
              <a:t>Source/context: Lumbini Park · Scan for the presentation notes</a:t>
            </a:r>
          </a:p>
          <a:p xmlns:a="http://schemas.openxmlformats.org/drawingml/2006/main">
            <a:r>
              <a:t/>
            </a:r>
          </a:p>
          <a:p xmlns:a="http://schemas.openxmlformats.org/drawingml/2006/main">
            <a:r>
              <a:t>Web review slide: 55</a:t>
            </a:r>
          </a:p>
          <a:p xmlns:a="http://schemas.openxmlformats.org/drawingml/2006/main">
            <a:r>
              <a:t>Live allocation for this topic: 15 seconds.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cafa673a1b44f75"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a2232a18d4f41c2" /><Relationship Type="http://schemas.openxmlformats.org/officeDocument/2006/relationships/slideLayout" Target="/ppt/slideLayouts/slideLayout1.xml" Id="Re43bf56696254bb7"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43bf56696254bb7"/>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b271f0c25b9b407e" /><Relationship Type="http://schemas.openxmlformats.org/officeDocument/2006/relationships/image" Target="/ppt/media/image.jpeg" Id="R09087e33fda04a6c" /><Relationship Type="http://schemas.openxmlformats.org/officeDocument/2006/relationships/image" Target="/ppt/media/image.png" Id="R497e534788c34b2c" /><Relationship Type="http://schemas.openxmlformats.org/officeDocument/2006/relationships/image" Target="/ppt/media/image2.png" Id="Rfd0a0b92d4ba4d15" /><Relationship Type="http://schemas.openxmlformats.org/officeDocument/2006/relationships/notesSlide" Target="/ppt/notesSlides/notesSlide1.xml" Id="R9619ee2f97564328"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d674f2d7dd1a4453" /><Relationship Type="http://schemas.openxmlformats.org/officeDocument/2006/relationships/image" Target="/ppt/media/image2.jpeg" Id="R472446b3ea3d40b0" /><Relationship Type="http://schemas.openxmlformats.org/officeDocument/2006/relationships/image" Target="/ppt/media/image3.jpeg" Id="R728bfe3394e34197" /><Relationship Type="http://schemas.openxmlformats.org/officeDocument/2006/relationships/notesSlide" Target="/ppt/notesSlides/notesSlide2.xml" Id="Ree9486a7e4aa4dda"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9b6d4dbd15de4559" /><Relationship Type="http://schemas.openxmlformats.org/officeDocument/2006/relationships/image" Target="/ppt/media/image4.jpeg" Id="Re9c8bc70bea54d14" /><Relationship Type="http://schemas.openxmlformats.org/officeDocument/2006/relationships/notesSlide" Target="/ppt/notesSlides/notesSlide3.xml" Id="R3d894c71adee44be"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45a44bae9d014cf8" /><Relationship Type="http://schemas.openxmlformats.org/officeDocument/2006/relationships/image" Target="/ppt/media/image5.jpeg" Id="R9c3e192e82cd4c83" /><Relationship Type="http://schemas.openxmlformats.org/officeDocument/2006/relationships/notesSlide" Target="/ppt/notesSlides/notesSlide4.xml" Id="R5e7147554ec74aeb"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a13cba57cbca414c" /><Relationship Type="http://schemas.openxmlformats.org/officeDocument/2006/relationships/image" Target="/ppt/media/image6.jpeg" Id="Rac97b5c4fc28415e" /><Relationship Type="http://schemas.openxmlformats.org/officeDocument/2006/relationships/notesSlide" Target="/ppt/notesSlides/notesSlide5.xml" Id="R8fb3db18a71044ba"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5d6b97f92d524d07" /><Relationship Type="http://schemas.openxmlformats.org/officeDocument/2006/relationships/image" Target="/ppt/media/image7.jpeg" Id="R5c500453d7574683" /><Relationship Type="http://schemas.openxmlformats.org/officeDocument/2006/relationships/notesSlide" Target="/ppt/notesSlides/notesSlide6.xml" Id="Reccb418cf5874376"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06dba35d9b7f492d" /><Relationship Type="http://schemas.openxmlformats.org/officeDocument/2006/relationships/image" Target="/ppt/media/image8.jpeg" Id="R79c3fd19a0f346a3" /><Relationship Type="http://schemas.openxmlformats.org/officeDocument/2006/relationships/notesSlide" Target="/ppt/notesSlides/notesSlide7.xml" Id="R4f49cf378d58452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3e4f0aae69fb458f" /><Relationship Type="http://schemas.openxmlformats.org/officeDocument/2006/relationships/image" Target="/ppt/media/image9.jpeg" Id="R09b85e1078ee404c" /><Relationship Type="http://schemas.openxmlformats.org/officeDocument/2006/relationships/notesSlide" Target="/ppt/notesSlides/notesSlide8.xml" Id="R62e8df1b9f2f47f2"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103782abc2834157" /><Relationship Type="http://schemas.openxmlformats.org/officeDocument/2006/relationships/image" Target="/ppt/media/image10.jpeg" Id="R7f097c9b9cd348ef" /><Relationship Type="http://schemas.openxmlformats.org/officeDocument/2006/relationships/image" Target="/ppt/media/image11.jpeg" Id="R8bb63b6c90d24df7" /><Relationship Type="http://schemas.openxmlformats.org/officeDocument/2006/relationships/notesSlide" Target="/ppt/notesSlides/notesSlide9.xml" Id="Rb2853bf3493a4d1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f0b4defed7aa4ac6" /><Relationship Type="http://schemas.openxmlformats.org/officeDocument/2006/relationships/image" Target="/ppt/media/image12.jpeg" Id="R2a13d0b828e54c5c" /><Relationship Type="http://schemas.openxmlformats.org/officeDocument/2006/relationships/image" Target="/ppt/media/image13.jpeg" Id="R05ed103ede65481f" /><Relationship Type="http://schemas.openxmlformats.org/officeDocument/2006/relationships/image" Target="/ppt/media/image14.jpeg" Id="R8c39cedc26a64a21" /><Relationship Type="http://schemas.openxmlformats.org/officeDocument/2006/relationships/notesSlide" Target="/ppt/notesSlides/notesSlide10.xml" Id="R4f8e4b10bf2f43ef"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fc919d0c701c4fb0" /><Relationship Type="http://schemas.openxmlformats.org/officeDocument/2006/relationships/image" Target="/ppt/media/image15.jpeg" Id="R314adf163c3c4730" /><Relationship Type="http://schemas.openxmlformats.org/officeDocument/2006/relationships/image" Target="/ppt/media/image16.jpeg" Id="R1b1b4a1cee4f4d81" /><Relationship Type="http://schemas.openxmlformats.org/officeDocument/2006/relationships/notesSlide" Target="/ppt/notesSlides/notesSlide11.xml" Id="Rd0dd10857fb14305"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2a716ead4047432d" /><Relationship Type="http://schemas.openxmlformats.org/officeDocument/2006/relationships/image" Target="/ppt/media/image17.jpeg" Id="R81706e99cbe14b7e" /><Relationship Type="http://schemas.openxmlformats.org/officeDocument/2006/relationships/notesSlide" Target="/ppt/notesSlides/notesSlide12.xml" Id="Rd7ab0d0db06546f9"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72c270f66a934ba8" /><Relationship Type="http://schemas.openxmlformats.org/officeDocument/2006/relationships/image" Target="/ppt/media/image18.jpeg" Id="R9ec915120d524d6c" /><Relationship Type="http://schemas.openxmlformats.org/officeDocument/2006/relationships/image" Target="/ppt/media/image19.jpeg" Id="Rc4b98d22443d40ec" /><Relationship Type="http://schemas.openxmlformats.org/officeDocument/2006/relationships/notesSlide" Target="/ppt/notesSlides/notesSlide13.xml" Id="Re3430f188ab84f16"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f9974cfd277b45dd" /><Relationship Type="http://schemas.openxmlformats.org/officeDocument/2006/relationships/image" Target="/ppt/media/image20.jpeg" Id="Rad79c637a7504b46" /><Relationship Type="http://schemas.openxmlformats.org/officeDocument/2006/relationships/image" Target="/ppt/media/image21.jpeg" Id="Rd74bb7c1e0a44792" /><Relationship Type="http://schemas.openxmlformats.org/officeDocument/2006/relationships/notesSlide" Target="/ppt/notesSlides/notesSlide14.xml" Id="R6999de03b5544973"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d42810806b0f4d81" /><Relationship Type="http://schemas.openxmlformats.org/officeDocument/2006/relationships/image" Target="/ppt/media/image3.png" Id="R775477935f3b41ab" /><Relationship Type="http://schemas.openxmlformats.org/officeDocument/2006/relationships/notesSlide" Target="/ppt/notesSlides/notesSlide15.xml" Id="Rff1a0903b85c4fdd"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8dad986f45b04e51" /><Relationship Type="http://schemas.openxmlformats.org/officeDocument/2006/relationships/image" Target="/ppt/media/image4.png" Id="R9874c6e355f14862" /><Relationship Type="http://schemas.openxmlformats.org/officeDocument/2006/relationships/notesSlide" Target="/ppt/notesSlides/notesSlide16.xml" Id="Rceb4200f82e04c1b"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62cbc522b09f4515" /><Relationship Type="http://schemas.openxmlformats.org/officeDocument/2006/relationships/image" Target="/ppt/media/image5.png" Id="R1ad1245c23404677" /><Relationship Type="http://schemas.openxmlformats.org/officeDocument/2006/relationships/notesSlide" Target="/ppt/notesSlides/notesSlide17.xml" Id="R8581ba588d8443b0"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c11338eef8f44387" /><Relationship Type="http://schemas.openxmlformats.org/officeDocument/2006/relationships/image" Target="/ppt/media/image22.jpeg" Id="R6495bec220244f4f" /><Relationship Type="http://schemas.openxmlformats.org/officeDocument/2006/relationships/image" Target="/ppt/media/image23.jpeg" Id="Rf91a7c0e9e9f4680" /><Relationship Type="http://schemas.openxmlformats.org/officeDocument/2006/relationships/notesSlide" Target="/ppt/notesSlides/notesSlide18.xml" Id="R06919f6cf3574380"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cdc1b007e04a40bd" /><Relationship Type="http://schemas.openxmlformats.org/officeDocument/2006/relationships/image" Target="/ppt/media/image24.jpeg" Id="Rf14ec2282bfb4b07" /><Relationship Type="http://schemas.openxmlformats.org/officeDocument/2006/relationships/image" Target="/ppt/media/image25.jpeg" Id="R35a6d8c36dc7426a" /><Relationship Type="http://schemas.openxmlformats.org/officeDocument/2006/relationships/notesSlide" Target="/ppt/notesSlides/notesSlide19.xml" Id="Redfb1fd4468143b3"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347f8400d8444a11" /><Relationship Type="http://schemas.openxmlformats.org/officeDocument/2006/relationships/image" Target="/ppt/media/image26.jpeg" Id="R301cd6d2478b48e9" /><Relationship Type="http://schemas.openxmlformats.org/officeDocument/2006/relationships/notesSlide" Target="/ppt/notesSlides/notesSlide20.xml" Id="Re420dd314dbf43c4"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7635c9557dce465f" /><Relationship Type="http://schemas.openxmlformats.org/officeDocument/2006/relationships/image" Target="/ppt/media/image27.jpeg" Id="Rffa936222ad14049" /><Relationship Type="http://schemas.openxmlformats.org/officeDocument/2006/relationships/image" Target="/ppt/media/image28.jpeg" Id="Ra05b68e555be4491" /><Relationship Type="http://schemas.openxmlformats.org/officeDocument/2006/relationships/notesSlide" Target="/ppt/notesSlides/notesSlide21.xml" Id="R365a0fd4d0ec44af"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b5f1fc27d2604ec5" /><Relationship Type="http://schemas.openxmlformats.org/officeDocument/2006/relationships/image" Target="/ppt/media/image29.jpeg" Id="Rb605691512354704" /><Relationship Type="http://schemas.openxmlformats.org/officeDocument/2006/relationships/image" Target="/ppt/media/image30.jpeg" Id="Rb8ef0120ff184766" /><Relationship Type="http://schemas.openxmlformats.org/officeDocument/2006/relationships/notesSlide" Target="/ppt/notesSlides/notesSlide22.xml" Id="Rb711e92eac6a4678"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f7ca7683af274d22" /><Relationship Type="http://schemas.openxmlformats.org/officeDocument/2006/relationships/image" Target="/ppt/media/image31.jpeg" Id="R793959a974a9408e" /><Relationship Type="http://schemas.openxmlformats.org/officeDocument/2006/relationships/image" Target="/ppt/media/image32.jpeg" Id="R280d57b9406e41f3" /><Relationship Type="http://schemas.openxmlformats.org/officeDocument/2006/relationships/notesSlide" Target="/ppt/notesSlides/notesSlide23.xml" Id="Rebc0a4cc9f8a49b4"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3b2466accdb743ee" /><Relationship Type="http://schemas.openxmlformats.org/officeDocument/2006/relationships/image" Target="/ppt/media/image33.jpeg" Id="R9a24f5c75bac4846" /><Relationship Type="http://schemas.openxmlformats.org/officeDocument/2006/relationships/image" Target="/ppt/media/image34.jpeg" Id="R263f957cedc144e4" /><Relationship Type="http://schemas.openxmlformats.org/officeDocument/2006/relationships/notesSlide" Target="/ppt/notesSlides/notesSlide24.xml" Id="Reb474ac8bfe84217"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8506a699f7624020" /><Relationship Type="http://schemas.openxmlformats.org/officeDocument/2006/relationships/image" Target="/ppt/media/image35.jpeg" Id="R8755a45643ae43bb" /><Relationship Type="http://schemas.openxmlformats.org/officeDocument/2006/relationships/image" Target="/ppt/media/image36.jpeg" Id="R83e94655b4c34dec" /><Relationship Type="http://schemas.openxmlformats.org/officeDocument/2006/relationships/image" Target="/ppt/media/image37.jpeg" Id="R6da328a8bdc240ed" /><Relationship Type="http://schemas.openxmlformats.org/officeDocument/2006/relationships/notesSlide" Target="/ppt/notesSlides/notesSlide25.xml" Id="R9af9668509f3499c"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ae378eb5d9814dbc" /><Relationship Type="http://schemas.openxmlformats.org/officeDocument/2006/relationships/image" Target="/ppt/media/image38.jpeg" Id="R2bee70b577434a82" /><Relationship Type="http://schemas.openxmlformats.org/officeDocument/2006/relationships/image" Target="/ppt/media/image39.jpeg" Id="Rc2ad16861ca44d29" /><Relationship Type="http://schemas.openxmlformats.org/officeDocument/2006/relationships/image" Target="/ppt/media/image40.jpeg" Id="R3efc589b16fe496f" /><Relationship Type="http://schemas.openxmlformats.org/officeDocument/2006/relationships/notesSlide" Target="/ppt/notesSlides/notesSlide26.xml" Id="Re2ff6e3ddaa64bdb"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ac6377349db34424" /><Relationship Type="http://schemas.openxmlformats.org/officeDocument/2006/relationships/image" Target="/ppt/media/image41.jpeg" Id="R6906b9b54bf34ceb" /><Relationship Type="http://schemas.openxmlformats.org/officeDocument/2006/relationships/image" Target="/ppt/media/image42.jpeg" Id="R532ede1519bd4278" /><Relationship Type="http://schemas.openxmlformats.org/officeDocument/2006/relationships/notesSlide" Target="/ppt/notesSlides/notesSlide27.xml" Id="R991c731d9c104bec"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0067018729104b60" /><Relationship Type="http://schemas.openxmlformats.org/officeDocument/2006/relationships/image" Target="/ppt/media/image43.jpeg" Id="R3b30cb9a50ef4838" /><Relationship Type="http://schemas.openxmlformats.org/officeDocument/2006/relationships/image" Target="/ppt/media/image44.jpeg" Id="R46f49efdfc6f4eb5" /><Relationship Type="http://schemas.openxmlformats.org/officeDocument/2006/relationships/image" Target="/ppt/media/image45.jpeg" Id="R7c57e9dd37ae4912" /><Relationship Type="http://schemas.openxmlformats.org/officeDocument/2006/relationships/notesSlide" Target="/ppt/notesSlides/notesSlide28.xml" Id="R22d8e8e1b299476a"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1fb5ffac50d94440" /><Relationship Type="http://schemas.openxmlformats.org/officeDocument/2006/relationships/image" Target="/ppt/media/image46.jpeg" Id="Rbabb29a5e6bb4782" /><Relationship Type="http://schemas.openxmlformats.org/officeDocument/2006/relationships/notesSlide" Target="/ppt/notesSlides/notesSlide29.xml" Id="Rd433b6e585dd4a1f"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a9a5a19b415b44c1" /><Relationship Type="http://schemas.openxmlformats.org/officeDocument/2006/relationships/notesSlide" Target="/ppt/notesSlides/notesSlide30.xml" Id="R2287b3e18cb948d4" /></Relationships>
</file>

<file path=ppt/slides/_rels/slide31.xml.rels>&#65279;<?xml version="1.0" encoding="utf-8"?><Relationships xmlns="http://schemas.openxmlformats.org/package/2006/relationships"><Relationship Type="http://schemas.openxmlformats.org/officeDocument/2006/relationships/slideLayout" Target="/ppt/slideLayouts/slideLayout1.xml" Id="R558c995c712d4e48" /><Relationship Type="http://schemas.openxmlformats.org/officeDocument/2006/relationships/image" Target="/ppt/media/image47.jpeg" Id="R5032ffd45d684dec" /><Relationship Type="http://schemas.openxmlformats.org/officeDocument/2006/relationships/notesSlide" Target="/ppt/notesSlides/notesSlide31.xml" Id="Rf4317246468b484e" /></Relationships>
</file>

<file path=ppt/slides/_rels/slide32.xml.rels>&#65279;<?xml version="1.0" encoding="utf-8"?><Relationships xmlns="http://schemas.openxmlformats.org/package/2006/relationships"><Relationship Type="http://schemas.openxmlformats.org/officeDocument/2006/relationships/slideLayout" Target="/ppt/slideLayouts/slideLayout1.xml" Id="Re881d5404d05448f" /><Relationship Type="http://schemas.openxmlformats.org/officeDocument/2006/relationships/image" Target="/ppt/media/image48.jpeg" Id="R6fd57e2a42e040d3" /><Relationship Type="http://schemas.openxmlformats.org/officeDocument/2006/relationships/image" Target="/ppt/media/image49.jpeg" Id="R28d6175ebacf436c" /><Relationship Type="http://schemas.openxmlformats.org/officeDocument/2006/relationships/notesSlide" Target="/ppt/notesSlides/notesSlide32.xml" Id="Rcca00726ce9d4158" /></Relationships>
</file>

<file path=ppt/slides/_rels/slide33.xml.rels>&#65279;<?xml version="1.0" encoding="utf-8"?><Relationships xmlns="http://schemas.openxmlformats.org/package/2006/relationships"><Relationship Type="http://schemas.openxmlformats.org/officeDocument/2006/relationships/slideLayout" Target="/ppt/slideLayouts/slideLayout1.xml" Id="R33077a8ea62e4a75" /><Relationship Type="http://schemas.openxmlformats.org/officeDocument/2006/relationships/image" Target="/ppt/media/image50.jpeg" Id="Rd47e26ca6e1f42c6" /><Relationship Type="http://schemas.openxmlformats.org/officeDocument/2006/relationships/image" Target="/ppt/media/image51.jpeg" Id="Ra9c7049f4dd9491b" /><Relationship Type="http://schemas.openxmlformats.org/officeDocument/2006/relationships/image" Target="/ppt/media/image52.jpeg" Id="Ra2624d9177064f54" /><Relationship Type="http://schemas.openxmlformats.org/officeDocument/2006/relationships/image" Target="/ppt/media/image53.jpeg" Id="R1cb3d8c275d94d0c" /><Relationship Type="http://schemas.openxmlformats.org/officeDocument/2006/relationships/notesSlide" Target="/ppt/notesSlides/notesSlide33.xml" Id="R3aceec74ea8443de" /></Relationships>
</file>

<file path=ppt/slides/_rels/slide34.xml.rels>&#65279;<?xml version="1.0" encoding="utf-8"?><Relationships xmlns="http://schemas.openxmlformats.org/package/2006/relationships"><Relationship Type="http://schemas.openxmlformats.org/officeDocument/2006/relationships/slideLayout" Target="/ppt/slideLayouts/slideLayout1.xml" Id="Rc5108acf81494556" /><Relationship Type="http://schemas.openxmlformats.org/officeDocument/2006/relationships/image" Target="/ppt/media/image54.jpeg" Id="Re1d665d6c6224f7c" /><Relationship Type="http://schemas.openxmlformats.org/officeDocument/2006/relationships/notesSlide" Target="/ppt/notesSlides/notesSlide34.xml" Id="Rc8192d46bfeb4a63" /></Relationships>
</file>

<file path=ppt/slides/_rels/slide35.xml.rels>&#65279;<?xml version="1.0" encoding="utf-8"?><Relationships xmlns="http://schemas.openxmlformats.org/package/2006/relationships"><Relationship Type="http://schemas.openxmlformats.org/officeDocument/2006/relationships/slideLayout" Target="/ppt/slideLayouts/slideLayout1.xml" Id="R41a5c474cc104b32" /><Relationship Type="http://schemas.openxmlformats.org/officeDocument/2006/relationships/image" Target="/ppt/media/image55.jpeg" Id="R1afcc1de592e4c33" /><Relationship Type="http://schemas.openxmlformats.org/officeDocument/2006/relationships/notesSlide" Target="/ppt/notesSlides/notesSlide35.xml" Id="Rdc0de13d8c9444fb" /></Relationships>
</file>

<file path=ppt/slides/_rels/slide36.xml.rels>&#65279;<?xml version="1.0" encoding="utf-8"?><Relationships xmlns="http://schemas.openxmlformats.org/package/2006/relationships"><Relationship Type="http://schemas.openxmlformats.org/officeDocument/2006/relationships/slideLayout" Target="/ppt/slideLayouts/slideLayout1.xml" Id="Rb0d8f1519ce24b7d" /><Relationship Type="http://schemas.openxmlformats.org/officeDocument/2006/relationships/image" Target="/ppt/media/image56.jpeg" Id="Rcee77d25bef94895" /><Relationship Type="http://schemas.openxmlformats.org/officeDocument/2006/relationships/notesSlide" Target="/ppt/notesSlides/notesSlide36.xml" Id="R1bc21b43ea524ef5" /></Relationships>
</file>

<file path=ppt/slides/_rels/slide37.xml.rels>&#65279;<?xml version="1.0" encoding="utf-8"?><Relationships xmlns="http://schemas.openxmlformats.org/package/2006/relationships"><Relationship Type="http://schemas.openxmlformats.org/officeDocument/2006/relationships/slideLayout" Target="/ppt/slideLayouts/slideLayout1.xml" Id="Rc458a62d6a6e4668" /><Relationship Type="http://schemas.openxmlformats.org/officeDocument/2006/relationships/image" Target="/ppt/media/image57.jpeg" Id="R897232b137414145" /><Relationship Type="http://schemas.openxmlformats.org/officeDocument/2006/relationships/notesSlide" Target="/ppt/notesSlides/notesSlide37.xml" Id="R4ad90fac044f4e77" /></Relationships>
</file>

<file path=ppt/slides/_rels/slide38.xml.rels>&#65279;<?xml version="1.0" encoding="utf-8"?><Relationships xmlns="http://schemas.openxmlformats.org/package/2006/relationships"><Relationship Type="http://schemas.openxmlformats.org/officeDocument/2006/relationships/slideLayout" Target="/ppt/slideLayouts/slideLayout1.xml" Id="Ra57902fa9006431a" /><Relationship Type="http://schemas.openxmlformats.org/officeDocument/2006/relationships/image" Target="/ppt/media/image58.jpeg" Id="R529414f649704ae5" /><Relationship Type="http://schemas.openxmlformats.org/officeDocument/2006/relationships/notesSlide" Target="/ppt/notesSlides/notesSlide38.xml" Id="R0893d288f6724636" /></Relationships>
</file>

<file path=ppt/slides/_rels/slide39.xml.rels>&#65279;<?xml version="1.0" encoding="utf-8"?><Relationships xmlns="http://schemas.openxmlformats.org/package/2006/relationships"><Relationship Type="http://schemas.openxmlformats.org/officeDocument/2006/relationships/slideLayout" Target="/ppt/slideLayouts/slideLayout1.xml" Id="R683592706f154419" /><Relationship Type="http://schemas.openxmlformats.org/officeDocument/2006/relationships/image" Target="/ppt/media/image59.jpeg" Id="Rd5bb2b088a4f4673" /><Relationship Type="http://schemas.openxmlformats.org/officeDocument/2006/relationships/notesSlide" Target="/ppt/notesSlides/notesSlide39.xml" Id="R7f6b7edc94e441fa" /></Relationships>
</file>

<file path=ppt/slides/_rels/slide40.xml.rels>&#65279;<?xml version="1.0" encoding="utf-8"?><Relationships xmlns="http://schemas.openxmlformats.org/package/2006/relationships"><Relationship Type="http://schemas.openxmlformats.org/officeDocument/2006/relationships/slideLayout" Target="/ppt/slideLayouts/slideLayout1.xml" Id="R26ea18ad35c34bd4" /><Relationship Type="http://schemas.openxmlformats.org/officeDocument/2006/relationships/notesSlide" Target="/ppt/notesSlides/notesSlide40.xml" Id="R4590c779fb8e4650" /></Relationships>
</file>

<file path=ppt/slides/_rels/slide41.xml.rels>&#65279;<?xml version="1.0" encoding="utf-8"?><Relationships xmlns="http://schemas.openxmlformats.org/package/2006/relationships"><Relationship Type="http://schemas.openxmlformats.org/officeDocument/2006/relationships/slideLayout" Target="/ppt/slideLayouts/slideLayout1.xml" Id="R61d371145ce54dbb" /><Relationship Type="http://schemas.openxmlformats.org/officeDocument/2006/relationships/image" Target="/ppt/media/image60.jpeg" Id="R0748f7668c544643" /><Relationship Type="http://schemas.openxmlformats.org/officeDocument/2006/relationships/notesSlide" Target="/ppt/notesSlides/notesSlide41.xml" Id="R5fa3b53742e24090" /></Relationships>
</file>

<file path=ppt/slides/_rels/slide42.xml.rels>&#65279;<?xml version="1.0" encoding="utf-8"?><Relationships xmlns="http://schemas.openxmlformats.org/package/2006/relationships"><Relationship Type="http://schemas.openxmlformats.org/officeDocument/2006/relationships/slideLayout" Target="/ppt/slideLayouts/slideLayout1.xml" Id="R1ea61fe183f2411b" /><Relationship Type="http://schemas.openxmlformats.org/officeDocument/2006/relationships/image" Target="/ppt/media/image61.jpeg" Id="R19228257d0ab4592" /><Relationship Type="http://schemas.openxmlformats.org/officeDocument/2006/relationships/notesSlide" Target="/ppt/notesSlides/notesSlide42.xml" Id="Rce5d080107624a01" /></Relationships>
</file>

<file path=ppt/slides/_rels/slide43.xml.rels>&#65279;<?xml version="1.0" encoding="utf-8"?><Relationships xmlns="http://schemas.openxmlformats.org/package/2006/relationships"><Relationship Type="http://schemas.openxmlformats.org/officeDocument/2006/relationships/slideLayout" Target="/ppt/slideLayouts/slideLayout1.xml" Id="Rd837acd4b4184f2c" /><Relationship Type="http://schemas.openxmlformats.org/officeDocument/2006/relationships/image" Target="/ppt/media/image62.jpeg" Id="Rac500c08d931488a" /><Relationship Type="http://schemas.openxmlformats.org/officeDocument/2006/relationships/notesSlide" Target="/ppt/notesSlides/notesSlide43.xml" Id="R0e254f833d0e4522" /></Relationships>
</file>

<file path=ppt/slides/_rels/slide44.xml.rels>&#65279;<?xml version="1.0" encoding="utf-8"?><Relationships xmlns="http://schemas.openxmlformats.org/package/2006/relationships"><Relationship Type="http://schemas.openxmlformats.org/officeDocument/2006/relationships/slideLayout" Target="/ppt/slideLayouts/slideLayout1.xml" Id="R1d091f92c95d48d0" /><Relationship Type="http://schemas.openxmlformats.org/officeDocument/2006/relationships/image" Target="/ppt/media/image63.jpeg" Id="R78860295ef284e51" /><Relationship Type="http://schemas.openxmlformats.org/officeDocument/2006/relationships/notesSlide" Target="/ppt/notesSlides/notesSlide44.xml" Id="R8bd2f10e5a924f66" /></Relationships>
</file>

<file path=ppt/slides/_rels/slide45.xml.rels>&#65279;<?xml version="1.0" encoding="utf-8"?><Relationships xmlns="http://schemas.openxmlformats.org/package/2006/relationships"><Relationship Type="http://schemas.openxmlformats.org/officeDocument/2006/relationships/slideLayout" Target="/ppt/slideLayouts/slideLayout1.xml" Id="R65f984ae07f14840" /><Relationship Type="http://schemas.openxmlformats.org/officeDocument/2006/relationships/image" Target="/ppt/media/image64.jpeg" Id="Raa81ef05e88f4a57" /><Relationship Type="http://schemas.openxmlformats.org/officeDocument/2006/relationships/notesSlide" Target="/ppt/notesSlides/notesSlide45.xml" Id="R4eb127e7f76d434f" /></Relationships>
</file>

<file path=ppt/slides/_rels/slide46.xml.rels>&#65279;<?xml version="1.0" encoding="utf-8"?><Relationships xmlns="http://schemas.openxmlformats.org/package/2006/relationships"><Relationship Type="http://schemas.openxmlformats.org/officeDocument/2006/relationships/slideLayout" Target="/ppt/slideLayouts/slideLayout1.xml" Id="R0c29c22b0f0b446a" /><Relationship Type="http://schemas.openxmlformats.org/officeDocument/2006/relationships/image" Target="/ppt/media/image65.jpeg" Id="Rfccb89f5ead14111" /><Relationship Type="http://schemas.openxmlformats.org/officeDocument/2006/relationships/notesSlide" Target="/ppt/notesSlides/notesSlide46.xml" Id="R55ca0b90c5ef43c2" /></Relationships>
</file>

<file path=ppt/slides/_rels/slide47.xml.rels>&#65279;<?xml version="1.0" encoding="utf-8"?><Relationships xmlns="http://schemas.openxmlformats.org/package/2006/relationships"><Relationship Type="http://schemas.openxmlformats.org/officeDocument/2006/relationships/slideLayout" Target="/ppt/slideLayouts/slideLayout1.xml" Id="R1e8ed6a4b8074fb8" /><Relationship Type="http://schemas.openxmlformats.org/officeDocument/2006/relationships/image" Target="/ppt/media/image66.jpeg" Id="R647e97d75cb544e0" /><Relationship Type="http://schemas.openxmlformats.org/officeDocument/2006/relationships/notesSlide" Target="/ppt/notesSlides/notesSlide47.xml" Id="Ref77c0a250aa40c1" /></Relationships>
</file>

<file path=ppt/slides/_rels/slide48.xml.rels>&#65279;<?xml version="1.0" encoding="utf-8"?><Relationships xmlns="http://schemas.openxmlformats.org/package/2006/relationships"><Relationship Type="http://schemas.openxmlformats.org/officeDocument/2006/relationships/slideLayout" Target="/ppt/slideLayouts/slideLayout1.xml" Id="Rd0980f494e6d46fe" /><Relationship Type="http://schemas.openxmlformats.org/officeDocument/2006/relationships/image" Target="/ppt/media/image67.jpeg" Id="Rc583c01ac4744468" /><Relationship Type="http://schemas.openxmlformats.org/officeDocument/2006/relationships/notesSlide" Target="/ppt/notesSlides/notesSlide48.xml" Id="R58351499cee147c5" /></Relationships>
</file>

<file path=ppt/slides/_rels/slide49.xml.rels>&#65279;<?xml version="1.0" encoding="utf-8"?><Relationships xmlns="http://schemas.openxmlformats.org/package/2006/relationships"><Relationship Type="http://schemas.openxmlformats.org/officeDocument/2006/relationships/slideLayout" Target="/ppt/slideLayouts/slideLayout1.xml" Id="R0037bcced5954a8f" /><Relationship Type="http://schemas.openxmlformats.org/officeDocument/2006/relationships/image" Target="/ppt/media/image68.jpeg" Id="R88f67f3d0e194d89" /><Relationship Type="http://schemas.openxmlformats.org/officeDocument/2006/relationships/notesSlide" Target="/ppt/notesSlides/notesSlide49.xml" Id="Re872cb040f9f4351" /></Relationships>
</file>

<file path=ppt/slides/_rels/slide50.xml.rels>&#65279;<?xml version="1.0" encoding="utf-8"?><Relationships xmlns="http://schemas.openxmlformats.org/package/2006/relationships"><Relationship Type="http://schemas.openxmlformats.org/officeDocument/2006/relationships/slideLayout" Target="/ppt/slideLayouts/slideLayout1.xml" Id="R9021569dbe2f469d" /><Relationship Type="http://schemas.openxmlformats.org/officeDocument/2006/relationships/image" Target="/ppt/media/image69.jpeg" Id="Rf12bccb141484c86" /><Relationship Type="http://schemas.openxmlformats.org/officeDocument/2006/relationships/notesSlide" Target="/ppt/notesSlides/notesSlide50.xml" Id="R4e163cd44dd9486c" /></Relationships>
</file>

<file path=ppt/slides/_rels/slide51.xml.rels>&#65279;<?xml version="1.0" encoding="utf-8"?><Relationships xmlns="http://schemas.openxmlformats.org/package/2006/relationships"><Relationship Type="http://schemas.openxmlformats.org/officeDocument/2006/relationships/slideLayout" Target="/ppt/slideLayouts/slideLayout1.xml" Id="Rf17d041322604d8f" /><Relationship Type="http://schemas.openxmlformats.org/officeDocument/2006/relationships/image" Target="/ppt/media/image70.jpeg" Id="R2593fdd64a00472c" /><Relationship Type="http://schemas.openxmlformats.org/officeDocument/2006/relationships/notesSlide" Target="/ppt/notesSlides/notesSlide51.xml" Id="R45137dcdaa384888" /></Relationships>
</file>

<file path=ppt/slides/_rels/slide52.xml.rels>&#65279;<?xml version="1.0" encoding="utf-8"?><Relationships xmlns="http://schemas.openxmlformats.org/package/2006/relationships"><Relationship Type="http://schemas.openxmlformats.org/officeDocument/2006/relationships/slideLayout" Target="/ppt/slideLayouts/slideLayout1.xml" Id="Rd27fe0e883984900" /><Relationship Type="http://schemas.openxmlformats.org/officeDocument/2006/relationships/image" Target="/ppt/media/image71.jpeg" Id="Re00acb3000c3451e" /><Relationship Type="http://schemas.openxmlformats.org/officeDocument/2006/relationships/image" Target="/ppt/media/image6.png" Id="R131c94003bda4c75" /><Relationship Type="http://schemas.openxmlformats.org/officeDocument/2006/relationships/notesSlide" Target="/ppt/notesSlides/notesSlide52.xml" Id="R47104d1a0d2f4f1b" /></Relationships>
</file>

<file path=ppt/slides/slide1.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09087e33fda04a6c"/>
          <a:stretch xmlns:a="http://schemas.openxmlformats.org/drawingml/2006/main"/>
        </p:blipFill>
        <p:spPr>
          <a:xfrm xmlns:a="http://schemas.openxmlformats.org/drawingml/2006/main">
            <a:off x="4807981" y="1000125"/>
            <a:ext cx="6862289" cy="4572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AF6449CF-0003-421B-B1FD-6DC3EBE74946}"/>
              </a:ext>
            </a:extLst>
          </p:cNvPr>
          <p:cNvSpPr>
            <a:spLocks xmlns:a="http://schemas.openxmlformats.org/drawingml/2006/main" noGrp="1"/>
          </p:cNvSpPr>
          <p:nvPr/>
        </p:nvSpPr>
        <p:spPr>
          <a:xfrm xmlns:a="http://schemas.openxmlformats.org/drawingml/2006/main">
            <a:off x="0" y="0"/>
            <a:ext cx="4429125" cy="6858000"/>
          </a:xfrm>
          <a:prstGeom xmlns:a="http://schemas.openxmlformats.org/drawingml/2006/main" prst="rect">
            <a:avLst/>
          </a:prstGeom>
          <a:solidFill xmlns:a="http://schemas.openxmlformats.org/drawingml/2006/main">
            <a:srgbClr val="F8F3E9"/>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083F8C89-0070-4BCE-9F3B-8BB3676FAC08}"/>
              </a:ext>
            </a:extLst>
          </p:cNvPr>
          <p:cNvSpPr>
            <a:spLocks xmlns:a="http://schemas.openxmlformats.org/drawingml/2006/main" noGrp="1"/>
          </p:cNvSpPr>
          <p:nvPr/>
        </p:nvSpPr>
        <p:spPr>
          <a:xfrm xmlns:a="http://schemas.openxmlformats.org/drawingml/2006/main">
            <a:off x="476250" y="266700"/>
            <a:ext cx="4000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a:t>
            </a:r>
          </a:p>
        </p:txBody>
      </p:sp>
      <p:sp>
        <p:nvSpPr>
          <p:cNvPr id="4" name="">
            <a:extLst xmlns:a="http://schemas.openxmlformats.org/drawingml/2006/main">
              <a:ext uri="{FF2B5EF4-FFF2-40B4-BE49-F238E27FC236}">
                <a16:creationId xmlns:a16="http://schemas.microsoft.com/office/drawing/2014/main" id="{E89617BC-33CD-4930-AC1D-3A32D80950C1}"/>
              </a:ext>
            </a:extLst>
          </p:cNvPr>
          <p:cNvSpPr>
            <a:spLocks xmlns:a="http://schemas.openxmlformats.org/drawingml/2006/main" noGrp="1"/>
          </p:cNvSpPr>
          <p:nvPr/>
        </p:nvSpPr>
        <p:spPr>
          <a:xfrm xmlns:a="http://schemas.openxmlformats.org/drawingml/2006/main">
            <a:off x="476250" y="1190625"/>
            <a:ext cx="4000500"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75" b="1">
                <a:solidFill>
                  <a:srgbClr val="242821"/>
                </a:solidFill>
                <a:latin typeface="Arial"/>
                <a:ea typeface="Arial"/>
                <a:cs typeface="Arial"/>
              </a:defRPr>
            </a:pPr>
            <a:r>
              <a:rPr sz="2775" b="1">
                <a:solidFill>
                  <a:srgbClr val="242821"/>
                </a:solidFill>
                <a:latin typeface="Arial"/>
                <a:ea typeface="Arial"/>
                <a:cs typeface="Arial"/>
              </a:rPr>
              <a:t>How to build the most scalable and sustainable public toilet model</a:t>
            </a:r>
          </a:p>
        </p:txBody>
      </p:sp>
      <p:sp>
        <p:nvSpPr>
          <p:cNvPr id="5" name="">
            <a:extLst xmlns:a="http://schemas.openxmlformats.org/drawingml/2006/main">
              <a:ext uri="{FF2B5EF4-FFF2-40B4-BE49-F238E27FC236}">
                <a16:creationId xmlns:a16="http://schemas.microsoft.com/office/drawing/2014/main" id="{E945C1D8-B620-4B8F-B2C2-50BA0677B716}"/>
              </a:ext>
            </a:extLst>
          </p:cNvPr>
          <p:cNvSpPr>
            <a:spLocks xmlns:a="http://schemas.openxmlformats.org/drawingml/2006/main" noGrp="1"/>
          </p:cNvSpPr>
          <p:nvPr/>
        </p:nvSpPr>
        <p:spPr>
          <a:xfrm xmlns:a="http://schemas.openxmlformats.org/drawingml/2006/main">
            <a:off x="476250" y="4695825"/>
            <a:ext cx="4048125"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242821"/>
                </a:solidFill>
                <a:latin typeface="Arial"/>
                <a:ea typeface="Arial"/>
                <a:cs typeface="Arial"/>
              </a:defRPr>
            </a:pPr>
            <a:r>
              <a:rPr sz="1875" b="1">
                <a:solidFill>
                  <a:srgbClr val="242821"/>
                </a:solidFill>
                <a:latin typeface="Arial"/>
                <a:ea typeface="Arial"/>
                <a:cs typeface="Arial"/>
              </a:rPr>
              <a:t>Design, livelihoods, accountability and wastewater treatment.</a:t>
            </a:r>
          </a:p>
        </p:txBody>
      </p:sp>
      <p:pic>
        <p:nvPicPr>
          <p:cNvPr id="16" name=""/>
          <p:cNvPicPr>
            <a:picLocks xmlns:a="http://schemas.openxmlformats.org/drawingml/2006/main" noChangeAspect="1"/>
          </p:cNvPicPr>
          <p:nvPr/>
        </p:nvPicPr>
        <p:blipFill>
          <a:blip xmlns:r="http://schemas.openxmlformats.org/officeDocument/2006/relationships" xmlns:a="http://schemas.openxmlformats.org/drawingml/2006/main" r:embed="R497e534788c34b2c"/>
          <a:stretch xmlns:a="http://schemas.openxmlformats.org/drawingml/2006/main"/>
        </p:blipFill>
        <p:spPr>
          <a:xfrm xmlns:a="http://schemas.openxmlformats.org/drawingml/2006/main">
            <a:off x="542925" y="3952875"/>
            <a:ext cx="476250" cy="476250"/>
          </a:xfrm>
          <a:prstGeom xmlns:a="http://schemas.openxmlformats.org/drawingml/2006/main" prst="rect">
            <a:avLst/>
          </a:prstGeom>
        </p:spPr>
      </p:pic>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fd0a0b92d4ba4d15"/>
          <a:stretch xmlns:a="http://schemas.openxmlformats.org/drawingml/2006/main"/>
        </p:blipFill>
        <p:spPr>
          <a:xfrm xmlns:a="http://schemas.openxmlformats.org/drawingml/2006/main">
            <a:off x="1600880" y="4019550"/>
            <a:ext cx="598714" cy="361950"/>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D2714F57-D850-4232-9636-104E227BB247}"/>
              </a:ext>
            </a:extLst>
          </p:cNvPr>
          <p:cNvSpPr>
            <a:spLocks xmlns:a="http://schemas.openxmlformats.org/drawingml/2006/main" noGrp="1"/>
          </p:cNvSpPr>
          <p:nvPr/>
        </p:nvSpPr>
        <p:spPr>
          <a:xfrm xmlns:a="http://schemas.openxmlformats.org/drawingml/2006/main">
            <a:off x="476250" y="5495925"/>
            <a:ext cx="4048125"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1">
                <a:solidFill>
                  <a:srgbClr val="242821"/>
                </a:solidFill>
                <a:latin typeface="Arial"/>
                <a:ea typeface="Arial"/>
                <a:cs typeface="Arial"/>
              </a:defRPr>
            </a:pPr>
            <a:r>
              <a:rPr sz="1425" b="1">
                <a:solidFill>
                  <a:srgbClr val="242821"/>
                </a:solidFill>
                <a:latin typeface="Arial"/>
                <a:ea typeface="Arial"/>
                <a:cs typeface="Arial"/>
              </a:rPr>
              <a:t>Vedanth Nath</a:t>
            </a:r>
          </a:p>
        </p:txBody>
      </p:sp>
      <p:sp>
        <p:nvSpPr>
          <p:cNvPr id="9" name="">
            <a:extLst xmlns:a="http://schemas.openxmlformats.org/drawingml/2006/main">
              <a:ext uri="{FF2B5EF4-FFF2-40B4-BE49-F238E27FC236}">
                <a16:creationId xmlns:a16="http://schemas.microsoft.com/office/drawing/2014/main" id="{A9A1DDDA-6EB5-477B-B542-6E3BA80B7FA0}"/>
              </a:ext>
            </a:extLst>
          </p:cNvPr>
          <p:cNvSpPr>
            <a:spLocks xmlns:a="http://schemas.openxmlformats.org/drawingml/2006/main" noGrp="1"/>
          </p:cNvSpPr>
          <p:nvPr/>
        </p:nvSpPr>
        <p:spPr>
          <a:xfrm xmlns:a="http://schemas.openxmlformats.org/drawingml/2006/main">
            <a:off x="476250" y="5895975"/>
            <a:ext cx="40481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625D55"/>
                </a:solidFill>
                <a:latin typeface="Arial"/>
                <a:ea typeface="Arial"/>
                <a:cs typeface="Arial"/>
              </a:defRPr>
            </a:pPr>
            <a:r>
              <a:rPr sz="975" b="0">
                <a:solidFill>
                  <a:srgbClr val="625D55"/>
                </a:solidFill>
                <a:latin typeface="Arial"/>
                <a:ea typeface="Arial"/>
                <a:cs typeface="Arial"/>
              </a:rPr>
              <a:t>Karnataka Urban Infrastructure</a:t>
            </a:r>
          </a:p>
          <a:p xmlns:a="http://schemas.openxmlformats.org/drawingml/2006/main">
            <a:pPr>
              <a:defRPr sz="975" b="0">
                <a:solidFill>
                  <a:srgbClr val="625D55"/>
                </a:solidFill>
                <a:latin typeface="Arial"/>
                <a:ea typeface="Arial"/>
                <a:cs typeface="Arial"/>
              </a:defRPr>
            </a:pPr>
            <a:r>
              <a:rPr sz="975" b="0">
                <a:solidFill>
                  <a:srgbClr val="625D55"/>
                </a:solidFill>
                <a:latin typeface="Arial"/>
                <a:ea typeface="Arial"/>
                <a:cs typeface="Arial"/>
              </a:rPr>
              <a:t>&amp; Investment Summit 2026</a:t>
            </a:r>
          </a:p>
          <a:p xmlns:a="http://schemas.openxmlformats.org/drawingml/2006/main">
            <a:pPr>
              <a:defRPr sz="975" b="0">
                <a:solidFill>
                  <a:srgbClr val="625D55"/>
                </a:solidFill>
                <a:latin typeface="Arial"/>
                <a:ea typeface="Arial"/>
                <a:cs typeface="Arial"/>
              </a:defRPr>
            </a:pPr>
            <a:r>
              <a:rPr sz="975" b="0">
                <a:solidFill>
                  <a:srgbClr val="625D55"/>
                </a:solidFill>
                <a:latin typeface="Arial"/>
                <a:ea typeface="Arial"/>
                <a:cs typeface="Arial"/>
              </a:rPr>
              <a:t>9 September · Conrad Bengaluru</a:t>
            </a:r>
          </a:p>
        </p:txBody>
      </p:sp>
      <p:sp>
        <p:nvSpPr>
          <p:cNvPr id="10" name="">
            <a:extLst xmlns:a="http://schemas.openxmlformats.org/drawingml/2006/main">
              <a:ext uri="{FF2B5EF4-FFF2-40B4-BE49-F238E27FC236}">
                <a16:creationId xmlns:a16="http://schemas.microsoft.com/office/drawing/2014/main" id="{B1AC121D-BD47-4BD9-9FCC-EBBDA789E00B}"/>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Lumbini Park · Original project photograph, July 2026</a:t>
            </a:r>
          </a:p>
        </p:txBody>
      </p:sp>
    </p:spTree>
    <p:extLst>
      <p:ext uri="{BB962C8B-B14F-4D97-AF65-F5344CB8AC3E}">
        <p14:creationId xmlns:p14="http://schemas.microsoft.com/office/powerpoint/2010/main" val="960948673"/>
      </p:ext>
    </p:extLst>
  </p:cSld>
</p:sld>
</file>

<file path=ppt/slides/slide2.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A0A3B382-2174-439E-9486-272A1F5A91FB}"/>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THE STREET</a:t>
            </a:r>
          </a:p>
        </p:txBody>
      </p:sp>
      <p:sp>
        <p:nvSpPr>
          <p:cNvPr id="2" name="">
            <a:extLst xmlns:a="http://schemas.openxmlformats.org/drawingml/2006/main">
              <a:ext uri="{FF2B5EF4-FFF2-40B4-BE49-F238E27FC236}">
                <a16:creationId xmlns:a16="http://schemas.microsoft.com/office/drawing/2014/main" id="{453196B9-1FB2-44C5-B173-7C2C9977828D}"/>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The street I grew up with.</a:t>
            </a:r>
          </a:p>
        </p:txBody>
      </p:sp>
      <p:sp>
        <p:nvSpPr>
          <p:cNvPr id="3" name="">
            <a:extLst xmlns:a="http://schemas.openxmlformats.org/drawingml/2006/main">
              <a:ext uri="{FF2B5EF4-FFF2-40B4-BE49-F238E27FC236}">
                <a16:creationId xmlns:a16="http://schemas.microsoft.com/office/drawing/2014/main" id="{ABE907CB-A683-47ED-A526-8109B4A1551D}"/>
              </a:ext>
            </a:extLst>
          </p:cNvPr>
          <p:cNvSpPr>
            <a:spLocks xmlns:a="http://schemas.openxmlformats.org/drawingml/2006/main" noGrp="1"/>
          </p:cNvSpPr>
          <p:nvPr/>
        </p:nvSpPr>
        <p:spPr>
          <a:xfrm xmlns:a="http://schemas.openxmlformats.org/drawingml/2006/main">
            <a:off x="476250" y="1971675"/>
            <a:ext cx="6095017"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472446b3ea3d40b0"/>
          <a:stretch xmlns:a="http://schemas.openxmlformats.org/drawingml/2006/main"/>
        </p:blipFill>
        <p:spPr>
          <a:xfrm xmlns:a="http://schemas.openxmlformats.org/drawingml/2006/main">
            <a:off x="476250" y="1991547"/>
            <a:ext cx="6095017" cy="3751206"/>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655BC8FD-35C6-4255-99DD-312F9624B816}"/>
              </a:ext>
            </a:extLst>
          </p:cNvPr>
          <p:cNvSpPr>
            <a:spLocks xmlns:a="http://schemas.openxmlformats.org/drawingml/2006/main" noGrp="1"/>
          </p:cNvSpPr>
          <p:nvPr/>
        </p:nvSpPr>
        <p:spPr>
          <a:xfrm xmlns:a="http://schemas.openxmlformats.org/drawingml/2006/main">
            <a:off x="6714142" y="1971675"/>
            <a:ext cx="5001608"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728bfe3394e34197"/>
          <a:stretch xmlns:a="http://schemas.openxmlformats.org/drawingml/2006/main"/>
        </p:blipFill>
        <p:spPr>
          <a:xfrm xmlns:a="http://schemas.openxmlformats.org/drawingml/2006/main">
            <a:off x="6714142" y="1991547"/>
            <a:ext cx="5001608" cy="3751206"/>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A9AFF908-52FC-4E68-9779-4378F3F02DD1}"/>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A public space has to let people stay.</a:t>
            </a:r>
          </a:p>
        </p:txBody>
      </p:sp>
      <p:sp>
        <p:nvSpPr>
          <p:cNvPr id="8" name="">
            <a:extLst xmlns:a="http://schemas.openxmlformats.org/drawingml/2006/main">
              <a:ext uri="{FF2B5EF4-FFF2-40B4-BE49-F238E27FC236}">
                <a16:creationId xmlns:a16="http://schemas.microsoft.com/office/drawing/2014/main" id="{69D06BC2-63B9-4BDA-A8D6-34933A3A61CE}"/>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Hyderabad archive · Photos provide location context, not a documented before/after</a:t>
            </a:r>
          </a:p>
        </p:txBody>
      </p:sp>
      <p:sp>
        <p:nvSpPr>
          <p:cNvPr id="9" name="">
            <a:extLst xmlns:a="http://schemas.openxmlformats.org/drawingml/2006/main">
              <a:ext uri="{FF2B5EF4-FFF2-40B4-BE49-F238E27FC236}">
                <a16:creationId xmlns:a16="http://schemas.microsoft.com/office/drawing/2014/main" id="{E269D137-A7E9-461D-8D8F-CD954130CC8C}"/>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02</a:t>
            </a:r>
          </a:p>
        </p:txBody>
      </p:sp>
    </p:spTree>
    <p:extLst>
      <p:ext uri="{BB962C8B-B14F-4D97-AF65-F5344CB8AC3E}">
        <p14:creationId xmlns:p14="http://schemas.microsoft.com/office/powerpoint/2010/main" val="452151649"/>
      </p:ext>
    </p:extLst>
  </p:cSld>
</p:sld>
</file>

<file path=ppt/slides/slide3.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e9c8bc70bea54d14"/>
          <a:stretch xmlns:a="http://schemas.openxmlformats.org/drawingml/2006/main"/>
        </p:blipFill>
        <p:spPr>
          <a:xfrm xmlns:a="http://schemas.openxmlformats.org/drawingml/2006/main">
            <a:off x="3239" y="0"/>
            <a:ext cx="12185522"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A881059F-143D-4716-A642-6EC9F42E1B03}"/>
              </a:ext>
            </a:extLst>
          </p:cNvPr>
          <p:cNvSpPr>
            <a:spLocks xmlns:a="http://schemas.openxmlformats.org/drawingml/2006/main" noGrp="1"/>
          </p:cNvSpPr>
          <p:nvPr/>
        </p:nvSpPr>
        <p:spPr>
          <a:xfrm xmlns:a="http://schemas.openxmlformats.org/drawingml/2006/main">
            <a:off x="400050" y="552450"/>
            <a:ext cx="11391900" cy="1009650"/>
          </a:xfrm>
          <a:prstGeom xmlns:a="http://schemas.openxmlformats.org/drawingml/2006/main" prst="rect">
            <a:avLst/>
          </a:prstGeom>
          <a:solidFill xmlns:a="http://schemas.openxmlformats.org/drawingml/2006/main">
            <a:srgbClr val="F8F3E9"/>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860F5B4A-C73B-43DF-B5B5-58A6396F5C96}"/>
              </a:ext>
            </a:extLst>
          </p:cNvPr>
          <p:cNvSpPr>
            <a:spLocks xmlns:a="http://schemas.openxmlformats.org/drawingml/2006/main" noGrp="1"/>
          </p:cNvSpPr>
          <p:nvPr/>
        </p:nvSpPr>
        <p:spPr>
          <a:xfrm xmlns:a="http://schemas.openxmlformats.org/drawingml/2006/main">
            <a:off x="10287000" y="219075"/>
            <a:ext cx="1504950" cy="323850"/>
          </a:xfrm>
          <a:prstGeom xmlns:a="http://schemas.openxmlformats.org/drawingml/2006/main" prst="rect">
            <a:avLst/>
          </a:prstGeom>
          <a:solidFill xmlns:a="http://schemas.openxmlformats.org/drawingml/2006/main">
            <a:srgbClr val="F8F3E9"/>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31C2399A-428B-43DF-A5A5-C0DB33BAF5B3}"/>
              </a:ext>
            </a:extLst>
          </p:cNvPr>
          <p:cNvSpPr>
            <a:spLocks xmlns:a="http://schemas.openxmlformats.org/drawingml/2006/main" noGrp="1"/>
          </p:cNvSpPr>
          <p:nvPr/>
        </p:nvSpPr>
        <p:spPr>
          <a:xfrm xmlns:a="http://schemas.openxmlformats.org/drawingml/2006/main">
            <a:off x="476250" y="628650"/>
            <a:ext cx="1057275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500" b="1">
                <a:solidFill>
                  <a:srgbClr val="242821"/>
                </a:solidFill>
                <a:latin typeface="Arial"/>
                <a:ea typeface="Arial"/>
                <a:cs typeface="Arial"/>
              </a:defRPr>
            </a:pPr>
            <a:r>
              <a:rPr sz="4500" b="1">
                <a:solidFill>
                  <a:srgbClr val="242821"/>
                </a:solidFill>
                <a:latin typeface="Arial"/>
                <a:ea typeface="Arial"/>
                <a:cs typeface="Arial"/>
              </a:rPr>
              <a:t>This is where we start.</a:t>
            </a:r>
          </a:p>
        </p:txBody>
      </p:sp>
      <p:sp>
        <p:nvSpPr>
          <p:cNvPr id="5" name="">
            <a:extLst xmlns:a="http://schemas.openxmlformats.org/drawingml/2006/main">
              <a:ext uri="{FF2B5EF4-FFF2-40B4-BE49-F238E27FC236}">
                <a16:creationId xmlns:a16="http://schemas.microsoft.com/office/drawing/2014/main" id="{F1215C73-AAD3-48AC-A0EA-2F46FAFE201E}"/>
              </a:ext>
            </a:extLst>
          </p:cNvPr>
          <p:cNvSpPr>
            <a:spLocks xmlns:a="http://schemas.openxmlformats.org/drawingml/2006/main" noGrp="1"/>
          </p:cNvSpPr>
          <p:nvPr/>
        </p:nvSpPr>
        <p:spPr>
          <a:xfrm xmlns:a="http://schemas.openxmlformats.org/drawingml/2006/main">
            <a:off x="400050" y="5915025"/>
            <a:ext cx="11391900" cy="647700"/>
          </a:xfrm>
          <a:prstGeom xmlns:a="http://schemas.openxmlformats.org/drawingml/2006/main" prst="rect">
            <a:avLst/>
          </a:prstGeom>
          <a:solidFill xmlns:a="http://schemas.openxmlformats.org/drawingml/2006/main">
            <a:srgbClr val="F8F3E9"/>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B7911C93-9ABE-423E-B380-E456C09B5642}"/>
              </a:ext>
            </a:extLst>
          </p:cNvPr>
          <p:cNvSpPr>
            <a:spLocks xmlns:a="http://schemas.openxmlformats.org/drawingml/2006/main" noGrp="1"/>
          </p:cNvSpPr>
          <p:nvPr/>
        </p:nvSpPr>
        <p:spPr>
          <a:xfrm xmlns:a="http://schemas.openxmlformats.org/drawingml/2006/main">
            <a:off x="523875" y="6029325"/>
            <a:ext cx="111442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242821"/>
                </a:solidFill>
                <a:latin typeface="Arial"/>
                <a:ea typeface="Arial"/>
                <a:cs typeface="Arial"/>
              </a:defRPr>
            </a:pPr>
            <a:r>
              <a:rPr sz="1575" b="1">
                <a:solidFill>
                  <a:srgbClr val="242821"/>
                </a:solidFill>
                <a:latin typeface="Arial"/>
                <a:ea typeface="Arial"/>
                <a:cs typeface="Arial"/>
              </a:rPr>
              <a:t>A food stall. Rubbish. A toilet too many people cannot use.</a:t>
            </a:r>
          </a:p>
        </p:txBody>
      </p:sp>
      <p:sp>
        <p:nvSpPr>
          <p:cNvPr id="7" name="">
            <a:extLst xmlns:a="http://schemas.openxmlformats.org/drawingml/2006/main">
              <a:ext uri="{FF2B5EF4-FFF2-40B4-BE49-F238E27FC236}">
                <a16:creationId xmlns:a16="http://schemas.microsoft.com/office/drawing/2014/main" id="{D25A6FCA-9E37-4D2F-BDB6-F43BE6222B94}"/>
              </a:ext>
            </a:extLst>
          </p:cNvPr>
          <p:cNvSpPr>
            <a:spLocks xmlns:a="http://schemas.openxmlformats.org/drawingml/2006/main" noGrp="1"/>
          </p:cNvSpPr>
          <p:nvPr/>
        </p:nvSpPr>
        <p:spPr>
          <a:xfrm xmlns:a="http://schemas.openxmlformats.org/drawingml/2006/main">
            <a:off x="400050" y="6572250"/>
            <a:ext cx="11391900" cy="238125"/>
          </a:xfrm>
          <a:prstGeom xmlns:a="http://schemas.openxmlformats.org/drawingml/2006/main" prst="rect">
            <a:avLst/>
          </a:prstGeom>
          <a:solidFill xmlns:a="http://schemas.openxmlformats.org/drawingml/2006/main">
            <a:srgbClr val="F8F3E9"/>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1E39F8DC-C0E2-4EC0-9573-C95ED0276667}"/>
              </a:ext>
            </a:extLst>
          </p:cNvPr>
          <p:cNvSpPr>
            <a:spLocks xmlns:a="http://schemas.openxmlformats.org/drawingml/2006/main" noGrp="1"/>
          </p:cNvSpPr>
          <p:nvPr/>
        </p:nvSpPr>
        <p:spPr>
          <a:xfrm xmlns:a="http://schemas.openxmlformats.org/drawingml/2006/main">
            <a:off x="476250" y="6591300"/>
            <a:ext cx="10715625"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Illustration of the narrated street · Not an as-built reconstruction</a:t>
            </a:r>
          </a:p>
        </p:txBody>
      </p:sp>
      <p:sp>
        <p:nvSpPr>
          <p:cNvPr id="9" name="">
            <a:extLst xmlns:a="http://schemas.openxmlformats.org/drawingml/2006/main">
              <a:ext uri="{FF2B5EF4-FFF2-40B4-BE49-F238E27FC236}">
                <a16:creationId xmlns:a16="http://schemas.microsoft.com/office/drawing/2014/main" id="{30B9828E-A54D-43FE-8E3C-0C0704828E93}"/>
              </a:ext>
            </a:extLst>
          </p:cNvPr>
          <p:cNvSpPr>
            <a:spLocks xmlns:a="http://schemas.openxmlformats.org/drawingml/2006/main" noGrp="1"/>
          </p:cNvSpPr>
          <p:nvPr/>
        </p:nvSpPr>
        <p:spPr>
          <a:xfrm xmlns:a="http://schemas.openxmlformats.org/drawingml/2006/main">
            <a:off x="10382250" y="285750"/>
            <a:ext cx="1333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1">
                <a:solidFill>
                  <a:srgbClr val="242821"/>
                </a:solidFill>
                <a:latin typeface="Arial"/>
                <a:ea typeface="Arial"/>
                <a:cs typeface="Arial"/>
              </a:defRPr>
            </a:pPr>
            <a:r>
              <a:rPr sz="1200" b="1">
                <a:solidFill>
                  <a:srgbClr val="242821"/>
                </a:solidFill>
                <a:latin typeface="Arial"/>
                <a:ea typeface="Arial"/>
                <a:cs typeface="Arial"/>
              </a:rPr>
              <a:t>BUILD 1 / 5</a:t>
            </a:r>
          </a:p>
        </p:txBody>
      </p:sp>
    </p:spTree>
    <p:extLst>
      <p:ext uri="{BB962C8B-B14F-4D97-AF65-F5344CB8AC3E}">
        <p14:creationId xmlns:p14="http://schemas.microsoft.com/office/powerpoint/2010/main" val="1328103896"/>
      </p:ext>
    </p:extLst>
  </p:cSld>
</p:sld>
</file>

<file path=ppt/slides/slide4.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9c3e192e82cd4c83"/>
          <a:stretch xmlns:a="http://schemas.openxmlformats.org/drawingml/2006/main"/>
        </p:blipFill>
        <p:spPr>
          <a:xfrm xmlns:a="http://schemas.openxmlformats.org/drawingml/2006/main">
            <a:off x="3239" y="0"/>
            <a:ext cx="12185522"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E44F5C71-621F-4CAD-9772-FC454F89E7D2}"/>
              </a:ext>
            </a:extLst>
          </p:cNvPr>
          <p:cNvSpPr>
            <a:spLocks xmlns:a="http://schemas.openxmlformats.org/drawingml/2006/main" noGrp="1"/>
          </p:cNvSpPr>
          <p:nvPr/>
        </p:nvSpPr>
        <p:spPr>
          <a:xfrm xmlns:a="http://schemas.openxmlformats.org/drawingml/2006/main">
            <a:off x="400050" y="552450"/>
            <a:ext cx="11391900" cy="1009650"/>
          </a:xfrm>
          <a:prstGeom xmlns:a="http://schemas.openxmlformats.org/drawingml/2006/main" prst="rect">
            <a:avLst/>
          </a:prstGeom>
          <a:solidFill xmlns:a="http://schemas.openxmlformats.org/drawingml/2006/main">
            <a:srgbClr val="F8F3E9"/>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F5039FFB-66B7-4A6C-9962-AE4943BB9156}"/>
              </a:ext>
            </a:extLst>
          </p:cNvPr>
          <p:cNvSpPr>
            <a:spLocks xmlns:a="http://schemas.openxmlformats.org/drawingml/2006/main" noGrp="1"/>
          </p:cNvSpPr>
          <p:nvPr/>
        </p:nvSpPr>
        <p:spPr>
          <a:xfrm xmlns:a="http://schemas.openxmlformats.org/drawingml/2006/main">
            <a:off x="10287000" y="219075"/>
            <a:ext cx="1504950" cy="323850"/>
          </a:xfrm>
          <a:prstGeom xmlns:a="http://schemas.openxmlformats.org/drawingml/2006/main" prst="rect">
            <a:avLst/>
          </a:prstGeom>
          <a:solidFill xmlns:a="http://schemas.openxmlformats.org/drawingml/2006/main">
            <a:srgbClr val="F8F3E9"/>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2F8085E4-CF35-4F77-8EC8-63B688BD5474}"/>
              </a:ext>
            </a:extLst>
          </p:cNvPr>
          <p:cNvSpPr>
            <a:spLocks xmlns:a="http://schemas.openxmlformats.org/drawingml/2006/main" noGrp="1"/>
          </p:cNvSpPr>
          <p:nvPr/>
        </p:nvSpPr>
        <p:spPr>
          <a:xfrm xmlns:a="http://schemas.openxmlformats.org/drawingml/2006/main">
            <a:off x="476250" y="628650"/>
            <a:ext cx="1057275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500" b="1">
                <a:solidFill>
                  <a:srgbClr val="242821"/>
                </a:solidFill>
                <a:latin typeface="Arial"/>
                <a:ea typeface="Arial"/>
                <a:cs typeface="Arial"/>
              </a:defRPr>
            </a:pPr>
            <a:r>
              <a:rPr sz="4500" b="1">
                <a:solidFill>
                  <a:srgbClr val="242821"/>
                </a:solidFill>
                <a:latin typeface="Arial"/>
                <a:ea typeface="Arial"/>
                <a:cs typeface="Arial"/>
              </a:rPr>
              <a:t>First, make room for people.</a:t>
            </a:r>
          </a:p>
        </p:txBody>
      </p:sp>
      <p:sp>
        <p:nvSpPr>
          <p:cNvPr id="5" name="">
            <a:extLst xmlns:a="http://schemas.openxmlformats.org/drawingml/2006/main">
              <a:ext uri="{FF2B5EF4-FFF2-40B4-BE49-F238E27FC236}">
                <a16:creationId xmlns:a16="http://schemas.microsoft.com/office/drawing/2014/main" id="{1E176BF4-54B3-46BD-9B05-8433EB7EC9DA}"/>
              </a:ext>
            </a:extLst>
          </p:cNvPr>
          <p:cNvSpPr>
            <a:spLocks xmlns:a="http://schemas.openxmlformats.org/drawingml/2006/main" noGrp="1"/>
          </p:cNvSpPr>
          <p:nvPr/>
        </p:nvSpPr>
        <p:spPr>
          <a:xfrm xmlns:a="http://schemas.openxmlformats.org/drawingml/2006/main">
            <a:off x="400050" y="5915025"/>
            <a:ext cx="11391900" cy="647700"/>
          </a:xfrm>
          <a:prstGeom xmlns:a="http://schemas.openxmlformats.org/drawingml/2006/main" prst="rect">
            <a:avLst/>
          </a:prstGeom>
          <a:solidFill xmlns:a="http://schemas.openxmlformats.org/drawingml/2006/main">
            <a:srgbClr val="F8F3E9"/>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6D5662D2-182B-4C9D-A080-7F939C5E5C0F}"/>
              </a:ext>
            </a:extLst>
          </p:cNvPr>
          <p:cNvSpPr>
            <a:spLocks xmlns:a="http://schemas.openxmlformats.org/drawingml/2006/main" noGrp="1"/>
          </p:cNvSpPr>
          <p:nvPr/>
        </p:nvSpPr>
        <p:spPr>
          <a:xfrm xmlns:a="http://schemas.openxmlformats.org/drawingml/2006/main">
            <a:off x="523875" y="6029325"/>
            <a:ext cx="111442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242821"/>
                </a:solidFill>
                <a:latin typeface="Arial"/>
                <a:ea typeface="Arial"/>
                <a:cs typeface="Arial"/>
              </a:defRPr>
            </a:pPr>
            <a:r>
              <a:rPr sz="1575" b="1">
                <a:solidFill>
                  <a:srgbClr val="242821"/>
                </a:solidFill>
                <a:latin typeface="Arial"/>
                <a:ea typeface="Arial"/>
                <a:cs typeface="Arial"/>
              </a:rPr>
              <a:t>Clear the rubbish and repair the walking surface.</a:t>
            </a:r>
          </a:p>
        </p:txBody>
      </p:sp>
      <p:sp>
        <p:nvSpPr>
          <p:cNvPr id="7" name="">
            <a:extLst xmlns:a="http://schemas.openxmlformats.org/drawingml/2006/main">
              <a:ext uri="{FF2B5EF4-FFF2-40B4-BE49-F238E27FC236}">
                <a16:creationId xmlns:a16="http://schemas.microsoft.com/office/drawing/2014/main" id="{404C711E-5C1D-413B-8704-712308322257}"/>
              </a:ext>
            </a:extLst>
          </p:cNvPr>
          <p:cNvSpPr>
            <a:spLocks xmlns:a="http://schemas.openxmlformats.org/drawingml/2006/main" noGrp="1"/>
          </p:cNvSpPr>
          <p:nvPr/>
        </p:nvSpPr>
        <p:spPr>
          <a:xfrm xmlns:a="http://schemas.openxmlformats.org/drawingml/2006/main">
            <a:off x="400050" y="6572250"/>
            <a:ext cx="11391900" cy="238125"/>
          </a:xfrm>
          <a:prstGeom xmlns:a="http://schemas.openxmlformats.org/drawingml/2006/main" prst="rect">
            <a:avLst/>
          </a:prstGeom>
          <a:solidFill xmlns:a="http://schemas.openxmlformats.org/drawingml/2006/main">
            <a:srgbClr val="F8F3E9"/>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0EE394F7-4D29-4B4F-9BAE-1B736F544B4B}"/>
              </a:ext>
            </a:extLst>
          </p:cNvPr>
          <p:cNvSpPr>
            <a:spLocks xmlns:a="http://schemas.openxmlformats.org/drawingml/2006/main" noGrp="1"/>
          </p:cNvSpPr>
          <p:nvPr/>
        </p:nvSpPr>
        <p:spPr>
          <a:xfrm xmlns:a="http://schemas.openxmlformats.org/drawingml/2006/main">
            <a:off x="476250" y="6591300"/>
            <a:ext cx="10715625"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Illustration of the narrated street · Not an as-built reconstruction</a:t>
            </a:r>
          </a:p>
        </p:txBody>
      </p:sp>
      <p:sp>
        <p:nvSpPr>
          <p:cNvPr id="9" name="">
            <a:extLst xmlns:a="http://schemas.openxmlformats.org/drawingml/2006/main">
              <a:ext uri="{FF2B5EF4-FFF2-40B4-BE49-F238E27FC236}">
                <a16:creationId xmlns:a16="http://schemas.microsoft.com/office/drawing/2014/main" id="{1F19954D-0F02-4966-A79E-64697A9AA980}"/>
              </a:ext>
            </a:extLst>
          </p:cNvPr>
          <p:cNvSpPr>
            <a:spLocks xmlns:a="http://schemas.openxmlformats.org/drawingml/2006/main" noGrp="1"/>
          </p:cNvSpPr>
          <p:nvPr/>
        </p:nvSpPr>
        <p:spPr>
          <a:xfrm xmlns:a="http://schemas.openxmlformats.org/drawingml/2006/main">
            <a:off x="10382250" y="285750"/>
            <a:ext cx="1333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1">
                <a:solidFill>
                  <a:srgbClr val="242821"/>
                </a:solidFill>
                <a:latin typeface="Arial"/>
                <a:ea typeface="Arial"/>
                <a:cs typeface="Arial"/>
              </a:defRPr>
            </a:pPr>
            <a:r>
              <a:rPr sz="1200" b="1">
                <a:solidFill>
                  <a:srgbClr val="242821"/>
                </a:solidFill>
                <a:latin typeface="Arial"/>
                <a:ea typeface="Arial"/>
                <a:cs typeface="Arial"/>
              </a:rPr>
              <a:t>BUILD 2 / 5</a:t>
            </a:r>
          </a:p>
        </p:txBody>
      </p:sp>
    </p:spTree>
    <p:extLst>
      <p:ext uri="{BB962C8B-B14F-4D97-AF65-F5344CB8AC3E}">
        <p14:creationId xmlns:p14="http://schemas.microsoft.com/office/powerpoint/2010/main" val="1018345682"/>
      </p:ext>
    </p:extLst>
  </p:cSld>
</p:sld>
</file>

<file path=ppt/slides/slide5.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ac97b5c4fc28415e"/>
          <a:stretch xmlns:a="http://schemas.openxmlformats.org/drawingml/2006/main"/>
        </p:blipFill>
        <p:spPr>
          <a:xfrm xmlns:a="http://schemas.openxmlformats.org/drawingml/2006/main">
            <a:off x="3239" y="0"/>
            <a:ext cx="12185522"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657C9E0B-E2A9-40CE-BD33-159C4016184C}"/>
              </a:ext>
            </a:extLst>
          </p:cNvPr>
          <p:cNvSpPr>
            <a:spLocks xmlns:a="http://schemas.openxmlformats.org/drawingml/2006/main" noGrp="1"/>
          </p:cNvSpPr>
          <p:nvPr/>
        </p:nvSpPr>
        <p:spPr>
          <a:xfrm xmlns:a="http://schemas.openxmlformats.org/drawingml/2006/main">
            <a:off x="400050" y="552450"/>
            <a:ext cx="11391900" cy="1009650"/>
          </a:xfrm>
          <a:prstGeom xmlns:a="http://schemas.openxmlformats.org/drawingml/2006/main" prst="rect">
            <a:avLst/>
          </a:prstGeom>
          <a:solidFill xmlns:a="http://schemas.openxmlformats.org/drawingml/2006/main">
            <a:srgbClr val="F8F3E9"/>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A213CCA6-D8B6-4CBE-9C58-18FA51D82681}"/>
              </a:ext>
            </a:extLst>
          </p:cNvPr>
          <p:cNvSpPr>
            <a:spLocks xmlns:a="http://schemas.openxmlformats.org/drawingml/2006/main" noGrp="1"/>
          </p:cNvSpPr>
          <p:nvPr/>
        </p:nvSpPr>
        <p:spPr>
          <a:xfrm xmlns:a="http://schemas.openxmlformats.org/drawingml/2006/main">
            <a:off x="10287000" y="219075"/>
            <a:ext cx="1504950" cy="323850"/>
          </a:xfrm>
          <a:prstGeom xmlns:a="http://schemas.openxmlformats.org/drawingml/2006/main" prst="rect">
            <a:avLst/>
          </a:prstGeom>
          <a:solidFill xmlns:a="http://schemas.openxmlformats.org/drawingml/2006/main">
            <a:srgbClr val="F8F3E9"/>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4B981A5A-5322-40C9-B073-892CA9307AF5}"/>
              </a:ext>
            </a:extLst>
          </p:cNvPr>
          <p:cNvSpPr>
            <a:spLocks xmlns:a="http://schemas.openxmlformats.org/drawingml/2006/main" noGrp="1"/>
          </p:cNvSpPr>
          <p:nvPr/>
        </p:nvSpPr>
        <p:spPr>
          <a:xfrm xmlns:a="http://schemas.openxmlformats.org/drawingml/2006/main">
            <a:off x="476250" y="628650"/>
            <a:ext cx="1057275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500" b="1">
                <a:solidFill>
                  <a:srgbClr val="242821"/>
                </a:solidFill>
                <a:latin typeface="Arial"/>
                <a:ea typeface="Arial"/>
                <a:cs typeface="Arial"/>
              </a:defRPr>
            </a:pPr>
            <a:r>
              <a:rPr sz="4500" b="1">
                <a:solidFill>
                  <a:srgbClr val="242821"/>
                </a:solidFill>
                <a:latin typeface="Arial"/>
                <a:ea typeface="Arial"/>
                <a:cs typeface="Arial"/>
              </a:rPr>
              <a:t>One integrated LooCafe.</a:t>
            </a:r>
          </a:p>
        </p:txBody>
      </p:sp>
      <p:sp>
        <p:nvSpPr>
          <p:cNvPr id="5" name="">
            <a:extLst xmlns:a="http://schemas.openxmlformats.org/drawingml/2006/main">
              <a:ext uri="{FF2B5EF4-FFF2-40B4-BE49-F238E27FC236}">
                <a16:creationId xmlns:a16="http://schemas.microsoft.com/office/drawing/2014/main" id="{634ADF5D-1C20-448F-ADDA-E1650A5CA475}"/>
              </a:ext>
            </a:extLst>
          </p:cNvPr>
          <p:cNvSpPr>
            <a:spLocks xmlns:a="http://schemas.openxmlformats.org/drawingml/2006/main" noGrp="1"/>
          </p:cNvSpPr>
          <p:nvPr/>
        </p:nvSpPr>
        <p:spPr>
          <a:xfrm xmlns:a="http://schemas.openxmlformats.org/drawingml/2006/main">
            <a:off x="400050" y="5915025"/>
            <a:ext cx="11391900" cy="647700"/>
          </a:xfrm>
          <a:prstGeom xmlns:a="http://schemas.openxmlformats.org/drawingml/2006/main" prst="rect">
            <a:avLst/>
          </a:prstGeom>
          <a:solidFill xmlns:a="http://schemas.openxmlformats.org/drawingml/2006/main">
            <a:srgbClr val="F8F3E9"/>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65D18708-D29B-45CE-B971-98D1A6720820}"/>
              </a:ext>
            </a:extLst>
          </p:cNvPr>
          <p:cNvSpPr>
            <a:spLocks xmlns:a="http://schemas.openxmlformats.org/drawingml/2006/main" noGrp="1"/>
          </p:cNvSpPr>
          <p:nvPr/>
        </p:nvSpPr>
        <p:spPr>
          <a:xfrm xmlns:a="http://schemas.openxmlformats.org/drawingml/2006/main">
            <a:off x="523875" y="6029325"/>
            <a:ext cx="111442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242821"/>
                </a:solidFill>
                <a:latin typeface="Arial"/>
                <a:ea typeface="Arial"/>
                <a:cs typeface="Arial"/>
              </a:defRPr>
            </a:pPr>
            <a:r>
              <a:rPr sz="1575" b="1">
                <a:solidFill>
                  <a:srgbClr val="242821"/>
                </a:solidFill>
                <a:latin typeface="Arial"/>
                <a:ea typeface="Arial"/>
                <a:cs typeface="Arial"/>
              </a:rPr>
              <a:t>Shop at the front; toilet entrances on the side and toward the back.</a:t>
            </a:r>
          </a:p>
        </p:txBody>
      </p:sp>
      <p:sp>
        <p:nvSpPr>
          <p:cNvPr id="7" name="">
            <a:extLst xmlns:a="http://schemas.openxmlformats.org/drawingml/2006/main">
              <a:ext uri="{FF2B5EF4-FFF2-40B4-BE49-F238E27FC236}">
                <a16:creationId xmlns:a16="http://schemas.microsoft.com/office/drawing/2014/main" id="{DCC7DB27-495A-43C1-857B-0CBAF8E25A55}"/>
              </a:ext>
            </a:extLst>
          </p:cNvPr>
          <p:cNvSpPr>
            <a:spLocks xmlns:a="http://schemas.openxmlformats.org/drawingml/2006/main" noGrp="1"/>
          </p:cNvSpPr>
          <p:nvPr/>
        </p:nvSpPr>
        <p:spPr>
          <a:xfrm xmlns:a="http://schemas.openxmlformats.org/drawingml/2006/main">
            <a:off x="400050" y="6572250"/>
            <a:ext cx="11391900" cy="238125"/>
          </a:xfrm>
          <a:prstGeom xmlns:a="http://schemas.openxmlformats.org/drawingml/2006/main" prst="rect">
            <a:avLst/>
          </a:prstGeom>
          <a:solidFill xmlns:a="http://schemas.openxmlformats.org/drawingml/2006/main">
            <a:srgbClr val="F8F3E9"/>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519D5EB6-0885-43BD-925C-29ABB9C3639A}"/>
              </a:ext>
            </a:extLst>
          </p:cNvPr>
          <p:cNvSpPr>
            <a:spLocks xmlns:a="http://schemas.openxmlformats.org/drawingml/2006/main" noGrp="1"/>
          </p:cNvSpPr>
          <p:nvPr/>
        </p:nvSpPr>
        <p:spPr>
          <a:xfrm xmlns:a="http://schemas.openxmlformats.org/drawingml/2006/main">
            <a:off x="476250" y="6591300"/>
            <a:ext cx="10715625"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Illustration of the narrated street · Not an as-built reconstruction</a:t>
            </a:r>
          </a:p>
        </p:txBody>
      </p:sp>
      <p:sp>
        <p:nvSpPr>
          <p:cNvPr id="9" name="">
            <a:extLst xmlns:a="http://schemas.openxmlformats.org/drawingml/2006/main">
              <a:ext uri="{FF2B5EF4-FFF2-40B4-BE49-F238E27FC236}">
                <a16:creationId xmlns:a16="http://schemas.microsoft.com/office/drawing/2014/main" id="{8ECE1D21-0408-46B5-8307-52F7453CEA93}"/>
              </a:ext>
            </a:extLst>
          </p:cNvPr>
          <p:cNvSpPr>
            <a:spLocks xmlns:a="http://schemas.openxmlformats.org/drawingml/2006/main" noGrp="1"/>
          </p:cNvSpPr>
          <p:nvPr/>
        </p:nvSpPr>
        <p:spPr>
          <a:xfrm xmlns:a="http://schemas.openxmlformats.org/drawingml/2006/main">
            <a:off x="10382250" y="285750"/>
            <a:ext cx="1333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1">
                <a:solidFill>
                  <a:srgbClr val="242821"/>
                </a:solidFill>
                <a:latin typeface="Arial"/>
                <a:ea typeface="Arial"/>
                <a:cs typeface="Arial"/>
              </a:defRPr>
            </a:pPr>
            <a:r>
              <a:rPr sz="1200" b="1">
                <a:solidFill>
                  <a:srgbClr val="242821"/>
                </a:solidFill>
                <a:latin typeface="Arial"/>
                <a:ea typeface="Arial"/>
                <a:cs typeface="Arial"/>
              </a:rPr>
              <a:t>BUILD 3 / 5</a:t>
            </a:r>
          </a:p>
        </p:txBody>
      </p:sp>
    </p:spTree>
    <p:extLst>
      <p:ext uri="{BB962C8B-B14F-4D97-AF65-F5344CB8AC3E}">
        <p14:creationId xmlns:p14="http://schemas.microsoft.com/office/powerpoint/2010/main" val="662704039"/>
      </p:ext>
    </p:extLst>
  </p:cSld>
</p:sld>
</file>

<file path=ppt/slides/slide6.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5c500453d7574683"/>
          <a:stretch xmlns:a="http://schemas.openxmlformats.org/drawingml/2006/main"/>
        </p:blipFill>
        <p:spPr>
          <a:xfrm xmlns:a="http://schemas.openxmlformats.org/drawingml/2006/main">
            <a:off x="3239" y="0"/>
            <a:ext cx="12185522"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9C1ED62-5334-43B1-9A02-D8307980FFE6}"/>
              </a:ext>
            </a:extLst>
          </p:cNvPr>
          <p:cNvSpPr>
            <a:spLocks xmlns:a="http://schemas.openxmlformats.org/drawingml/2006/main" noGrp="1"/>
          </p:cNvSpPr>
          <p:nvPr/>
        </p:nvSpPr>
        <p:spPr>
          <a:xfrm xmlns:a="http://schemas.openxmlformats.org/drawingml/2006/main">
            <a:off x="2562225" y="4048125"/>
            <a:ext cx="2143125" cy="35242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E6087B62-2AB8-4053-9A94-49609E100EE3}"/>
              </a:ext>
            </a:extLst>
          </p:cNvPr>
          <p:cNvSpPr>
            <a:spLocks xmlns:a="http://schemas.openxmlformats.org/drawingml/2006/main" noGrp="1"/>
          </p:cNvSpPr>
          <p:nvPr/>
        </p:nvSpPr>
        <p:spPr>
          <a:xfrm xmlns:a="http://schemas.openxmlformats.org/drawingml/2006/main">
            <a:off x="2686050" y="4095750"/>
            <a:ext cx="19716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242821"/>
                </a:solidFill>
                <a:latin typeface="Arial"/>
                <a:ea typeface="Arial"/>
                <a:cs typeface="Arial"/>
              </a:defRPr>
            </a:pPr>
            <a:r>
              <a:rPr sz="1275" b="1">
                <a:solidFill>
                  <a:srgbClr val="242821"/>
                </a:solidFill>
                <a:latin typeface="Arial"/>
                <a:ea typeface="Arial"/>
                <a:cs typeface="Arial"/>
              </a:rPr>
              <a:t>SHOP → UPKEEP</a:t>
            </a:r>
          </a:p>
        </p:txBody>
      </p:sp>
      <p:sp>
        <p:nvSpPr>
          <p:cNvPr id="4" name="">
            <a:extLst xmlns:a="http://schemas.openxmlformats.org/drawingml/2006/main">
              <a:ext uri="{FF2B5EF4-FFF2-40B4-BE49-F238E27FC236}">
                <a16:creationId xmlns:a16="http://schemas.microsoft.com/office/drawing/2014/main" id="{9B1159E9-C291-4807-B8F8-68A01D9AC5B6}"/>
              </a:ext>
            </a:extLst>
          </p:cNvPr>
          <p:cNvSpPr>
            <a:spLocks xmlns:a="http://schemas.openxmlformats.org/drawingml/2006/main" noGrp="1"/>
          </p:cNvSpPr>
          <p:nvPr/>
        </p:nvSpPr>
        <p:spPr>
          <a:xfrm xmlns:a="http://schemas.openxmlformats.org/drawingml/2006/main">
            <a:off x="400050" y="552450"/>
            <a:ext cx="11391900" cy="1009650"/>
          </a:xfrm>
          <a:prstGeom xmlns:a="http://schemas.openxmlformats.org/drawingml/2006/main" prst="rect">
            <a:avLst/>
          </a:prstGeom>
          <a:solidFill xmlns:a="http://schemas.openxmlformats.org/drawingml/2006/main">
            <a:srgbClr val="F8F3E9"/>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F5FA9119-71B2-4526-8662-369155AE932F}"/>
              </a:ext>
            </a:extLst>
          </p:cNvPr>
          <p:cNvSpPr>
            <a:spLocks xmlns:a="http://schemas.openxmlformats.org/drawingml/2006/main" noGrp="1"/>
          </p:cNvSpPr>
          <p:nvPr/>
        </p:nvSpPr>
        <p:spPr>
          <a:xfrm xmlns:a="http://schemas.openxmlformats.org/drawingml/2006/main">
            <a:off x="10287000" y="219075"/>
            <a:ext cx="1504950" cy="323850"/>
          </a:xfrm>
          <a:prstGeom xmlns:a="http://schemas.openxmlformats.org/drawingml/2006/main" prst="rect">
            <a:avLst/>
          </a:prstGeom>
          <a:solidFill xmlns:a="http://schemas.openxmlformats.org/drawingml/2006/main">
            <a:srgbClr val="F8F3E9"/>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8C3D8E3C-CD7F-4F6D-9E16-5CD1BCE8C4D4}"/>
              </a:ext>
            </a:extLst>
          </p:cNvPr>
          <p:cNvSpPr>
            <a:spLocks xmlns:a="http://schemas.openxmlformats.org/drawingml/2006/main" noGrp="1"/>
          </p:cNvSpPr>
          <p:nvPr/>
        </p:nvSpPr>
        <p:spPr>
          <a:xfrm xmlns:a="http://schemas.openxmlformats.org/drawingml/2006/main">
            <a:off x="476250" y="628650"/>
            <a:ext cx="1057275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500" b="1">
                <a:solidFill>
                  <a:srgbClr val="242821"/>
                </a:solidFill>
                <a:latin typeface="Arial"/>
                <a:ea typeface="Arial"/>
                <a:cs typeface="Arial"/>
              </a:defRPr>
            </a:pPr>
            <a:r>
              <a:rPr sz="4500" b="1">
                <a:solidFill>
                  <a:srgbClr val="242821"/>
                </a:solidFill>
                <a:latin typeface="Arial"/>
                <a:ea typeface="Arial"/>
                <a:cs typeface="Arial"/>
              </a:rPr>
              <a:t>The shop supports the service.</a:t>
            </a:r>
          </a:p>
        </p:txBody>
      </p:sp>
      <p:sp>
        <p:nvSpPr>
          <p:cNvPr id="7" name="">
            <a:extLst xmlns:a="http://schemas.openxmlformats.org/drawingml/2006/main">
              <a:ext uri="{FF2B5EF4-FFF2-40B4-BE49-F238E27FC236}">
                <a16:creationId xmlns:a16="http://schemas.microsoft.com/office/drawing/2014/main" id="{A4D9B295-EE72-4BF3-8554-95EA5451347A}"/>
              </a:ext>
            </a:extLst>
          </p:cNvPr>
          <p:cNvSpPr>
            <a:spLocks xmlns:a="http://schemas.openxmlformats.org/drawingml/2006/main" noGrp="1"/>
          </p:cNvSpPr>
          <p:nvPr/>
        </p:nvSpPr>
        <p:spPr>
          <a:xfrm xmlns:a="http://schemas.openxmlformats.org/drawingml/2006/main">
            <a:off x="400050" y="5915025"/>
            <a:ext cx="11391900" cy="647700"/>
          </a:xfrm>
          <a:prstGeom xmlns:a="http://schemas.openxmlformats.org/drawingml/2006/main" prst="rect">
            <a:avLst/>
          </a:prstGeom>
          <a:solidFill xmlns:a="http://schemas.openxmlformats.org/drawingml/2006/main">
            <a:srgbClr val="F8F3E9"/>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E1CD6A64-214A-41DD-871F-78AEF80CA483}"/>
              </a:ext>
            </a:extLst>
          </p:cNvPr>
          <p:cNvSpPr>
            <a:spLocks xmlns:a="http://schemas.openxmlformats.org/drawingml/2006/main" noGrp="1"/>
          </p:cNvSpPr>
          <p:nvPr/>
        </p:nvSpPr>
        <p:spPr>
          <a:xfrm xmlns:a="http://schemas.openxmlformats.org/drawingml/2006/main">
            <a:off x="523875" y="6029325"/>
            <a:ext cx="111442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242821"/>
                </a:solidFill>
                <a:latin typeface="Arial"/>
                <a:ea typeface="Arial"/>
                <a:cs typeface="Arial"/>
              </a:defRPr>
            </a:pPr>
            <a:r>
              <a:rPr sz="1575" b="1">
                <a:solidFill>
                  <a:srgbClr val="242821"/>
                </a:solidFill>
                <a:latin typeface="Arial"/>
                <a:ea typeface="Arial"/>
                <a:cs typeface="Arial"/>
              </a:rPr>
              <a:t>The front shop generates revenue to help pay for cleaning and maintenance.</a:t>
            </a:r>
          </a:p>
        </p:txBody>
      </p:sp>
      <p:sp>
        <p:nvSpPr>
          <p:cNvPr id="9" name="">
            <a:extLst xmlns:a="http://schemas.openxmlformats.org/drawingml/2006/main">
              <a:ext uri="{FF2B5EF4-FFF2-40B4-BE49-F238E27FC236}">
                <a16:creationId xmlns:a16="http://schemas.microsoft.com/office/drawing/2014/main" id="{57AFDF28-B616-4065-9B6D-600078CE030F}"/>
              </a:ext>
            </a:extLst>
          </p:cNvPr>
          <p:cNvSpPr>
            <a:spLocks xmlns:a="http://schemas.openxmlformats.org/drawingml/2006/main" noGrp="1"/>
          </p:cNvSpPr>
          <p:nvPr/>
        </p:nvSpPr>
        <p:spPr>
          <a:xfrm xmlns:a="http://schemas.openxmlformats.org/drawingml/2006/main">
            <a:off x="400050" y="6572250"/>
            <a:ext cx="11391900" cy="238125"/>
          </a:xfrm>
          <a:prstGeom xmlns:a="http://schemas.openxmlformats.org/drawingml/2006/main" prst="rect">
            <a:avLst/>
          </a:prstGeom>
          <a:solidFill xmlns:a="http://schemas.openxmlformats.org/drawingml/2006/main">
            <a:srgbClr val="F8F3E9"/>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2DE0FEE8-F970-4500-9552-6B65768E1B2D}"/>
              </a:ext>
            </a:extLst>
          </p:cNvPr>
          <p:cNvSpPr>
            <a:spLocks xmlns:a="http://schemas.openxmlformats.org/drawingml/2006/main" noGrp="1"/>
          </p:cNvSpPr>
          <p:nvPr/>
        </p:nvSpPr>
        <p:spPr>
          <a:xfrm xmlns:a="http://schemas.openxmlformats.org/drawingml/2006/main">
            <a:off x="476250" y="6591300"/>
            <a:ext cx="10715625"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Illustration of the narrated street · Not an as-built reconstruction</a:t>
            </a:r>
          </a:p>
        </p:txBody>
      </p:sp>
      <p:sp>
        <p:nvSpPr>
          <p:cNvPr id="11" name="">
            <a:extLst xmlns:a="http://schemas.openxmlformats.org/drawingml/2006/main">
              <a:ext uri="{FF2B5EF4-FFF2-40B4-BE49-F238E27FC236}">
                <a16:creationId xmlns:a16="http://schemas.microsoft.com/office/drawing/2014/main" id="{0B95AFA8-BF2B-4EE3-9AED-CC4FC3107E6E}"/>
              </a:ext>
            </a:extLst>
          </p:cNvPr>
          <p:cNvSpPr>
            <a:spLocks xmlns:a="http://schemas.openxmlformats.org/drawingml/2006/main" noGrp="1"/>
          </p:cNvSpPr>
          <p:nvPr/>
        </p:nvSpPr>
        <p:spPr>
          <a:xfrm xmlns:a="http://schemas.openxmlformats.org/drawingml/2006/main">
            <a:off x="10382250" y="285750"/>
            <a:ext cx="1333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1">
                <a:solidFill>
                  <a:srgbClr val="242821"/>
                </a:solidFill>
                <a:latin typeface="Arial"/>
                <a:ea typeface="Arial"/>
                <a:cs typeface="Arial"/>
              </a:defRPr>
            </a:pPr>
            <a:r>
              <a:rPr sz="1200" b="1">
                <a:solidFill>
                  <a:srgbClr val="242821"/>
                </a:solidFill>
                <a:latin typeface="Arial"/>
                <a:ea typeface="Arial"/>
                <a:cs typeface="Arial"/>
              </a:rPr>
              <a:t>BUILD 4 / 5</a:t>
            </a:r>
          </a:p>
        </p:txBody>
      </p:sp>
    </p:spTree>
    <p:extLst>
      <p:ext uri="{BB962C8B-B14F-4D97-AF65-F5344CB8AC3E}">
        <p14:creationId xmlns:p14="http://schemas.microsoft.com/office/powerpoint/2010/main" val="621433980"/>
      </p:ext>
    </p:extLst>
  </p:cSld>
</p:sld>
</file>

<file path=ppt/slides/slide7.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79c3fd19a0f346a3"/>
          <a:stretch xmlns:a="http://schemas.openxmlformats.org/drawingml/2006/main"/>
        </p:blipFill>
        <p:spPr>
          <a:xfrm xmlns:a="http://schemas.openxmlformats.org/drawingml/2006/main">
            <a:off x="3239" y="0"/>
            <a:ext cx="12185522"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8E2C85A6-3577-4280-9BFA-B9F717BE948C}"/>
              </a:ext>
            </a:extLst>
          </p:cNvPr>
          <p:cNvSpPr>
            <a:spLocks xmlns:a="http://schemas.openxmlformats.org/drawingml/2006/main" noGrp="1"/>
          </p:cNvSpPr>
          <p:nvPr/>
        </p:nvSpPr>
        <p:spPr>
          <a:xfrm xmlns:a="http://schemas.openxmlformats.org/drawingml/2006/main">
            <a:off x="4391025" y="2876550"/>
            <a:ext cx="2952750" cy="35242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BD9D476F-1839-4EA4-B0C5-191F54AC13D2}"/>
              </a:ext>
            </a:extLst>
          </p:cNvPr>
          <p:cNvSpPr>
            <a:spLocks xmlns:a="http://schemas.openxmlformats.org/drawingml/2006/main" noGrp="1"/>
          </p:cNvSpPr>
          <p:nvPr/>
        </p:nvSpPr>
        <p:spPr>
          <a:xfrm xmlns:a="http://schemas.openxmlformats.org/drawingml/2006/main">
            <a:off x="4514850" y="2924175"/>
            <a:ext cx="2809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242821"/>
                </a:solidFill>
                <a:latin typeface="Arial"/>
                <a:ea typeface="Arial"/>
                <a:cs typeface="Arial"/>
              </a:defRPr>
            </a:pPr>
            <a:r>
              <a:rPr sz="1275" b="1">
                <a:solidFill>
                  <a:srgbClr val="242821"/>
                </a:solidFill>
                <a:latin typeface="Arial"/>
                <a:ea typeface="Arial"/>
                <a:cs typeface="Arial"/>
              </a:rPr>
              <a:t>ADVERTISING → UPKEEP</a:t>
            </a:r>
          </a:p>
        </p:txBody>
      </p:sp>
      <p:sp>
        <p:nvSpPr>
          <p:cNvPr id="4" name="">
            <a:extLst xmlns:a="http://schemas.openxmlformats.org/drawingml/2006/main">
              <a:ext uri="{FF2B5EF4-FFF2-40B4-BE49-F238E27FC236}">
                <a16:creationId xmlns:a16="http://schemas.microsoft.com/office/drawing/2014/main" id="{02B3CE01-DB5B-4830-8471-094E1F73A844}"/>
              </a:ext>
            </a:extLst>
          </p:cNvPr>
          <p:cNvSpPr>
            <a:spLocks xmlns:a="http://schemas.openxmlformats.org/drawingml/2006/main" noGrp="1"/>
          </p:cNvSpPr>
          <p:nvPr/>
        </p:nvSpPr>
        <p:spPr>
          <a:xfrm xmlns:a="http://schemas.openxmlformats.org/drawingml/2006/main">
            <a:off x="400050" y="552450"/>
            <a:ext cx="11391900" cy="1009650"/>
          </a:xfrm>
          <a:prstGeom xmlns:a="http://schemas.openxmlformats.org/drawingml/2006/main" prst="rect">
            <a:avLst/>
          </a:prstGeom>
          <a:solidFill xmlns:a="http://schemas.openxmlformats.org/drawingml/2006/main">
            <a:srgbClr val="F8F3E9"/>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FCF6BDCD-7CB1-4AC8-886B-CC958691B8E4}"/>
              </a:ext>
            </a:extLst>
          </p:cNvPr>
          <p:cNvSpPr>
            <a:spLocks xmlns:a="http://schemas.openxmlformats.org/drawingml/2006/main" noGrp="1"/>
          </p:cNvSpPr>
          <p:nvPr/>
        </p:nvSpPr>
        <p:spPr>
          <a:xfrm xmlns:a="http://schemas.openxmlformats.org/drawingml/2006/main">
            <a:off x="10287000" y="219075"/>
            <a:ext cx="1504950" cy="323850"/>
          </a:xfrm>
          <a:prstGeom xmlns:a="http://schemas.openxmlformats.org/drawingml/2006/main" prst="rect">
            <a:avLst/>
          </a:prstGeom>
          <a:solidFill xmlns:a="http://schemas.openxmlformats.org/drawingml/2006/main">
            <a:srgbClr val="F8F3E9"/>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96E3988B-E085-42E1-97B0-704B590401FE}"/>
              </a:ext>
            </a:extLst>
          </p:cNvPr>
          <p:cNvSpPr>
            <a:spLocks xmlns:a="http://schemas.openxmlformats.org/drawingml/2006/main" noGrp="1"/>
          </p:cNvSpPr>
          <p:nvPr/>
        </p:nvSpPr>
        <p:spPr>
          <a:xfrm xmlns:a="http://schemas.openxmlformats.org/drawingml/2006/main">
            <a:off x="476250" y="628650"/>
            <a:ext cx="1057275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500" b="1">
                <a:solidFill>
                  <a:srgbClr val="242821"/>
                </a:solidFill>
                <a:latin typeface="Arial"/>
                <a:ea typeface="Arial"/>
                <a:cs typeface="Arial"/>
              </a:defRPr>
            </a:pPr>
            <a:r>
              <a:rPr sz="4500" b="1">
                <a:solidFill>
                  <a:srgbClr val="242821"/>
                </a:solidFill>
                <a:latin typeface="Arial"/>
                <a:ea typeface="Arial"/>
                <a:cs typeface="Arial"/>
              </a:rPr>
              <a:t>Advertising helps fund upkeep.</a:t>
            </a:r>
          </a:p>
        </p:txBody>
      </p:sp>
      <p:sp>
        <p:nvSpPr>
          <p:cNvPr id="7" name="">
            <a:extLst xmlns:a="http://schemas.openxmlformats.org/drawingml/2006/main">
              <a:ext uri="{FF2B5EF4-FFF2-40B4-BE49-F238E27FC236}">
                <a16:creationId xmlns:a16="http://schemas.microsoft.com/office/drawing/2014/main" id="{0885966F-6EE5-43B4-84A1-F09D7565B095}"/>
              </a:ext>
            </a:extLst>
          </p:cNvPr>
          <p:cNvSpPr>
            <a:spLocks xmlns:a="http://schemas.openxmlformats.org/drawingml/2006/main" noGrp="1"/>
          </p:cNvSpPr>
          <p:nvPr/>
        </p:nvSpPr>
        <p:spPr>
          <a:xfrm xmlns:a="http://schemas.openxmlformats.org/drawingml/2006/main">
            <a:off x="400050" y="5915025"/>
            <a:ext cx="11391900" cy="647700"/>
          </a:xfrm>
          <a:prstGeom xmlns:a="http://schemas.openxmlformats.org/drawingml/2006/main" prst="rect">
            <a:avLst/>
          </a:prstGeom>
          <a:solidFill xmlns:a="http://schemas.openxmlformats.org/drawingml/2006/main">
            <a:srgbClr val="F8F3E9"/>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3252C0E2-6739-4401-AEB6-69C1F14A69F6}"/>
              </a:ext>
            </a:extLst>
          </p:cNvPr>
          <p:cNvSpPr>
            <a:spLocks xmlns:a="http://schemas.openxmlformats.org/drawingml/2006/main" noGrp="1"/>
          </p:cNvSpPr>
          <p:nvPr/>
        </p:nvSpPr>
        <p:spPr>
          <a:xfrm xmlns:a="http://schemas.openxmlformats.org/drawingml/2006/main">
            <a:off x="523875" y="6029325"/>
            <a:ext cx="111442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242821"/>
                </a:solidFill>
                <a:latin typeface="Arial"/>
                <a:ea typeface="Arial"/>
                <a:cs typeface="Arial"/>
              </a:defRPr>
            </a:pPr>
            <a:r>
              <a:rPr sz="1575" b="1">
                <a:solidFill>
                  <a:srgbClr val="242821"/>
                </a:solidFill>
                <a:latin typeface="Arial"/>
                <a:ea typeface="Arial"/>
                <a:cs typeface="Arial"/>
              </a:rPr>
              <a:t>Upper advertising panels provide another source of income for upkeep.</a:t>
            </a:r>
          </a:p>
        </p:txBody>
      </p:sp>
      <p:sp>
        <p:nvSpPr>
          <p:cNvPr id="9" name="">
            <a:extLst xmlns:a="http://schemas.openxmlformats.org/drawingml/2006/main">
              <a:ext uri="{FF2B5EF4-FFF2-40B4-BE49-F238E27FC236}">
                <a16:creationId xmlns:a16="http://schemas.microsoft.com/office/drawing/2014/main" id="{E3E548FC-82D8-4757-9E26-89EB41144A76}"/>
              </a:ext>
            </a:extLst>
          </p:cNvPr>
          <p:cNvSpPr>
            <a:spLocks xmlns:a="http://schemas.openxmlformats.org/drawingml/2006/main" noGrp="1"/>
          </p:cNvSpPr>
          <p:nvPr/>
        </p:nvSpPr>
        <p:spPr>
          <a:xfrm xmlns:a="http://schemas.openxmlformats.org/drawingml/2006/main">
            <a:off x="400050" y="6572250"/>
            <a:ext cx="11391900" cy="238125"/>
          </a:xfrm>
          <a:prstGeom xmlns:a="http://schemas.openxmlformats.org/drawingml/2006/main" prst="rect">
            <a:avLst/>
          </a:prstGeom>
          <a:solidFill xmlns:a="http://schemas.openxmlformats.org/drawingml/2006/main">
            <a:srgbClr val="F8F3E9"/>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CFDC9C28-48AE-41DC-A9EF-2621E725CF17}"/>
              </a:ext>
            </a:extLst>
          </p:cNvPr>
          <p:cNvSpPr>
            <a:spLocks xmlns:a="http://schemas.openxmlformats.org/drawingml/2006/main" noGrp="1"/>
          </p:cNvSpPr>
          <p:nvPr/>
        </p:nvSpPr>
        <p:spPr>
          <a:xfrm xmlns:a="http://schemas.openxmlformats.org/drawingml/2006/main">
            <a:off x="476250" y="6591300"/>
            <a:ext cx="10715625"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Illustration of the narrated street · Not an as-built reconstruction</a:t>
            </a:r>
          </a:p>
        </p:txBody>
      </p:sp>
      <p:sp>
        <p:nvSpPr>
          <p:cNvPr id="11" name="">
            <a:extLst xmlns:a="http://schemas.openxmlformats.org/drawingml/2006/main">
              <a:ext uri="{FF2B5EF4-FFF2-40B4-BE49-F238E27FC236}">
                <a16:creationId xmlns:a16="http://schemas.microsoft.com/office/drawing/2014/main" id="{50A2EC0C-5030-4A13-844A-03BB0DCB0944}"/>
              </a:ext>
            </a:extLst>
          </p:cNvPr>
          <p:cNvSpPr>
            <a:spLocks xmlns:a="http://schemas.openxmlformats.org/drawingml/2006/main" noGrp="1"/>
          </p:cNvSpPr>
          <p:nvPr/>
        </p:nvSpPr>
        <p:spPr>
          <a:xfrm xmlns:a="http://schemas.openxmlformats.org/drawingml/2006/main">
            <a:off x="10382250" y="285750"/>
            <a:ext cx="1333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1">
                <a:solidFill>
                  <a:srgbClr val="242821"/>
                </a:solidFill>
                <a:latin typeface="Arial"/>
                <a:ea typeface="Arial"/>
                <a:cs typeface="Arial"/>
              </a:defRPr>
            </a:pPr>
            <a:r>
              <a:rPr sz="1200" b="1">
                <a:solidFill>
                  <a:srgbClr val="242821"/>
                </a:solidFill>
                <a:latin typeface="Arial"/>
                <a:ea typeface="Arial"/>
                <a:cs typeface="Arial"/>
              </a:rPr>
              <a:t>BUILD 5 / 5</a:t>
            </a:r>
          </a:p>
        </p:txBody>
      </p:sp>
    </p:spTree>
    <p:extLst>
      <p:ext uri="{BB962C8B-B14F-4D97-AF65-F5344CB8AC3E}">
        <p14:creationId xmlns:p14="http://schemas.microsoft.com/office/powerpoint/2010/main" val="2012616682"/>
      </p:ext>
    </p:extLst>
  </p:cSld>
</p:sld>
</file>

<file path=ppt/slides/slide8.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A4FC215E-5F06-45CF-9D88-35AE780BFE42}"/>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THE STREET</a:t>
            </a:r>
          </a:p>
        </p:txBody>
      </p:sp>
      <p:sp>
        <p:nvSpPr>
          <p:cNvPr id="2" name="">
            <a:extLst xmlns:a="http://schemas.openxmlformats.org/drawingml/2006/main">
              <a:ext uri="{FF2B5EF4-FFF2-40B4-BE49-F238E27FC236}">
                <a16:creationId xmlns:a16="http://schemas.microsoft.com/office/drawing/2014/main" id="{BDA87094-25D9-44FE-8A83-B3B5836921F2}"/>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This is the standard LooCafe.</a:t>
            </a:r>
          </a:p>
        </p:txBody>
      </p:sp>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09b85e1078ee404c"/>
          <a:stretch xmlns:a="http://schemas.openxmlformats.org/drawingml/2006/main"/>
        </p:blipFill>
        <p:spPr>
          <a:xfrm xmlns:a="http://schemas.openxmlformats.org/drawingml/2006/main">
            <a:off x="476250" y="1714500"/>
            <a:ext cx="5486400" cy="411480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D9717A1-6B25-494C-979F-DA6EA202ABAA}"/>
              </a:ext>
            </a:extLst>
          </p:cNvPr>
          <p:cNvSpPr>
            <a:spLocks xmlns:a="http://schemas.openxmlformats.org/drawingml/2006/main" noGrp="1"/>
          </p:cNvSpPr>
          <p:nvPr/>
        </p:nvSpPr>
        <p:spPr>
          <a:xfrm xmlns:a="http://schemas.openxmlformats.org/drawingml/2006/main">
            <a:off x="3661029" y="4556379"/>
            <a:ext cx="323850" cy="323850"/>
          </a:xfrm>
          <a:prstGeom xmlns:a="http://schemas.openxmlformats.org/drawingml/2006/main" prst="ellipse">
            <a:avLst/>
          </a:prstGeom>
          <a:solidFill xmlns:a="http://schemas.openxmlformats.org/drawingml/2006/main">
            <a:srgbClr val="EA772E"/>
          </a:solidFill>
          <a:ln xmlns:a="http://schemas.openxmlformats.org/drawingml/2006/main" w="19050">
            <a:solidFill>
              <a:srgbClr val="FFFFFF"/>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1425" b="1">
                <a:solidFill>
                  <a:srgbClr val="173532"/>
                </a:solidFill>
                <a:latin typeface="Arial"/>
                <a:ea typeface="Arial"/>
                <a:cs typeface="Arial"/>
              </a:defRPr>
            </a:pPr>
            <a:r>
              <a:rPr sz="1425" b="1">
                <a:solidFill>
                  <a:srgbClr val="173532"/>
                </a:solidFill>
                <a:latin typeface="Arial"/>
                <a:ea typeface="Arial"/>
                <a:cs typeface="Arial"/>
              </a:rPr>
              <a:t>1</a:t>
            </a:r>
          </a:p>
        </p:txBody>
      </p:sp>
      <p:sp>
        <p:nvSpPr>
          <p:cNvPr id="5" name="">
            <a:extLst xmlns:a="http://schemas.openxmlformats.org/drawingml/2006/main">
              <a:ext uri="{FF2B5EF4-FFF2-40B4-BE49-F238E27FC236}">
                <a16:creationId xmlns:a16="http://schemas.microsoft.com/office/drawing/2014/main" id="{A2D2C777-14AB-45BD-B921-66F26E20A72B}"/>
              </a:ext>
            </a:extLst>
          </p:cNvPr>
          <p:cNvSpPr>
            <a:spLocks xmlns:a="http://schemas.openxmlformats.org/drawingml/2006/main" noGrp="1"/>
          </p:cNvSpPr>
          <p:nvPr/>
        </p:nvSpPr>
        <p:spPr>
          <a:xfrm xmlns:a="http://schemas.openxmlformats.org/drawingml/2006/main">
            <a:off x="1850517" y="4762119"/>
            <a:ext cx="323850" cy="323850"/>
          </a:xfrm>
          <a:prstGeom xmlns:a="http://schemas.openxmlformats.org/drawingml/2006/main" prst="ellipse">
            <a:avLst/>
          </a:prstGeom>
          <a:solidFill xmlns:a="http://schemas.openxmlformats.org/drawingml/2006/main">
            <a:srgbClr val="EA772E"/>
          </a:solidFill>
          <a:ln xmlns:a="http://schemas.openxmlformats.org/drawingml/2006/main" w="19050">
            <a:solidFill>
              <a:srgbClr val="FFFFFF"/>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1425" b="1">
                <a:solidFill>
                  <a:srgbClr val="173532"/>
                </a:solidFill>
                <a:latin typeface="Arial"/>
                <a:ea typeface="Arial"/>
                <a:cs typeface="Arial"/>
              </a:defRPr>
            </a:pPr>
            <a:r>
              <a:rPr sz="1425" b="1">
                <a:solidFill>
                  <a:srgbClr val="173532"/>
                </a:solidFill>
                <a:latin typeface="Arial"/>
                <a:ea typeface="Arial"/>
                <a:cs typeface="Arial"/>
              </a:rPr>
              <a:t>2</a:t>
            </a:r>
          </a:p>
        </p:txBody>
      </p:sp>
      <p:sp>
        <p:nvSpPr>
          <p:cNvPr id="6" name="">
            <a:extLst xmlns:a="http://schemas.openxmlformats.org/drawingml/2006/main">
              <a:ext uri="{FF2B5EF4-FFF2-40B4-BE49-F238E27FC236}">
                <a16:creationId xmlns:a16="http://schemas.microsoft.com/office/drawing/2014/main" id="{77EFC56E-FD7C-459F-BCEE-767C61CD4E09}"/>
              </a:ext>
            </a:extLst>
          </p:cNvPr>
          <p:cNvSpPr>
            <a:spLocks xmlns:a="http://schemas.openxmlformats.org/drawingml/2006/main" noGrp="1"/>
          </p:cNvSpPr>
          <p:nvPr/>
        </p:nvSpPr>
        <p:spPr>
          <a:xfrm xmlns:a="http://schemas.openxmlformats.org/drawingml/2006/main">
            <a:off x="4483989" y="2951607"/>
            <a:ext cx="323850" cy="323850"/>
          </a:xfrm>
          <a:prstGeom xmlns:a="http://schemas.openxmlformats.org/drawingml/2006/main" prst="ellipse">
            <a:avLst/>
          </a:prstGeom>
          <a:solidFill xmlns:a="http://schemas.openxmlformats.org/drawingml/2006/main">
            <a:srgbClr val="EA772E"/>
          </a:solidFill>
          <a:ln xmlns:a="http://schemas.openxmlformats.org/drawingml/2006/main" w="19050">
            <a:solidFill>
              <a:srgbClr val="FFFFFF"/>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1425" b="1">
                <a:solidFill>
                  <a:srgbClr val="173532"/>
                </a:solidFill>
                <a:latin typeface="Arial"/>
                <a:ea typeface="Arial"/>
                <a:cs typeface="Arial"/>
              </a:defRPr>
            </a:pPr>
            <a:r>
              <a:rPr sz="1425" b="1">
                <a:solidFill>
                  <a:srgbClr val="173532"/>
                </a:solidFill>
                <a:latin typeface="Arial"/>
                <a:ea typeface="Arial"/>
                <a:cs typeface="Arial"/>
              </a:rPr>
              <a:t>3</a:t>
            </a:r>
          </a:p>
        </p:txBody>
      </p:sp>
      <p:sp>
        <p:nvSpPr>
          <p:cNvPr id="7" name="">
            <a:extLst xmlns:a="http://schemas.openxmlformats.org/drawingml/2006/main">
              <a:ext uri="{FF2B5EF4-FFF2-40B4-BE49-F238E27FC236}">
                <a16:creationId xmlns:a16="http://schemas.microsoft.com/office/drawing/2014/main" id="{2380008E-48D7-4D4C-94B5-C9E0788B3648}"/>
              </a:ext>
            </a:extLst>
          </p:cNvPr>
          <p:cNvSpPr>
            <a:spLocks xmlns:a="http://schemas.openxmlformats.org/drawingml/2006/main" noGrp="1"/>
          </p:cNvSpPr>
          <p:nvPr/>
        </p:nvSpPr>
        <p:spPr>
          <a:xfrm xmlns:a="http://schemas.openxmlformats.org/drawingml/2006/main">
            <a:off x="6696075" y="1952625"/>
            <a:ext cx="285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B95320"/>
                </a:solidFill>
                <a:latin typeface="Arial"/>
                <a:ea typeface="Arial"/>
                <a:cs typeface="Arial"/>
              </a:defRPr>
            </a:pPr>
            <a:r>
              <a:rPr sz="1950" b="1">
                <a:solidFill>
                  <a:srgbClr val="B95320"/>
                </a:solidFill>
                <a:latin typeface="Arial"/>
                <a:ea typeface="Arial"/>
                <a:cs typeface="Arial"/>
              </a:rPr>
              <a:t>1</a:t>
            </a:r>
          </a:p>
        </p:txBody>
      </p:sp>
      <p:sp>
        <p:nvSpPr>
          <p:cNvPr id="8" name="">
            <a:extLst xmlns:a="http://schemas.openxmlformats.org/drawingml/2006/main">
              <a:ext uri="{FF2B5EF4-FFF2-40B4-BE49-F238E27FC236}">
                <a16:creationId xmlns:a16="http://schemas.microsoft.com/office/drawing/2014/main" id="{337C6619-5D2A-4272-9918-972F9D5E5D52}"/>
              </a:ext>
            </a:extLst>
          </p:cNvPr>
          <p:cNvSpPr>
            <a:spLocks xmlns:a="http://schemas.openxmlformats.org/drawingml/2006/main" noGrp="1"/>
          </p:cNvSpPr>
          <p:nvPr/>
        </p:nvSpPr>
        <p:spPr>
          <a:xfrm xmlns:a="http://schemas.openxmlformats.org/drawingml/2006/main">
            <a:off x="7105650" y="1952625"/>
            <a:ext cx="4476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242821"/>
                </a:solidFill>
                <a:latin typeface="Arial"/>
                <a:ea typeface="Arial"/>
                <a:cs typeface="Arial"/>
              </a:defRPr>
            </a:pPr>
            <a:r>
              <a:rPr sz="1875" b="1">
                <a:solidFill>
                  <a:srgbClr val="242821"/>
                </a:solidFill>
                <a:latin typeface="Arial"/>
                <a:ea typeface="Arial"/>
                <a:cs typeface="Arial"/>
              </a:rPr>
              <a:t>Toilets along the side</a:t>
            </a:r>
          </a:p>
        </p:txBody>
      </p:sp>
      <p:sp>
        <p:nvSpPr>
          <p:cNvPr id="9" name="">
            <a:extLst xmlns:a="http://schemas.openxmlformats.org/drawingml/2006/main">
              <a:ext uri="{FF2B5EF4-FFF2-40B4-BE49-F238E27FC236}">
                <a16:creationId xmlns:a16="http://schemas.microsoft.com/office/drawing/2014/main" id="{67B9315F-840E-4229-86E4-59BE205C391D}"/>
              </a:ext>
            </a:extLst>
          </p:cNvPr>
          <p:cNvSpPr>
            <a:spLocks xmlns:a="http://schemas.openxmlformats.org/drawingml/2006/main" noGrp="1"/>
          </p:cNvSpPr>
          <p:nvPr/>
        </p:nvSpPr>
        <p:spPr>
          <a:xfrm xmlns:a="http://schemas.openxmlformats.org/drawingml/2006/main">
            <a:off x="7105650" y="2371725"/>
            <a:ext cx="44767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625D55"/>
                </a:solidFill>
                <a:latin typeface="Arial"/>
                <a:ea typeface="Arial"/>
                <a:cs typeface="Arial"/>
              </a:defRPr>
            </a:pPr>
            <a:r>
              <a:rPr sz="1350" b="0">
                <a:solidFill>
                  <a:srgbClr val="625D55"/>
                </a:solidFill>
                <a:latin typeface="Arial"/>
                <a:ea typeface="Arial"/>
                <a:cs typeface="Arial"/>
              </a:rPr>
              <a:t>Dedicated entrances keep the toilet access distinct from the shop.</a:t>
            </a:r>
          </a:p>
        </p:txBody>
      </p:sp>
      <p:sp>
        <p:nvSpPr>
          <p:cNvPr id="10" name="">
            <a:extLst xmlns:a="http://schemas.openxmlformats.org/drawingml/2006/main">
              <a:ext uri="{FF2B5EF4-FFF2-40B4-BE49-F238E27FC236}">
                <a16:creationId xmlns:a16="http://schemas.microsoft.com/office/drawing/2014/main" id="{89C48CA3-4C17-44AA-B04D-ECEE51A3E920}"/>
              </a:ext>
            </a:extLst>
          </p:cNvPr>
          <p:cNvSpPr>
            <a:spLocks xmlns:a="http://schemas.openxmlformats.org/drawingml/2006/main" noGrp="1"/>
          </p:cNvSpPr>
          <p:nvPr/>
        </p:nvSpPr>
        <p:spPr>
          <a:xfrm xmlns:a="http://schemas.openxmlformats.org/drawingml/2006/main">
            <a:off x="6696075" y="3028950"/>
            <a:ext cx="285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B95320"/>
                </a:solidFill>
                <a:latin typeface="Arial"/>
                <a:ea typeface="Arial"/>
                <a:cs typeface="Arial"/>
              </a:defRPr>
            </a:pPr>
            <a:r>
              <a:rPr sz="1950" b="1">
                <a:solidFill>
                  <a:srgbClr val="B95320"/>
                </a:solidFill>
                <a:latin typeface="Arial"/>
                <a:ea typeface="Arial"/>
                <a:cs typeface="Arial"/>
              </a:rPr>
              <a:t>2</a:t>
            </a:r>
          </a:p>
        </p:txBody>
      </p:sp>
      <p:sp>
        <p:nvSpPr>
          <p:cNvPr id="11" name="">
            <a:extLst xmlns:a="http://schemas.openxmlformats.org/drawingml/2006/main">
              <a:ext uri="{FF2B5EF4-FFF2-40B4-BE49-F238E27FC236}">
                <a16:creationId xmlns:a16="http://schemas.microsoft.com/office/drawing/2014/main" id="{0F4F78FC-5C97-4692-9069-350B5D6DC7DD}"/>
              </a:ext>
            </a:extLst>
          </p:cNvPr>
          <p:cNvSpPr>
            <a:spLocks xmlns:a="http://schemas.openxmlformats.org/drawingml/2006/main" noGrp="1"/>
          </p:cNvSpPr>
          <p:nvPr/>
        </p:nvSpPr>
        <p:spPr>
          <a:xfrm xmlns:a="http://schemas.openxmlformats.org/drawingml/2006/main">
            <a:off x="7105650" y="3028950"/>
            <a:ext cx="4476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242821"/>
                </a:solidFill>
                <a:latin typeface="Arial"/>
                <a:ea typeface="Arial"/>
                <a:cs typeface="Arial"/>
              </a:defRPr>
            </a:pPr>
            <a:r>
              <a:rPr sz="1875" b="1">
                <a:solidFill>
                  <a:srgbClr val="242821"/>
                </a:solidFill>
                <a:latin typeface="Arial"/>
                <a:ea typeface="Arial"/>
                <a:cs typeface="Arial"/>
              </a:rPr>
              <a:t>Shop at the front</a:t>
            </a:r>
          </a:p>
        </p:txBody>
      </p:sp>
      <p:sp>
        <p:nvSpPr>
          <p:cNvPr id="12" name="">
            <a:extLst xmlns:a="http://schemas.openxmlformats.org/drawingml/2006/main">
              <a:ext uri="{FF2B5EF4-FFF2-40B4-BE49-F238E27FC236}">
                <a16:creationId xmlns:a16="http://schemas.microsoft.com/office/drawing/2014/main" id="{0837DBE5-92A6-46CC-8897-31432461F277}"/>
              </a:ext>
            </a:extLst>
          </p:cNvPr>
          <p:cNvSpPr>
            <a:spLocks xmlns:a="http://schemas.openxmlformats.org/drawingml/2006/main" noGrp="1"/>
          </p:cNvSpPr>
          <p:nvPr/>
        </p:nvSpPr>
        <p:spPr>
          <a:xfrm xmlns:a="http://schemas.openxmlformats.org/drawingml/2006/main">
            <a:off x="7105650" y="3448050"/>
            <a:ext cx="44767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625D55"/>
                </a:solidFill>
                <a:latin typeface="Arial"/>
                <a:ea typeface="Arial"/>
                <a:cs typeface="Arial"/>
              </a:defRPr>
            </a:pPr>
            <a:r>
              <a:rPr sz="1350" b="0">
                <a:solidFill>
                  <a:srgbClr val="625D55"/>
                </a:solidFill>
                <a:latin typeface="Arial"/>
                <a:ea typeface="Arial"/>
                <a:cs typeface="Arial"/>
              </a:rPr>
              <a:t>The operator’s business helps support daily toilet care.</a:t>
            </a:r>
          </a:p>
        </p:txBody>
      </p:sp>
      <p:sp>
        <p:nvSpPr>
          <p:cNvPr id="13" name="">
            <a:extLst xmlns:a="http://schemas.openxmlformats.org/drawingml/2006/main">
              <a:ext uri="{FF2B5EF4-FFF2-40B4-BE49-F238E27FC236}">
                <a16:creationId xmlns:a16="http://schemas.microsoft.com/office/drawing/2014/main" id="{A2EBBACF-62C5-41EE-BA8E-5E558B01DF8E}"/>
              </a:ext>
            </a:extLst>
          </p:cNvPr>
          <p:cNvSpPr>
            <a:spLocks xmlns:a="http://schemas.openxmlformats.org/drawingml/2006/main" noGrp="1"/>
          </p:cNvSpPr>
          <p:nvPr/>
        </p:nvSpPr>
        <p:spPr>
          <a:xfrm xmlns:a="http://schemas.openxmlformats.org/drawingml/2006/main">
            <a:off x="6696075" y="4105275"/>
            <a:ext cx="285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B95320"/>
                </a:solidFill>
                <a:latin typeface="Arial"/>
                <a:ea typeface="Arial"/>
                <a:cs typeface="Arial"/>
              </a:defRPr>
            </a:pPr>
            <a:r>
              <a:rPr sz="1950" b="1">
                <a:solidFill>
                  <a:srgbClr val="B95320"/>
                </a:solidFill>
                <a:latin typeface="Arial"/>
                <a:ea typeface="Arial"/>
                <a:cs typeface="Arial"/>
              </a:rPr>
              <a:t>3</a:t>
            </a:r>
          </a:p>
        </p:txBody>
      </p:sp>
      <p:sp>
        <p:nvSpPr>
          <p:cNvPr id="14" name="">
            <a:extLst xmlns:a="http://schemas.openxmlformats.org/drawingml/2006/main">
              <a:ext uri="{FF2B5EF4-FFF2-40B4-BE49-F238E27FC236}">
                <a16:creationId xmlns:a16="http://schemas.microsoft.com/office/drawing/2014/main" id="{DF8D4473-70B2-4F33-9DE3-E58AED55131F}"/>
              </a:ext>
            </a:extLst>
          </p:cNvPr>
          <p:cNvSpPr>
            <a:spLocks xmlns:a="http://schemas.openxmlformats.org/drawingml/2006/main" noGrp="1"/>
          </p:cNvSpPr>
          <p:nvPr/>
        </p:nvSpPr>
        <p:spPr>
          <a:xfrm xmlns:a="http://schemas.openxmlformats.org/drawingml/2006/main">
            <a:off x="7105650" y="4105275"/>
            <a:ext cx="4476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242821"/>
                </a:solidFill>
                <a:latin typeface="Arial"/>
                <a:ea typeface="Arial"/>
                <a:cs typeface="Arial"/>
              </a:defRPr>
            </a:pPr>
            <a:r>
              <a:rPr sz="1875" b="1">
                <a:solidFill>
                  <a:srgbClr val="242821"/>
                </a:solidFill>
                <a:latin typeface="Arial"/>
                <a:ea typeface="Arial"/>
                <a:cs typeface="Arial"/>
              </a:rPr>
              <a:t>Advertising above</a:t>
            </a:r>
          </a:p>
        </p:txBody>
      </p:sp>
      <p:sp>
        <p:nvSpPr>
          <p:cNvPr id="15" name="">
            <a:extLst xmlns:a="http://schemas.openxmlformats.org/drawingml/2006/main">
              <a:ext uri="{FF2B5EF4-FFF2-40B4-BE49-F238E27FC236}">
                <a16:creationId xmlns:a16="http://schemas.microsoft.com/office/drawing/2014/main" id="{895B0F86-961C-49AB-8878-EF06FCEF25DA}"/>
              </a:ext>
            </a:extLst>
          </p:cNvPr>
          <p:cNvSpPr>
            <a:spLocks xmlns:a="http://schemas.openxmlformats.org/drawingml/2006/main" noGrp="1"/>
          </p:cNvSpPr>
          <p:nvPr/>
        </p:nvSpPr>
        <p:spPr>
          <a:xfrm xmlns:a="http://schemas.openxmlformats.org/drawingml/2006/main">
            <a:off x="7105650" y="4524375"/>
            <a:ext cx="44767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625D55"/>
                </a:solidFill>
                <a:latin typeface="Arial"/>
                <a:ea typeface="Arial"/>
                <a:cs typeface="Arial"/>
              </a:defRPr>
            </a:pPr>
            <a:r>
              <a:rPr sz="1350" b="0">
                <a:solidFill>
                  <a:srgbClr val="625D55"/>
                </a:solidFill>
                <a:latin typeface="Arial"/>
                <a:ea typeface="Arial"/>
                <a:cs typeface="Arial"/>
              </a:rPr>
              <a:t>Upper panels provide space for advertising income.</a:t>
            </a:r>
          </a:p>
        </p:txBody>
      </p:sp>
      <p:sp>
        <p:nvSpPr>
          <p:cNvPr id="16" name="">
            <a:extLst xmlns:a="http://schemas.openxmlformats.org/drawingml/2006/main">
              <a:ext uri="{FF2B5EF4-FFF2-40B4-BE49-F238E27FC236}">
                <a16:creationId xmlns:a16="http://schemas.microsoft.com/office/drawing/2014/main" id="{04BD0180-BD30-48CE-9C93-26556B664F1E}"/>
              </a:ext>
            </a:extLst>
          </p:cNvPr>
          <p:cNvSpPr>
            <a:spLocks xmlns:a="http://schemas.openxmlformats.org/drawingml/2006/main" noGrp="1"/>
          </p:cNvSpPr>
          <p:nvPr/>
        </p:nvSpPr>
        <p:spPr>
          <a:xfrm xmlns:a="http://schemas.openxmlformats.org/drawingml/2006/main">
            <a:off x="6696075" y="5381625"/>
            <a:ext cx="4857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625D55"/>
                </a:solidFill>
                <a:latin typeface="Arial"/>
                <a:ea typeface="Arial"/>
                <a:cs typeface="Arial"/>
              </a:defRPr>
            </a:pPr>
            <a:r>
              <a:rPr sz="825" b="0">
                <a:solidFill>
                  <a:srgbClr val="625D55"/>
                </a:solidFill>
                <a:latin typeface="Arial"/>
                <a:ea typeface="Arial"/>
                <a:cs typeface="Arial"/>
              </a:rPr>
              <a:t>BANJARA HILLS · ONE INTEGRATED STRUCTURE</a:t>
            </a:r>
          </a:p>
        </p:txBody>
      </p:sp>
      <p:sp>
        <p:nvSpPr>
          <p:cNvPr id="17" name="">
            <a:extLst xmlns:a="http://schemas.openxmlformats.org/drawingml/2006/main">
              <a:ext uri="{FF2B5EF4-FFF2-40B4-BE49-F238E27FC236}">
                <a16:creationId xmlns:a16="http://schemas.microsoft.com/office/drawing/2014/main" id="{2D559234-ADA1-468C-9B01-81A0BF8AF4D7}"/>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Retail at the front. Toilet access along the side. Advertising above.</a:t>
            </a:r>
          </a:p>
        </p:txBody>
      </p:sp>
      <p:sp>
        <p:nvSpPr>
          <p:cNvPr id="18" name="">
            <a:extLst xmlns:a="http://schemas.openxmlformats.org/drawingml/2006/main">
              <a:ext uri="{FF2B5EF4-FFF2-40B4-BE49-F238E27FC236}">
                <a16:creationId xmlns:a16="http://schemas.microsoft.com/office/drawing/2014/main" id="{02F85AF5-8F6D-425C-8EE2-0B8E116780CD}"/>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Sources: loocafe.com/gallery · Company photographs; locations as documented</a:t>
            </a:r>
          </a:p>
        </p:txBody>
      </p:sp>
      <p:sp>
        <p:nvSpPr>
          <p:cNvPr id="19" name="">
            <a:extLst xmlns:a="http://schemas.openxmlformats.org/drawingml/2006/main">
              <a:ext uri="{FF2B5EF4-FFF2-40B4-BE49-F238E27FC236}">
                <a16:creationId xmlns:a16="http://schemas.microsoft.com/office/drawing/2014/main" id="{A9363CDD-7AE0-484B-833F-04031C6C09B6}"/>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08</a:t>
            </a:r>
          </a:p>
        </p:txBody>
      </p:sp>
    </p:spTree>
    <p:extLst>
      <p:ext uri="{BB962C8B-B14F-4D97-AF65-F5344CB8AC3E}">
        <p14:creationId xmlns:p14="http://schemas.microsoft.com/office/powerpoint/2010/main" val="213497532"/>
      </p:ext>
    </p:extLst>
  </p:cSld>
</p:sld>
</file>

<file path=ppt/slides/slide9.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E7DF730D-312B-4F67-99BA-F5A19D567E7D}"/>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THE STREET</a:t>
            </a:r>
          </a:p>
        </p:txBody>
      </p:sp>
      <p:sp>
        <p:nvSpPr>
          <p:cNvPr id="2" name="">
            <a:extLst xmlns:a="http://schemas.openxmlformats.org/drawingml/2006/main">
              <a:ext uri="{FF2B5EF4-FFF2-40B4-BE49-F238E27FC236}">
                <a16:creationId xmlns:a16="http://schemas.microsoft.com/office/drawing/2014/main" id="{9E6F5D3B-7E72-483B-860D-E5DAEA47F143}"/>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Inside the toilet: privacy, fixtures and finish.</a:t>
            </a:r>
          </a:p>
        </p:txBody>
      </p:sp>
      <p:sp>
        <p:nvSpPr>
          <p:cNvPr id="3" name="">
            <a:extLst xmlns:a="http://schemas.openxmlformats.org/drawingml/2006/main">
              <a:ext uri="{FF2B5EF4-FFF2-40B4-BE49-F238E27FC236}">
                <a16:creationId xmlns:a16="http://schemas.microsoft.com/office/drawing/2014/main" id="{C60C676F-6636-4275-93C1-04D69CF9187E}"/>
              </a:ext>
            </a:extLst>
          </p:cNvPr>
          <p:cNvSpPr>
            <a:spLocks xmlns:a="http://schemas.openxmlformats.org/drawingml/2006/main" noGrp="1"/>
          </p:cNvSpPr>
          <p:nvPr/>
        </p:nvSpPr>
        <p:spPr>
          <a:xfrm xmlns:a="http://schemas.openxmlformats.org/drawingml/2006/main">
            <a:off x="476250" y="1971675"/>
            <a:ext cx="5269550"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7f097c9b9cd348ef"/>
          <a:stretch xmlns:a="http://schemas.openxmlformats.org/drawingml/2006/main"/>
        </p:blipFill>
        <p:spPr>
          <a:xfrm xmlns:a="http://schemas.openxmlformats.org/drawingml/2006/main">
            <a:off x="532797" y="1971675"/>
            <a:ext cx="5156456" cy="379095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7A9446A1-A54A-45C5-A811-F34638E34750}"/>
              </a:ext>
            </a:extLst>
          </p:cNvPr>
          <p:cNvSpPr>
            <a:spLocks xmlns:a="http://schemas.openxmlformats.org/drawingml/2006/main" noGrp="1"/>
          </p:cNvSpPr>
          <p:nvPr/>
        </p:nvSpPr>
        <p:spPr>
          <a:xfrm xmlns:a="http://schemas.openxmlformats.org/drawingml/2006/main">
            <a:off x="476250" y="5410200"/>
            <a:ext cx="5269550" cy="352425"/>
          </a:xfrm>
          <a:prstGeom xmlns:a="http://schemas.openxmlformats.org/drawingml/2006/main" prst="rect">
            <a:avLst/>
          </a:prstGeom>
          <a:solidFill xmlns:a="http://schemas.openxmlformats.org/drawingml/2006/main">
            <a:srgbClr val="263630"/>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84A98C04-726D-4C83-8795-7B90AAB45AD1}"/>
              </a:ext>
            </a:extLst>
          </p:cNvPr>
          <p:cNvSpPr>
            <a:spLocks xmlns:a="http://schemas.openxmlformats.org/drawingml/2006/main" noGrp="1"/>
          </p:cNvSpPr>
          <p:nvPr/>
        </p:nvSpPr>
        <p:spPr>
          <a:xfrm xmlns:a="http://schemas.openxmlformats.org/drawingml/2006/main">
            <a:off x="542925" y="5448300"/>
            <a:ext cx="51362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FFFFFF"/>
                </a:solidFill>
                <a:latin typeface="Arial"/>
                <a:ea typeface="Arial"/>
                <a:cs typeface="Arial"/>
              </a:defRPr>
            </a:pPr>
            <a:r>
              <a:rPr sz="750" b="0">
                <a:solidFill>
                  <a:srgbClr val="FFFFFF"/>
                </a:solidFill>
                <a:latin typeface="Arial"/>
                <a:ea typeface="Arial"/>
                <a:cs typeface="Arial"/>
              </a:rPr>
              <a:t>Toilet Tales · Enclosed cubicles and finishes</a:t>
            </a:r>
          </a:p>
        </p:txBody>
      </p:sp>
      <p:sp>
        <p:nvSpPr>
          <p:cNvPr id="7" name="">
            <a:extLst xmlns:a="http://schemas.openxmlformats.org/drawingml/2006/main">
              <a:ext uri="{FF2B5EF4-FFF2-40B4-BE49-F238E27FC236}">
                <a16:creationId xmlns:a16="http://schemas.microsoft.com/office/drawing/2014/main" id="{87285119-AFB6-4E55-B899-81DDCF05B36A}"/>
              </a:ext>
            </a:extLst>
          </p:cNvPr>
          <p:cNvSpPr>
            <a:spLocks xmlns:a="http://schemas.openxmlformats.org/drawingml/2006/main" noGrp="1"/>
          </p:cNvSpPr>
          <p:nvPr/>
        </p:nvSpPr>
        <p:spPr>
          <a:xfrm xmlns:a="http://schemas.openxmlformats.org/drawingml/2006/main">
            <a:off x="5888675" y="1971675"/>
            <a:ext cx="5827075"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8bb63b6c90d24df7"/>
          <a:stretch xmlns:a="http://schemas.openxmlformats.org/drawingml/2006/main"/>
        </p:blipFill>
        <p:spPr>
          <a:xfrm xmlns:a="http://schemas.openxmlformats.org/drawingml/2006/main">
            <a:off x="5951204" y="1971675"/>
            <a:ext cx="5702016" cy="3790950"/>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FB584FC9-9DB4-4CD9-BBEE-7B5FBAB9C22C}"/>
              </a:ext>
            </a:extLst>
          </p:cNvPr>
          <p:cNvSpPr>
            <a:spLocks xmlns:a="http://schemas.openxmlformats.org/drawingml/2006/main" noGrp="1"/>
          </p:cNvSpPr>
          <p:nvPr/>
        </p:nvSpPr>
        <p:spPr>
          <a:xfrm xmlns:a="http://schemas.openxmlformats.org/drawingml/2006/main">
            <a:off x="5888675" y="5410200"/>
            <a:ext cx="5827075" cy="352425"/>
          </a:xfrm>
          <a:prstGeom xmlns:a="http://schemas.openxmlformats.org/drawingml/2006/main" prst="rect">
            <a:avLst/>
          </a:prstGeom>
          <a:solidFill xmlns:a="http://schemas.openxmlformats.org/drawingml/2006/main">
            <a:srgbClr val="263630"/>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75F3D711-8470-4510-982C-632E3499CC71}"/>
              </a:ext>
            </a:extLst>
          </p:cNvPr>
          <p:cNvSpPr>
            <a:spLocks xmlns:a="http://schemas.openxmlformats.org/drawingml/2006/main" noGrp="1"/>
          </p:cNvSpPr>
          <p:nvPr/>
        </p:nvSpPr>
        <p:spPr>
          <a:xfrm xmlns:a="http://schemas.openxmlformats.org/drawingml/2006/main">
            <a:off x="5955350" y="5448300"/>
            <a:ext cx="56937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FFFFFF"/>
                </a:solidFill>
                <a:latin typeface="Arial"/>
                <a:ea typeface="Arial"/>
                <a:cs typeface="Arial"/>
              </a:defRPr>
            </a:pPr>
            <a:r>
              <a:rPr sz="750" b="0">
                <a:solidFill>
                  <a:srgbClr val="FFFFFF"/>
                </a:solidFill>
                <a:latin typeface="Arial"/>
                <a:ea typeface="Arial"/>
                <a:cs typeface="Arial"/>
              </a:rPr>
              <a:t>Lumbini Park · WC, washbasin and hand spray</a:t>
            </a:r>
          </a:p>
        </p:txBody>
      </p:sp>
      <p:sp>
        <p:nvSpPr>
          <p:cNvPr id="11" name="">
            <a:extLst xmlns:a="http://schemas.openxmlformats.org/drawingml/2006/main">
              <a:ext uri="{FF2B5EF4-FFF2-40B4-BE49-F238E27FC236}">
                <a16:creationId xmlns:a16="http://schemas.microsoft.com/office/drawing/2014/main" id="{F3C8CA57-17CD-40EC-99A4-44769FD367B1}"/>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Enclosed cubicles and maintained washing facilities shape the user experience.</a:t>
            </a:r>
          </a:p>
        </p:txBody>
      </p:sp>
      <p:sp>
        <p:nvSpPr>
          <p:cNvPr id="12" name="">
            <a:extLst xmlns:a="http://schemas.openxmlformats.org/drawingml/2006/main">
              <a:ext uri="{FF2B5EF4-FFF2-40B4-BE49-F238E27FC236}">
                <a16:creationId xmlns:a16="http://schemas.microsoft.com/office/drawing/2014/main" id="{FD01A99D-65EF-4201-A76F-F40D0DE291F2}"/>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Original project / Toilet Tales archive · Interior and entrance details across sites</a:t>
            </a:r>
          </a:p>
        </p:txBody>
      </p:sp>
      <p:sp>
        <p:nvSpPr>
          <p:cNvPr id="13" name="">
            <a:extLst xmlns:a="http://schemas.openxmlformats.org/drawingml/2006/main">
              <a:ext uri="{FF2B5EF4-FFF2-40B4-BE49-F238E27FC236}">
                <a16:creationId xmlns:a16="http://schemas.microsoft.com/office/drawing/2014/main" id="{6721A40E-2E38-42BA-A8AA-E960F64A64E6}"/>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09</a:t>
            </a:r>
          </a:p>
        </p:txBody>
      </p:sp>
    </p:spTree>
    <p:extLst>
      <p:ext uri="{BB962C8B-B14F-4D97-AF65-F5344CB8AC3E}">
        <p14:creationId xmlns:p14="http://schemas.microsoft.com/office/powerpoint/2010/main" val="640018362"/>
      </p:ext>
    </p:extLst>
  </p:cSld>
</p:sld>
</file>

<file path=ppt/slides/slide10.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2D7F804A-580C-4758-AF69-95B619B4F8FC}"/>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THE STREET</a:t>
            </a:r>
          </a:p>
        </p:txBody>
      </p:sp>
      <p:sp>
        <p:nvSpPr>
          <p:cNvPr id="2" name="">
            <a:extLst xmlns:a="http://schemas.openxmlformats.org/drawingml/2006/main">
              <a:ext uri="{FF2B5EF4-FFF2-40B4-BE49-F238E27FC236}">
                <a16:creationId xmlns:a16="http://schemas.microsoft.com/office/drawing/2014/main" id="{687FAA73-A295-45AC-BB1F-BF5935F9EDFC}"/>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“Make sure that it looks really awesome.”</a:t>
            </a:r>
          </a:p>
        </p:txBody>
      </p:sp>
      <p:sp>
        <p:nvSpPr>
          <p:cNvPr id="3" name="">
            <a:extLst xmlns:a="http://schemas.openxmlformats.org/drawingml/2006/main">
              <a:ext uri="{FF2B5EF4-FFF2-40B4-BE49-F238E27FC236}">
                <a16:creationId xmlns:a16="http://schemas.microsoft.com/office/drawing/2014/main" id="{1118C892-1A47-4E34-89F1-A2B27F0492BB}"/>
              </a:ext>
            </a:extLst>
          </p:cNvPr>
          <p:cNvSpPr>
            <a:spLocks xmlns:a="http://schemas.openxmlformats.org/drawingml/2006/main" noGrp="1"/>
          </p:cNvSpPr>
          <p:nvPr/>
        </p:nvSpPr>
        <p:spPr>
          <a:xfrm xmlns:a="http://schemas.openxmlformats.org/drawingml/2006/main">
            <a:off x="476250" y="1971675"/>
            <a:ext cx="3565779"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2a13d0b828e54c5c"/>
          <a:stretch xmlns:a="http://schemas.openxmlformats.org/drawingml/2006/main"/>
        </p:blipFill>
        <p:spPr>
          <a:xfrm xmlns:a="http://schemas.openxmlformats.org/drawingml/2006/main">
            <a:off x="476250" y="2084261"/>
            <a:ext cx="3565779" cy="3565779"/>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DAF11077-690F-4A01-8164-1A4B18AD612D}"/>
              </a:ext>
            </a:extLst>
          </p:cNvPr>
          <p:cNvSpPr>
            <a:spLocks xmlns:a="http://schemas.openxmlformats.org/drawingml/2006/main" noGrp="1"/>
          </p:cNvSpPr>
          <p:nvPr/>
        </p:nvSpPr>
        <p:spPr>
          <a:xfrm xmlns:a="http://schemas.openxmlformats.org/drawingml/2006/main">
            <a:off x="476250" y="5410200"/>
            <a:ext cx="3565779" cy="352425"/>
          </a:xfrm>
          <a:prstGeom xmlns:a="http://schemas.openxmlformats.org/drawingml/2006/main" prst="rect">
            <a:avLst/>
          </a:prstGeom>
          <a:solidFill xmlns:a="http://schemas.openxmlformats.org/drawingml/2006/main">
            <a:srgbClr val="263630"/>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75885FC2-72C2-4EEE-B700-AED0D7A659B8}"/>
              </a:ext>
            </a:extLst>
          </p:cNvPr>
          <p:cNvSpPr>
            <a:spLocks xmlns:a="http://schemas.openxmlformats.org/drawingml/2006/main" noGrp="1"/>
          </p:cNvSpPr>
          <p:nvPr/>
        </p:nvSpPr>
        <p:spPr>
          <a:xfrm xmlns:a="http://schemas.openxmlformats.org/drawingml/2006/main">
            <a:off x="542925" y="5448300"/>
            <a:ext cx="3432429"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FFFFFF"/>
                </a:solidFill>
                <a:latin typeface="Arial"/>
                <a:ea typeface="Arial"/>
                <a:cs typeface="Arial"/>
              </a:defRPr>
            </a:pPr>
            <a:r>
              <a:rPr sz="750" b="0">
                <a:solidFill>
                  <a:srgbClr val="FFFFFF"/>
                </a:solidFill>
                <a:latin typeface="Arial"/>
                <a:ea typeface="Arial"/>
                <a:cs typeface="Arial"/>
              </a:rPr>
              <a:t>Enclosed WC · Wall finish and handheld wash fixture</a:t>
            </a:r>
          </a:p>
        </p:txBody>
      </p:sp>
      <p:sp>
        <p:nvSpPr>
          <p:cNvPr id="7" name="">
            <a:extLst xmlns:a="http://schemas.openxmlformats.org/drawingml/2006/main">
              <a:ext uri="{FF2B5EF4-FFF2-40B4-BE49-F238E27FC236}">
                <a16:creationId xmlns:a16="http://schemas.microsoft.com/office/drawing/2014/main" id="{55B928F1-3DCC-47DE-A70E-0654E1245DFC}"/>
              </a:ext>
            </a:extLst>
          </p:cNvPr>
          <p:cNvSpPr>
            <a:spLocks xmlns:a="http://schemas.openxmlformats.org/drawingml/2006/main" noGrp="1"/>
          </p:cNvSpPr>
          <p:nvPr/>
        </p:nvSpPr>
        <p:spPr>
          <a:xfrm xmlns:a="http://schemas.openxmlformats.org/drawingml/2006/main">
            <a:off x="4184904" y="1971675"/>
            <a:ext cx="2674334"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05ed103ede65481f"/>
          <a:stretch xmlns:a="http://schemas.openxmlformats.org/drawingml/2006/main"/>
        </p:blipFill>
        <p:spPr>
          <a:xfrm xmlns:a="http://schemas.openxmlformats.org/drawingml/2006/main">
            <a:off x="4184904" y="2084261"/>
            <a:ext cx="2674334" cy="3565779"/>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FFDFF1D5-61B8-4BE0-918A-023BFFA389F2}"/>
              </a:ext>
            </a:extLst>
          </p:cNvPr>
          <p:cNvSpPr>
            <a:spLocks xmlns:a="http://schemas.openxmlformats.org/drawingml/2006/main" noGrp="1"/>
          </p:cNvSpPr>
          <p:nvPr/>
        </p:nvSpPr>
        <p:spPr>
          <a:xfrm xmlns:a="http://schemas.openxmlformats.org/drawingml/2006/main">
            <a:off x="4184904" y="5410200"/>
            <a:ext cx="2674334" cy="352425"/>
          </a:xfrm>
          <a:prstGeom xmlns:a="http://schemas.openxmlformats.org/drawingml/2006/main" prst="rect">
            <a:avLst/>
          </a:prstGeom>
          <a:solidFill xmlns:a="http://schemas.openxmlformats.org/drawingml/2006/main">
            <a:srgbClr val="263630"/>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DB523A38-8D48-4A8C-990F-09AB69BD3034}"/>
              </a:ext>
            </a:extLst>
          </p:cNvPr>
          <p:cNvSpPr>
            <a:spLocks xmlns:a="http://schemas.openxmlformats.org/drawingml/2006/main" noGrp="1"/>
          </p:cNvSpPr>
          <p:nvPr/>
        </p:nvSpPr>
        <p:spPr>
          <a:xfrm xmlns:a="http://schemas.openxmlformats.org/drawingml/2006/main">
            <a:off x="4251579" y="5448300"/>
            <a:ext cx="2540984"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FFFFFF"/>
                </a:solidFill>
                <a:latin typeface="Arial"/>
                <a:ea typeface="Arial"/>
                <a:cs typeface="Arial"/>
              </a:defRPr>
            </a:pPr>
            <a:r>
              <a:rPr sz="750" b="0">
                <a:solidFill>
                  <a:srgbClr val="FFFFFF"/>
                </a:solidFill>
                <a:latin typeface="Arial"/>
                <a:ea typeface="Arial"/>
                <a:cs typeface="Arial"/>
              </a:rPr>
              <a:t>Tiled cubicle · WC and washbasin</a:t>
            </a:r>
          </a:p>
        </p:txBody>
      </p:sp>
      <p:sp>
        <p:nvSpPr>
          <p:cNvPr id="11" name="">
            <a:extLst xmlns:a="http://schemas.openxmlformats.org/drawingml/2006/main">
              <a:ext uri="{FF2B5EF4-FFF2-40B4-BE49-F238E27FC236}">
                <a16:creationId xmlns:a16="http://schemas.microsoft.com/office/drawing/2014/main" id="{7EBF8E54-2370-4C73-B39A-CCB5DC206506}"/>
              </a:ext>
            </a:extLst>
          </p:cNvPr>
          <p:cNvSpPr>
            <a:spLocks xmlns:a="http://schemas.openxmlformats.org/drawingml/2006/main" noGrp="1"/>
          </p:cNvSpPr>
          <p:nvPr/>
        </p:nvSpPr>
        <p:spPr>
          <a:xfrm xmlns:a="http://schemas.openxmlformats.org/drawingml/2006/main">
            <a:off x="7002113" y="1971675"/>
            <a:ext cx="4713637"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8c39cedc26a64a21"/>
          <a:stretch xmlns:a="http://schemas.openxmlformats.org/drawingml/2006/main"/>
        </p:blipFill>
        <p:spPr>
          <a:xfrm xmlns:a="http://schemas.openxmlformats.org/drawingml/2006/main">
            <a:off x="7002113" y="2084261"/>
            <a:ext cx="4713637" cy="3565779"/>
          </a:xfrm>
          <a:prstGeom xmlns:a="http://schemas.openxmlformats.org/drawingml/2006/main" prst="rect">
            <a:avLst/>
          </a:prstGeom>
        </p:spPr>
      </p:pic>
      <p:sp>
        <p:nvSpPr>
          <p:cNvPr id="13" name="">
            <a:extLst xmlns:a="http://schemas.openxmlformats.org/drawingml/2006/main">
              <a:ext uri="{FF2B5EF4-FFF2-40B4-BE49-F238E27FC236}">
                <a16:creationId xmlns:a16="http://schemas.microsoft.com/office/drawing/2014/main" id="{DF173DC4-3020-4A15-8D90-F6D5B9FCAC59}"/>
              </a:ext>
            </a:extLst>
          </p:cNvPr>
          <p:cNvSpPr>
            <a:spLocks xmlns:a="http://schemas.openxmlformats.org/drawingml/2006/main" noGrp="1"/>
          </p:cNvSpPr>
          <p:nvPr/>
        </p:nvSpPr>
        <p:spPr>
          <a:xfrm xmlns:a="http://schemas.openxmlformats.org/drawingml/2006/main">
            <a:off x="7002113" y="5410200"/>
            <a:ext cx="4713637" cy="352425"/>
          </a:xfrm>
          <a:prstGeom xmlns:a="http://schemas.openxmlformats.org/drawingml/2006/main" prst="rect">
            <a:avLst/>
          </a:prstGeom>
          <a:solidFill xmlns:a="http://schemas.openxmlformats.org/drawingml/2006/main">
            <a:srgbClr val="263630"/>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7C55E20A-CA68-466B-A63B-6F19F98061A4}"/>
              </a:ext>
            </a:extLst>
          </p:cNvPr>
          <p:cNvSpPr>
            <a:spLocks xmlns:a="http://schemas.openxmlformats.org/drawingml/2006/main" noGrp="1"/>
          </p:cNvSpPr>
          <p:nvPr/>
        </p:nvSpPr>
        <p:spPr>
          <a:xfrm xmlns:a="http://schemas.openxmlformats.org/drawingml/2006/main">
            <a:off x="7068788" y="5448300"/>
            <a:ext cx="4580287"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FFFFFF"/>
                </a:solidFill>
                <a:latin typeface="Arial"/>
                <a:ea typeface="Arial"/>
                <a:cs typeface="Arial"/>
              </a:defRPr>
            </a:pPr>
            <a:r>
              <a:rPr sz="750" b="0">
                <a:solidFill>
                  <a:srgbClr val="FFFFFF"/>
                </a:solidFill>
                <a:latin typeface="Arial"/>
                <a:ea typeface="Arial"/>
                <a:cs typeface="Arial"/>
              </a:rPr>
              <a:t>Urinal bay · Fixture arrangement</a:t>
            </a:r>
          </a:p>
        </p:txBody>
      </p:sp>
      <p:sp>
        <p:nvSpPr>
          <p:cNvPr id="15" name="">
            <a:extLst xmlns:a="http://schemas.openxmlformats.org/drawingml/2006/main">
              <a:ext uri="{FF2B5EF4-FFF2-40B4-BE49-F238E27FC236}">
                <a16:creationId xmlns:a16="http://schemas.microsoft.com/office/drawing/2014/main" id="{37F7C5F7-28F5-404E-8D87-56A3FF86F7AE}"/>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Private cubicles, deliberate finishes and clearly arranged fixtures.</a:t>
            </a:r>
          </a:p>
        </p:txBody>
      </p:sp>
      <p:sp>
        <p:nvSpPr>
          <p:cNvPr id="16" name="">
            <a:extLst xmlns:a="http://schemas.openxmlformats.org/drawingml/2006/main">
              <a:ext uri="{FF2B5EF4-FFF2-40B4-BE49-F238E27FC236}">
                <a16:creationId xmlns:a16="http://schemas.microsoft.com/office/drawing/2014/main" id="{A3B031DE-BFD8-4EBE-8BE8-BC349B742A2C}"/>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Sources: loocafe.com/gallery · Company photographs; locations as documented</a:t>
            </a:r>
          </a:p>
        </p:txBody>
      </p:sp>
      <p:sp>
        <p:nvSpPr>
          <p:cNvPr id="17" name="">
            <a:extLst xmlns:a="http://schemas.openxmlformats.org/drawingml/2006/main">
              <a:ext uri="{FF2B5EF4-FFF2-40B4-BE49-F238E27FC236}">
                <a16:creationId xmlns:a16="http://schemas.microsoft.com/office/drawing/2014/main" id="{89DEBE48-38B3-4432-8B0E-211A5D1020AF}"/>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10</a:t>
            </a:r>
          </a:p>
        </p:txBody>
      </p:sp>
    </p:spTree>
    <p:extLst>
      <p:ext uri="{BB962C8B-B14F-4D97-AF65-F5344CB8AC3E}">
        <p14:creationId xmlns:p14="http://schemas.microsoft.com/office/powerpoint/2010/main" val="1334775753"/>
      </p:ext>
    </p:extLst>
  </p:cSld>
</p:sld>
</file>

<file path=ppt/slides/slide11.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D63AEF76-0BDD-427B-8B3A-F59D9CDA486A}"/>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THE STREET</a:t>
            </a:r>
          </a:p>
        </p:txBody>
      </p:sp>
      <p:sp>
        <p:nvSpPr>
          <p:cNvPr id="2" name="">
            <a:extLst xmlns:a="http://schemas.openxmlformats.org/drawingml/2006/main">
              <a:ext uri="{FF2B5EF4-FFF2-40B4-BE49-F238E27FC236}">
                <a16:creationId xmlns:a16="http://schemas.microsoft.com/office/drawing/2014/main" id="{AA3EF957-8687-4D1D-8861-0BB40E64EFAC}"/>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The entrance is part of the toilet.</a:t>
            </a:r>
          </a:p>
        </p:txBody>
      </p:sp>
      <p:sp>
        <p:nvSpPr>
          <p:cNvPr id="3" name="">
            <a:extLst xmlns:a="http://schemas.openxmlformats.org/drawingml/2006/main">
              <a:ext uri="{FF2B5EF4-FFF2-40B4-BE49-F238E27FC236}">
                <a16:creationId xmlns:a16="http://schemas.microsoft.com/office/drawing/2014/main" id="{F2C2F887-B141-4650-9128-AD2030457059}"/>
              </a:ext>
            </a:extLst>
          </p:cNvPr>
          <p:cNvSpPr>
            <a:spLocks xmlns:a="http://schemas.openxmlformats.org/drawingml/2006/main" noGrp="1"/>
          </p:cNvSpPr>
          <p:nvPr/>
        </p:nvSpPr>
        <p:spPr>
          <a:xfrm xmlns:a="http://schemas.openxmlformats.org/drawingml/2006/main">
            <a:off x="476250" y="1971675"/>
            <a:ext cx="6077230"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314adf163c3c4730"/>
          <a:stretch xmlns:a="http://schemas.openxmlformats.org/drawingml/2006/main"/>
        </p:blipFill>
        <p:spPr>
          <a:xfrm xmlns:a="http://schemas.openxmlformats.org/drawingml/2006/main">
            <a:off x="476250" y="2188790"/>
            <a:ext cx="6077230" cy="335672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CC3139F2-E68C-42BF-BDE8-84392663B071}"/>
              </a:ext>
            </a:extLst>
          </p:cNvPr>
          <p:cNvSpPr>
            <a:spLocks xmlns:a="http://schemas.openxmlformats.org/drawingml/2006/main" noGrp="1"/>
          </p:cNvSpPr>
          <p:nvPr/>
        </p:nvSpPr>
        <p:spPr>
          <a:xfrm xmlns:a="http://schemas.openxmlformats.org/drawingml/2006/main">
            <a:off x="476250" y="5410200"/>
            <a:ext cx="6077230" cy="352425"/>
          </a:xfrm>
          <a:prstGeom xmlns:a="http://schemas.openxmlformats.org/drawingml/2006/main" prst="rect">
            <a:avLst/>
          </a:prstGeom>
          <a:solidFill xmlns:a="http://schemas.openxmlformats.org/drawingml/2006/main">
            <a:srgbClr val="263630"/>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1C7898FD-3303-436C-91DD-3175FE3B06EC}"/>
              </a:ext>
            </a:extLst>
          </p:cNvPr>
          <p:cNvSpPr>
            <a:spLocks xmlns:a="http://schemas.openxmlformats.org/drawingml/2006/main" noGrp="1"/>
          </p:cNvSpPr>
          <p:nvPr/>
        </p:nvSpPr>
        <p:spPr>
          <a:xfrm xmlns:a="http://schemas.openxmlformats.org/drawingml/2006/main">
            <a:off x="542925" y="5448300"/>
            <a:ext cx="594388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FFFFFF"/>
                </a:solidFill>
                <a:latin typeface="Arial"/>
                <a:ea typeface="Arial"/>
                <a:cs typeface="Arial"/>
              </a:defRPr>
            </a:pPr>
            <a:r>
              <a:rPr sz="750" b="0">
                <a:solidFill>
                  <a:srgbClr val="FFFFFF"/>
                </a:solidFill>
                <a:latin typeface="Arial"/>
                <a:ea typeface="Arial"/>
                <a:cs typeface="Arial"/>
              </a:rPr>
              <a:t>Mangalagiri · Entrance signs and handrails</a:t>
            </a:r>
          </a:p>
        </p:txBody>
      </p:sp>
      <p:sp>
        <p:nvSpPr>
          <p:cNvPr id="7" name="">
            <a:extLst xmlns:a="http://schemas.openxmlformats.org/drawingml/2006/main">
              <a:ext uri="{FF2B5EF4-FFF2-40B4-BE49-F238E27FC236}">
                <a16:creationId xmlns:a16="http://schemas.microsoft.com/office/drawing/2014/main" id="{ED2F86E1-A169-4343-A92A-A6CE203C1B4D}"/>
              </a:ext>
            </a:extLst>
          </p:cNvPr>
          <p:cNvSpPr>
            <a:spLocks xmlns:a="http://schemas.openxmlformats.org/drawingml/2006/main" noGrp="1"/>
          </p:cNvSpPr>
          <p:nvPr/>
        </p:nvSpPr>
        <p:spPr>
          <a:xfrm xmlns:a="http://schemas.openxmlformats.org/drawingml/2006/main">
            <a:off x="6696355" y="1971675"/>
            <a:ext cx="5019395"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1b1b4a1cee4f4d81"/>
          <a:stretch xmlns:a="http://schemas.openxmlformats.org/drawingml/2006/main"/>
        </p:blipFill>
        <p:spPr>
          <a:xfrm xmlns:a="http://schemas.openxmlformats.org/drawingml/2006/main">
            <a:off x="6696355" y="2188790"/>
            <a:ext cx="5019395" cy="3356720"/>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6353A1E7-A3CE-4F8D-AD88-26E716F60D1F}"/>
              </a:ext>
            </a:extLst>
          </p:cNvPr>
          <p:cNvSpPr>
            <a:spLocks xmlns:a="http://schemas.openxmlformats.org/drawingml/2006/main" noGrp="1"/>
          </p:cNvSpPr>
          <p:nvPr/>
        </p:nvSpPr>
        <p:spPr>
          <a:xfrm xmlns:a="http://schemas.openxmlformats.org/drawingml/2006/main">
            <a:off x="6696355" y="5410200"/>
            <a:ext cx="5019395" cy="352425"/>
          </a:xfrm>
          <a:prstGeom xmlns:a="http://schemas.openxmlformats.org/drawingml/2006/main" prst="rect">
            <a:avLst/>
          </a:prstGeom>
          <a:solidFill xmlns:a="http://schemas.openxmlformats.org/drawingml/2006/main">
            <a:srgbClr val="263630"/>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3AF708BB-31BB-48F5-A325-7E8481CCBAB8}"/>
              </a:ext>
            </a:extLst>
          </p:cNvPr>
          <p:cNvSpPr>
            <a:spLocks xmlns:a="http://schemas.openxmlformats.org/drawingml/2006/main" noGrp="1"/>
          </p:cNvSpPr>
          <p:nvPr/>
        </p:nvSpPr>
        <p:spPr>
          <a:xfrm xmlns:a="http://schemas.openxmlformats.org/drawingml/2006/main">
            <a:off x="6763030" y="5448300"/>
            <a:ext cx="488604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FFFFFF"/>
                </a:solidFill>
                <a:latin typeface="Arial"/>
                <a:ea typeface="Arial"/>
                <a:cs typeface="Arial"/>
              </a:defRPr>
            </a:pPr>
            <a:r>
              <a:rPr sz="750" b="0">
                <a:solidFill>
                  <a:srgbClr val="FFFFFF"/>
                </a:solidFill>
                <a:latin typeface="Arial"/>
                <a:ea typeface="Arial"/>
                <a:cs typeface="Arial"/>
              </a:rPr>
              <a:t>Mangalagiri · Facility and landscaped approach</a:t>
            </a:r>
          </a:p>
        </p:txBody>
      </p:sp>
      <p:sp>
        <p:nvSpPr>
          <p:cNvPr id="11" name="">
            <a:extLst xmlns:a="http://schemas.openxmlformats.org/drawingml/2006/main">
              <a:ext uri="{FF2B5EF4-FFF2-40B4-BE49-F238E27FC236}">
                <a16:creationId xmlns:a16="http://schemas.microsoft.com/office/drawing/2014/main" id="{AD720A7E-A1E7-4DBF-8CDD-C962EEB2A6E3}"/>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Make the facility visible, identify the entrances and keep the approach clear.</a:t>
            </a:r>
          </a:p>
        </p:txBody>
      </p:sp>
      <p:sp>
        <p:nvSpPr>
          <p:cNvPr id="12" name="">
            <a:extLst xmlns:a="http://schemas.openxmlformats.org/drawingml/2006/main">
              <a:ext uri="{FF2B5EF4-FFF2-40B4-BE49-F238E27FC236}">
                <a16:creationId xmlns:a16="http://schemas.microsoft.com/office/drawing/2014/main" id="{DCD51669-85C7-48BD-A097-D21B09B9A3D9}"/>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Sources: loocafe.com/gallery · Company photographs; locations as documented</a:t>
            </a:r>
          </a:p>
        </p:txBody>
      </p:sp>
      <p:sp>
        <p:nvSpPr>
          <p:cNvPr id="13" name="">
            <a:extLst xmlns:a="http://schemas.openxmlformats.org/drawingml/2006/main">
              <a:ext uri="{FF2B5EF4-FFF2-40B4-BE49-F238E27FC236}">
                <a16:creationId xmlns:a16="http://schemas.microsoft.com/office/drawing/2014/main" id="{D5E1DD25-3D5E-4202-B308-465FB00A3B0C}"/>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11</a:t>
            </a:r>
          </a:p>
        </p:txBody>
      </p:sp>
    </p:spTree>
    <p:extLst>
      <p:ext uri="{BB962C8B-B14F-4D97-AF65-F5344CB8AC3E}">
        <p14:creationId xmlns:p14="http://schemas.microsoft.com/office/powerpoint/2010/main" val="1610792978"/>
      </p:ext>
    </p:extLst>
  </p:cSld>
</p:sld>
</file>

<file path=ppt/slides/slide12.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B74CE1A4-654C-4D61-B39C-258F2945A133}"/>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THE STREET</a:t>
            </a:r>
          </a:p>
        </p:txBody>
      </p:sp>
      <p:sp>
        <p:nvSpPr>
          <p:cNvPr id="2" name="">
            <a:extLst xmlns:a="http://schemas.openxmlformats.org/drawingml/2006/main">
              <a:ext uri="{FF2B5EF4-FFF2-40B4-BE49-F238E27FC236}">
                <a16:creationId xmlns:a16="http://schemas.microsoft.com/office/drawing/2014/main" id="{939F6E56-3C12-4DC5-AD93-532946C92D3B}"/>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What makes the model worth repeating?</a:t>
            </a:r>
          </a:p>
        </p:txBody>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81706e99cbe14b7e"/>
          <a:stretch xmlns:a="http://schemas.openxmlformats.org/drawingml/2006/main"/>
        </p:blipFill>
        <p:spPr>
          <a:xfrm xmlns:a="http://schemas.openxmlformats.org/drawingml/2006/main">
            <a:off x="3095625" y="1552575"/>
            <a:ext cx="6000750" cy="2000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936180F-0647-4A31-87D1-15B0E1A4C477}"/>
              </a:ext>
            </a:extLst>
          </p:cNvPr>
          <p:cNvSpPr>
            <a:spLocks xmlns:a="http://schemas.openxmlformats.org/drawingml/2006/main" noGrp="1"/>
          </p:cNvSpPr>
          <p:nvPr/>
        </p:nvSpPr>
        <p:spPr>
          <a:xfrm xmlns:a="http://schemas.openxmlformats.org/drawingml/2006/main">
            <a:off x="476250" y="3524250"/>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D25FDD44-9883-4010-80F4-9DF0AED10170}"/>
              </a:ext>
            </a:extLst>
          </p:cNvPr>
          <p:cNvSpPr>
            <a:spLocks xmlns:a="http://schemas.openxmlformats.org/drawingml/2006/main" noGrp="1"/>
          </p:cNvSpPr>
          <p:nvPr/>
        </p:nvSpPr>
        <p:spPr>
          <a:xfrm xmlns:a="http://schemas.openxmlformats.org/drawingml/2006/main">
            <a:off x="552450" y="3638550"/>
            <a:ext cx="34671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A74716"/>
                </a:solidFill>
                <a:latin typeface="Arial"/>
                <a:ea typeface="Arial"/>
                <a:cs typeface="Arial"/>
              </a:defRPr>
            </a:pPr>
            <a:r>
              <a:rPr sz="1575" b="1">
                <a:solidFill>
                  <a:srgbClr val="A74716"/>
                </a:solidFill>
                <a:latin typeface="Arial"/>
                <a:ea typeface="Arial"/>
                <a:cs typeface="Arial"/>
              </a:rPr>
              <a:t>Cleanliness</a:t>
            </a:r>
          </a:p>
        </p:txBody>
      </p:sp>
      <p:sp>
        <p:nvSpPr>
          <p:cNvPr id="6" name="">
            <a:extLst xmlns:a="http://schemas.openxmlformats.org/drawingml/2006/main">
              <a:ext uri="{FF2B5EF4-FFF2-40B4-BE49-F238E27FC236}">
                <a16:creationId xmlns:a16="http://schemas.microsoft.com/office/drawing/2014/main" id="{A61E344B-5C68-4A67-ADEF-A0238DE146BF}"/>
              </a:ext>
            </a:extLst>
          </p:cNvPr>
          <p:cNvSpPr>
            <a:spLocks xmlns:a="http://schemas.openxmlformats.org/drawingml/2006/main" noGrp="1"/>
          </p:cNvSpPr>
          <p:nvPr/>
        </p:nvSpPr>
        <p:spPr>
          <a:xfrm xmlns:a="http://schemas.openxmlformats.org/drawingml/2006/main">
            <a:off x="552450" y="4010025"/>
            <a:ext cx="34671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242821"/>
                </a:solidFill>
                <a:latin typeface="Arial"/>
                <a:ea typeface="Arial"/>
                <a:cs typeface="Arial"/>
              </a:defRPr>
            </a:pPr>
            <a:r>
              <a:rPr sz="1200" b="0">
                <a:solidFill>
                  <a:srgbClr val="242821"/>
                </a:solidFill>
                <a:latin typeface="Arial"/>
                <a:ea typeface="Arial"/>
                <a:cs typeface="Arial"/>
              </a:rPr>
              <a:t>A usable cubicle, water and daily care.</a:t>
            </a:r>
          </a:p>
        </p:txBody>
      </p:sp>
      <p:sp>
        <p:nvSpPr>
          <p:cNvPr id="7" name="">
            <a:extLst xmlns:a="http://schemas.openxmlformats.org/drawingml/2006/main">
              <a:ext uri="{FF2B5EF4-FFF2-40B4-BE49-F238E27FC236}">
                <a16:creationId xmlns:a16="http://schemas.microsoft.com/office/drawing/2014/main" id="{7496CA38-E7A5-48AF-9A89-9A5054B7AAA4}"/>
              </a:ext>
            </a:extLst>
          </p:cNvPr>
          <p:cNvSpPr>
            <a:spLocks xmlns:a="http://schemas.openxmlformats.org/drawingml/2006/main" noGrp="1"/>
          </p:cNvSpPr>
          <p:nvPr/>
        </p:nvSpPr>
        <p:spPr>
          <a:xfrm xmlns:a="http://schemas.openxmlformats.org/drawingml/2006/main">
            <a:off x="4286250" y="3524250"/>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70073EE9-F154-48F1-B98D-9906025AEBBD}"/>
              </a:ext>
            </a:extLst>
          </p:cNvPr>
          <p:cNvSpPr>
            <a:spLocks xmlns:a="http://schemas.openxmlformats.org/drawingml/2006/main" noGrp="1"/>
          </p:cNvSpPr>
          <p:nvPr/>
        </p:nvSpPr>
        <p:spPr>
          <a:xfrm xmlns:a="http://schemas.openxmlformats.org/drawingml/2006/main">
            <a:off x="4362450" y="3638550"/>
            <a:ext cx="34671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A74716"/>
                </a:solidFill>
                <a:latin typeface="Arial"/>
                <a:ea typeface="Arial"/>
                <a:cs typeface="Arial"/>
              </a:defRPr>
            </a:pPr>
            <a:r>
              <a:rPr sz="1575" b="1">
                <a:solidFill>
                  <a:srgbClr val="A74716"/>
                </a:solidFill>
                <a:latin typeface="Arial"/>
                <a:ea typeface="Arial"/>
                <a:cs typeface="Arial"/>
              </a:rPr>
              <a:t>Safety and access</a:t>
            </a:r>
          </a:p>
        </p:txBody>
      </p:sp>
      <p:sp>
        <p:nvSpPr>
          <p:cNvPr id="9" name="">
            <a:extLst xmlns:a="http://schemas.openxmlformats.org/drawingml/2006/main">
              <a:ext uri="{FF2B5EF4-FFF2-40B4-BE49-F238E27FC236}">
                <a16:creationId xmlns:a16="http://schemas.microsoft.com/office/drawing/2014/main" id="{8FB8933F-318A-424E-BFBC-FCDFA9B73B0A}"/>
              </a:ext>
            </a:extLst>
          </p:cNvPr>
          <p:cNvSpPr>
            <a:spLocks xmlns:a="http://schemas.openxmlformats.org/drawingml/2006/main" noGrp="1"/>
          </p:cNvSpPr>
          <p:nvPr/>
        </p:nvSpPr>
        <p:spPr>
          <a:xfrm xmlns:a="http://schemas.openxmlformats.org/drawingml/2006/main">
            <a:off x="4362450" y="4010025"/>
            <a:ext cx="34671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242821"/>
                </a:solidFill>
                <a:latin typeface="Arial"/>
                <a:ea typeface="Arial"/>
                <a:cs typeface="Arial"/>
              </a:defRPr>
            </a:pPr>
            <a:r>
              <a:rPr sz="1200" b="0">
                <a:solidFill>
                  <a:srgbClr val="242821"/>
                </a:solidFill>
                <a:latin typeface="Arial"/>
                <a:ea typeface="Arial"/>
                <a:cs typeface="Arial"/>
              </a:rPr>
              <a:t>Privacy, signs and a clear approach.</a:t>
            </a:r>
          </a:p>
        </p:txBody>
      </p:sp>
      <p:sp>
        <p:nvSpPr>
          <p:cNvPr id="10" name="">
            <a:extLst xmlns:a="http://schemas.openxmlformats.org/drawingml/2006/main">
              <a:ext uri="{FF2B5EF4-FFF2-40B4-BE49-F238E27FC236}">
                <a16:creationId xmlns:a16="http://schemas.microsoft.com/office/drawing/2014/main" id="{9D44B417-1093-4348-ADB0-FE9B40436E01}"/>
              </a:ext>
            </a:extLst>
          </p:cNvPr>
          <p:cNvSpPr>
            <a:spLocks xmlns:a="http://schemas.openxmlformats.org/drawingml/2006/main" noGrp="1"/>
          </p:cNvSpPr>
          <p:nvPr/>
        </p:nvSpPr>
        <p:spPr>
          <a:xfrm xmlns:a="http://schemas.openxmlformats.org/drawingml/2006/main">
            <a:off x="8096250" y="3524250"/>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638F2E6B-43B4-4FA9-8C74-40782C62F60D}"/>
              </a:ext>
            </a:extLst>
          </p:cNvPr>
          <p:cNvSpPr>
            <a:spLocks xmlns:a="http://schemas.openxmlformats.org/drawingml/2006/main" noGrp="1"/>
          </p:cNvSpPr>
          <p:nvPr/>
        </p:nvSpPr>
        <p:spPr>
          <a:xfrm xmlns:a="http://schemas.openxmlformats.org/drawingml/2006/main">
            <a:off x="8172450" y="3638550"/>
            <a:ext cx="34671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A74716"/>
                </a:solidFill>
                <a:latin typeface="Arial"/>
                <a:ea typeface="Arial"/>
                <a:cs typeface="Arial"/>
              </a:defRPr>
            </a:pPr>
            <a:r>
              <a:rPr sz="1575" b="1">
                <a:solidFill>
                  <a:srgbClr val="A74716"/>
                </a:solidFill>
                <a:latin typeface="Arial"/>
                <a:ea typeface="Arial"/>
                <a:cs typeface="Arial"/>
              </a:rPr>
              <a:t>Aspirational design</a:t>
            </a:r>
          </a:p>
        </p:txBody>
      </p:sp>
      <p:sp>
        <p:nvSpPr>
          <p:cNvPr id="12" name="">
            <a:extLst xmlns:a="http://schemas.openxmlformats.org/drawingml/2006/main">
              <a:ext uri="{FF2B5EF4-FFF2-40B4-BE49-F238E27FC236}">
                <a16:creationId xmlns:a16="http://schemas.microsoft.com/office/drawing/2014/main" id="{8AA08DE1-BF1E-45A9-80D7-9AB7172A2A95}"/>
              </a:ext>
            </a:extLst>
          </p:cNvPr>
          <p:cNvSpPr>
            <a:spLocks xmlns:a="http://schemas.openxmlformats.org/drawingml/2006/main" noGrp="1"/>
          </p:cNvSpPr>
          <p:nvPr/>
        </p:nvSpPr>
        <p:spPr>
          <a:xfrm xmlns:a="http://schemas.openxmlformats.org/drawingml/2006/main">
            <a:off x="8172450" y="4010025"/>
            <a:ext cx="34671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242821"/>
                </a:solidFill>
                <a:latin typeface="Arial"/>
                <a:ea typeface="Arial"/>
                <a:cs typeface="Arial"/>
              </a:defRPr>
            </a:pPr>
            <a:r>
              <a:rPr sz="1200" b="0">
                <a:solidFill>
                  <a:srgbClr val="242821"/>
                </a:solidFill>
                <a:latin typeface="Arial"/>
                <a:ea typeface="Arial"/>
                <a:cs typeface="Arial"/>
              </a:rPr>
              <a:t>A place people feel comfortable using.</a:t>
            </a:r>
          </a:p>
        </p:txBody>
      </p:sp>
      <p:sp>
        <p:nvSpPr>
          <p:cNvPr id="13" name="">
            <a:extLst xmlns:a="http://schemas.openxmlformats.org/drawingml/2006/main">
              <a:ext uri="{FF2B5EF4-FFF2-40B4-BE49-F238E27FC236}">
                <a16:creationId xmlns:a16="http://schemas.microsoft.com/office/drawing/2014/main" id="{E3762E14-966B-4842-A75E-AFAC69F1A2B4}"/>
              </a:ext>
            </a:extLst>
          </p:cNvPr>
          <p:cNvSpPr>
            <a:spLocks xmlns:a="http://schemas.openxmlformats.org/drawingml/2006/main" noGrp="1"/>
          </p:cNvSpPr>
          <p:nvPr/>
        </p:nvSpPr>
        <p:spPr>
          <a:xfrm xmlns:a="http://schemas.openxmlformats.org/drawingml/2006/main">
            <a:off x="476250" y="4591050"/>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CA60432D-7C0E-4F69-B86D-358AADFE1F11}"/>
              </a:ext>
            </a:extLst>
          </p:cNvPr>
          <p:cNvSpPr>
            <a:spLocks xmlns:a="http://schemas.openxmlformats.org/drawingml/2006/main" noGrp="1"/>
          </p:cNvSpPr>
          <p:nvPr/>
        </p:nvSpPr>
        <p:spPr>
          <a:xfrm xmlns:a="http://schemas.openxmlformats.org/drawingml/2006/main">
            <a:off x="552450" y="4705350"/>
            <a:ext cx="34671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A74716"/>
                </a:solidFill>
                <a:latin typeface="Arial"/>
                <a:ea typeface="Arial"/>
                <a:cs typeface="Arial"/>
              </a:defRPr>
            </a:pPr>
            <a:r>
              <a:rPr sz="1575" b="1">
                <a:solidFill>
                  <a:srgbClr val="A74716"/>
                </a:solidFill>
                <a:latin typeface="Arial"/>
                <a:ea typeface="Arial"/>
                <a:cs typeface="Arial"/>
              </a:rPr>
              <a:t>Livelihood</a:t>
            </a:r>
          </a:p>
        </p:txBody>
      </p:sp>
      <p:sp>
        <p:nvSpPr>
          <p:cNvPr id="15" name="">
            <a:extLst xmlns:a="http://schemas.openxmlformats.org/drawingml/2006/main">
              <a:ext uri="{FF2B5EF4-FFF2-40B4-BE49-F238E27FC236}">
                <a16:creationId xmlns:a16="http://schemas.microsoft.com/office/drawing/2014/main" id="{2965434F-80C6-45A4-A2F7-0A0B242E75E4}"/>
              </a:ext>
            </a:extLst>
          </p:cNvPr>
          <p:cNvSpPr>
            <a:spLocks xmlns:a="http://schemas.openxmlformats.org/drawingml/2006/main" noGrp="1"/>
          </p:cNvSpPr>
          <p:nvPr/>
        </p:nvSpPr>
        <p:spPr>
          <a:xfrm xmlns:a="http://schemas.openxmlformats.org/drawingml/2006/main">
            <a:off x="552450" y="5076825"/>
            <a:ext cx="34671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242821"/>
                </a:solidFill>
                <a:latin typeface="Arial"/>
                <a:ea typeface="Arial"/>
                <a:cs typeface="Arial"/>
              </a:defRPr>
            </a:pPr>
            <a:r>
              <a:rPr sz="1200" b="0">
                <a:solidFill>
                  <a:srgbClr val="242821"/>
                </a:solidFill>
                <a:latin typeface="Arial"/>
                <a:ea typeface="Arial"/>
                <a:cs typeface="Arial"/>
              </a:rPr>
              <a:t>A business with room to earn.</a:t>
            </a:r>
          </a:p>
        </p:txBody>
      </p:sp>
      <p:sp>
        <p:nvSpPr>
          <p:cNvPr id="16" name="">
            <a:extLst xmlns:a="http://schemas.openxmlformats.org/drawingml/2006/main">
              <a:ext uri="{FF2B5EF4-FFF2-40B4-BE49-F238E27FC236}">
                <a16:creationId xmlns:a16="http://schemas.microsoft.com/office/drawing/2014/main" id="{7A08FE66-CB46-4F83-BC01-C81A62133A6F}"/>
              </a:ext>
            </a:extLst>
          </p:cNvPr>
          <p:cNvSpPr>
            <a:spLocks xmlns:a="http://schemas.openxmlformats.org/drawingml/2006/main" noGrp="1"/>
          </p:cNvSpPr>
          <p:nvPr/>
        </p:nvSpPr>
        <p:spPr>
          <a:xfrm xmlns:a="http://schemas.openxmlformats.org/drawingml/2006/main">
            <a:off x="4286250" y="4591050"/>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B83FBE8D-DEAB-4D94-91E6-47AB0D50DAA0}"/>
              </a:ext>
            </a:extLst>
          </p:cNvPr>
          <p:cNvSpPr>
            <a:spLocks xmlns:a="http://schemas.openxmlformats.org/drawingml/2006/main" noGrp="1"/>
          </p:cNvSpPr>
          <p:nvPr/>
        </p:nvSpPr>
        <p:spPr>
          <a:xfrm xmlns:a="http://schemas.openxmlformats.org/drawingml/2006/main">
            <a:off x="4362450" y="4705350"/>
            <a:ext cx="34671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A74716"/>
                </a:solidFill>
                <a:latin typeface="Arial"/>
                <a:ea typeface="Arial"/>
                <a:cs typeface="Arial"/>
              </a:defRPr>
            </a:pPr>
            <a:r>
              <a:rPr sz="1575" b="1">
                <a:solidFill>
                  <a:srgbClr val="A74716"/>
                </a:solidFill>
                <a:latin typeface="Arial"/>
                <a:ea typeface="Arial"/>
                <a:cs typeface="Arial"/>
              </a:rPr>
              <a:t>Accountability</a:t>
            </a:r>
          </a:p>
        </p:txBody>
      </p:sp>
      <p:sp>
        <p:nvSpPr>
          <p:cNvPr id="18" name="">
            <a:extLst xmlns:a="http://schemas.openxmlformats.org/drawingml/2006/main">
              <a:ext uri="{FF2B5EF4-FFF2-40B4-BE49-F238E27FC236}">
                <a16:creationId xmlns:a16="http://schemas.microsoft.com/office/drawing/2014/main" id="{3E2CD15A-502D-44BA-BBD1-6E174E9A9348}"/>
              </a:ext>
            </a:extLst>
          </p:cNvPr>
          <p:cNvSpPr>
            <a:spLocks xmlns:a="http://schemas.openxmlformats.org/drawingml/2006/main" noGrp="1"/>
          </p:cNvSpPr>
          <p:nvPr/>
        </p:nvSpPr>
        <p:spPr>
          <a:xfrm xmlns:a="http://schemas.openxmlformats.org/drawingml/2006/main">
            <a:off x="4362450" y="5076825"/>
            <a:ext cx="34671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242821"/>
                </a:solidFill>
                <a:latin typeface="Arial"/>
                <a:ea typeface="Arial"/>
                <a:cs typeface="Arial"/>
              </a:defRPr>
            </a:pPr>
            <a:r>
              <a:rPr sz="1200" b="0">
                <a:solidFill>
                  <a:srgbClr val="242821"/>
                </a:solidFill>
                <a:latin typeface="Arial"/>
                <a:ea typeface="Arial"/>
                <a:cs typeface="Arial"/>
              </a:rPr>
              <a:t>Records, checks and follow-up repairs.</a:t>
            </a:r>
          </a:p>
        </p:txBody>
      </p:sp>
      <p:sp>
        <p:nvSpPr>
          <p:cNvPr id="19" name="">
            <a:extLst xmlns:a="http://schemas.openxmlformats.org/drawingml/2006/main">
              <a:ext uri="{FF2B5EF4-FFF2-40B4-BE49-F238E27FC236}">
                <a16:creationId xmlns:a16="http://schemas.microsoft.com/office/drawing/2014/main" id="{9F89BB09-4D85-4779-BF78-E14966D9F1B1}"/>
              </a:ext>
            </a:extLst>
          </p:cNvPr>
          <p:cNvSpPr>
            <a:spLocks xmlns:a="http://schemas.openxmlformats.org/drawingml/2006/main" noGrp="1"/>
          </p:cNvSpPr>
          <p:nvPr/>
        </p:nvSpPr>
        <p:spPr>
          <a:xfrm xmlns:a="http://schemas.openxmlformats.org/drawingml/2006/main">
            <a:off x="8096250" y="4591050"/>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20" name="">
            <a:extLst xmlns:a="http://schemas.openxmlformats.org/drawingml/2006/main">
              <a:ext uri="{FF2B5EF4-FFF2-40B4-BE49-F238E27FC236}">
                <a16:creationId xmlns:a16="http://schemas.microsoft.com/office/drawing/2014/main" id="{E7E3C891-6998-4455-B82E-945530C808FA}"/>
              </a:ext>
            </a:extLst>
          </p:cNvPr>
          <p:cNvSpPr>
            <a:spLocks xmlns:a="http://schemas.openxmlformats.org/drawingml/2006/main" noGrp="1"/>
          </p:cNvSpPr>
          <p:nvPr/>
        </p:nvSpPr>
        <p:spPr>
          <a:xfrm xmlns:a="http://schemas.openxmlformats.org/drawingml/2006/main">
            <a:off x="8172450" y="4705350"/>
            <a:ext cx="34671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A74716"/>
                </a:solidFill>
                <a:latin typeface="Arial"/>
                <a:ea typeface="Arial"/>
                <a:cs typeface="Arial"/>
              </a:defRPr>
            </a:pPr>
            <a:r>
              <a:rPr sz="1575" b="1">
                <a:solidFill>
                  <a:srgbClr val="A74716"/>
                </a:solidFill>
                <a:latin typeface="Arial"/>
                <a:ea typeface="Arial"/>
                <a:cs typeface="Arial"/>
              </a:rPr>
              <a:t>Wastewater</a:t>
            </a:r>
          </a:p>
        </p:txBody>
      </p:sp>
      <p:sp>
        <p:nvSpPr>
          <p:cNvPr id="21" name="">
            <a:extLst xmlns:a="http://schemas.openxmlformats.org/drawingml/2006/main">
              <a:ext uri="{FF2B5EF4-FFF2-40B4-BE49-F238E27FC236}">
                <a16:creationId xmlns:a16="http://schemas.microsoft.com/office/drawing/2014/main" id="{57009D92-24B1-42BB-A0FB-2F9A9046C126}"/>
              </a:ext>
            </a:extLst>
          </p:cNvPr>
          <p:cNvSpPr>
            <a:spLocks xmlns:a="http://schemas.openxmlformats.org/drawingml/2006/main" noGrp="1"/>
          </p:cNvSpPr>
          <p:nvPr/>
        </p:nvSpPr>
        <p:spPr>
          <a:xfrm xmlns:a="http://schemas.openxmlformats.org/drawingml/2006/main">
            <a:off x="8172450" y="5076825"/>
            <a:ext cx="34671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242821"/>
                </a:solidFill>
                <a:latin typeface="Arial"/>
                <a:ea typeface="Arial"/>
                <a:cs typeface="Arial"/>
              </a:defRPr>
            </a:pPr>
            <a:r>
              <a:rPr sz="1200" b="0">
                <a:solidFill>
                  <a:srgbClr val="242821"/>
                </a:solidFill>
                <a:latin typeface="Arial"/>
                <a:ea typeface="Arial"/>
                <a:cs typeface="Arial"/>
              </a:rPr>
              <a:t>A suitable treatment and residuals route.</a:t>
            </a:r>
          </a:p>
        </p:txBody>
      </p:sp>
      <p:sp>
        <p:nvSpPr>
          <p:cNvPr id="22" name="">
            <a:extLst xmlns:a="http://schemas.openxmlformats.org/drawingml/2006/main">
              <a:ext uri="{FF2B5EF4-FFF2-40B4-BE49-F238E27FC236}">
                <a16:creationId xmlns:a16="http://schemas.microsoft.com/office/drawing/2014/main" id="{D737D78F-7ABF-4A74-B72D-8F61EA296F75}"/>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All six have to survive beyond opening day.</a:t>
            </a:r>
          </a:p>
        </p:txBody>
      </p:sp>
      <p:sp>
        <p:nvSpPr>
          <p:cNvPr id="23" name="">
            <a:extLst xmlns:a="http://schemas.openxmlformats.org/drawingml/2006/main">
              <a:ext uri="{FF2B5EF4-FFF2-40B4-BE49-F238E27FC236}">
                <a16:creationId xmlns:a16="http://schemas.microsoft.com/office/drawing/2014/main" id="{29C2E34A-2757-422B-9AA0-2C4EC42CC405}"/>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Concept illustration · Design and operating principles from the presentation brief</a:t>
            </a:r>
          </a:p>
        </p:txBody>
      </p:sp>
      <p:sp>
        <p:nvSpPr>
          <p:cNvPr id="24" name="">
            <a:extLst xmlns:a="http://schemas.openxmlformats.org/drawingml/2006/main">
              <a:ext uri="{FF2B5EF4-FFF2-40B4-BE49-F238E27FC236}">
                <a16:creationId xmlns:a16="http://schemas.microsoft.com/office/drawing/2014/main" id="{714AE082-8899-4E64-BDD2-8D5C145709A1}"/>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12</a:t>
            </a:r>
          </a:p>
        </p:txBody>
      </p:sp>
    </p:spTree>
    <p:extLst>
      <p:ext uri="{BB962C8B-B14F-4D97-AF65-F5344CB8AC3E}">
        <p14:creationId xmlns:p14="http://schemas.microsoft.com/office/powerpoint/2010/main" val="1229510348"/>
      </p:ext>
    </p:extLst>
  </p:cSld>
</p:sld>
</file>

<file path=ppt/slides/slide13.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4CDDD305-FCA0-471E-9405-42579C0B85C1}"/>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THE STREET</a:t>
            </a:r>
          </a:p>
        </p:txBody>
      </p:sp>
      <p:sp>
        <p:nvSpPr>
          <p:cNvPr id="2" name="">
            <a:extLst xmlns:a="http://schemas.openxmlformats.org/drawingml/2006/main">
              <a:ext uri="{FF2B5EF4-FFF2-40B4-BE49-F238E27FC236}">
                <a16:creationId xmlns:a16="http://schemas.microsoft.com/office/drawing/2014/main" id="{6590349D-CDB1-4BC0-B548-64DE31880EB3}"/>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The front shop helps fund the toilets behind it.</a:t>
            </a:r>
          </a:p>
        </p:txBody>
      </p:sp>
      <p:sp>
        <p:nvSpPr>
          <p:cNvPr id="3" name="">
            <a:extLst xmlns:a="http://schemas.openxmlformats.org/drawingml/2006/main">
              <a:ext uri="{FF2B5EF4-FFF2-40B4-BE49-F238E27FC236}">
                <a16:creationId xmlns:a16="http://schemas.microsoft.com/office/drawing/2014/main" id="{EE0DC311-B2E6-4159-AA39-8EC59F5ED2CE}"/>
              </a:ext>
            </a:extLst>
          </p:cNvPr>
          <p:cNvSpPr>
            <a:spLocks xmlns:a="http://schemas.openxmlformats.org/drawingml/2006/main" noGrp="1"/>
          </p:cNvSpPr>
          <p:nvPr/>
        </p:nvSpPr>
        <p:spPr>
          <a:xfrm xmlns:a="http://schemas.openxmlformats.org/drawingml/2006/main">
            <a:off x="476250" y="1971675"/>
            <a:ext cx="6664016"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9ec915120d524d6c"/>
          <a:stretch xmlns:a="http://schemas.openxmlformats.org/drawingml/2006/main"/>
        </p:blipFill>
        <p:spPr>
          <a:xfrm xmlns:a="http://schemas.openxmlformats.org/drawingml/2006/main">
            <a:off x="955069" y="1971675"/>
            <a:ext cx="5706377" cy="379095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96464C68-D6F5-45F2-A00F-421B6D89C1C9}"/>
              </a:ext>
            </a:extLst>
          </p:cNvPr>
          <p:cNvSpPr>
            <a:spLocks xmlns:a="http://schemas.openxmlformats.org/drawingml/2006/main" noGrp="1"/>
          </p:cNvSpPr>
          <p:nvPr/>
        </p:nvSpPr>
        <p:spPr>
          <a:xfrm xmlns:a="http://schemas.openxmlformats.org/drawingml/2006/main">
            <a:off x="7283141" y="1971675"/>
            <a:ext cx="4432609"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c4b98d22443d40ec"/>
          <a:stretch xmlns:a="http://schemas.openxmlformats.org/drawingml/2006/main"/>
        </p:blipFill>
        <p:spPr>
          <a:xfrm xmlns:a="http://schemas.openxmlformats.org/drawingml/2006/main">
            <a:off x="7601630" y="1971675"/>
            <a:ext cx="3795630" cy="379095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0AE3F412-3600-44F8-9C3C-BD2210DF1B64}"/>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Retail and advertising revenue help pay for cleaning and maintenance.</a:t>
            </a:r>
          </a:p>
        </p:txBody>
      </p:sp>
      <p:sp>
        <p:nvSpPr>
          <p:cNvPr id="8" name="">
            <a:extLst xmlns:a="http://schemas.openxmlformats.org/drawingml/2006/main">
              <a:ext uri="{FF2B5EF4-FFF2-40B4-BE49-F238E27FC236}">
                <a16:creationId xmlns:a16="http://schemas.microsoft.com/office/drawing/2014/main" id="{28358B14-89A7-4134-9EBF-44EC5D537F03}"/>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Toilet Tales archive · Retail and advertising surfaces; operating-model explanation</a:t>
            </a:r>
          </a:p>
        </p:txBody>
      </p:sp>
      <p:sp>
        <p:nvSpPr>
          <p:cNvPr id="9" name="">
            <a:extLst xmlns:a="http://schemas.openxmlformats.org/drawingml/2006/main">
              <a:ext uri="{FF2B5EF4-FFF2-40B4-BE49-F238E27FC236}">
                <a16:creationId xmlns:a16="http://schemas.microsoft.com/office/drawing/2014/main" id="{001D5CFF-FF71-44D5-866F-9A8B6B3C2198}"/>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13</a:t>
            </a:r>
          </a:p>
        </p:txBody>
      </p:sp>
    </p:spTree>
    <p:extLst>
      <p:ext uri="{BB962C8B-B14F-4D97-AF65-F5344CB8AC3E}">
        <p14:creationId xmlns:p14="http://schemas.microsoft.com/office/powerpoint/2010/main" val="2012049596"/>
      </p:ext>
    </p:extLst>
  </p:cSld>
</p:sld>
</file>

<file path=ppt/slides/slide14.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D21A566C-CD97-45CB-AAD2-62179CD47105}"/>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THE STREET</a:t>
            </a:r>
          </a:p>
        </p:txBody>
      </p:sp>
      <p:sp>
        <p:nvSpPr>
          <p:cNvPr id="2" name="">
            <a:extLst xmlns:a="http://schemas.openxmlformats.org/drawingml/2006/main">
              <a:ext uri="{FF2B5EF4-FFF2-40B4-BE49-F238E27FC236}">
                <a16:creationId xmlns:a16="http://schemas.microsoft.com/office/drawing/2014/main" id="{503877E4-035D-41F0-B2FA-CB84652E6AB4}"/>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ACCOUNTABILITY</a:t>
            </a:r>
          </a:p>
        </p:txBody>
      </p:sp>
      <p:sp>
        <p:nvSpPr>
          <p:cNvPr id="3" name="">
            <a:extLst xmlns:a="http://schemas.openxmlformats.org/drawingml/2006/main">
              <a:ext uri="{FF2B5EF4-FFF2-40B4-BE49-F238E27FC236}">
                <a16:creationId xmlns:a16="http://schemas.microsoft.com/office/drawing/2014/main" id="{5BF3D504-3451-4466-A55B-58BC82310591}"/>
              </a:ext>
            </a:extLst>
          </p:cNvPr>
          <p:cNvSpPr>
            <a:spLocks xmlns:a="http://schemas.openxmlformats.org/drawingml/2006/main" noGrp="1"/>
          </p:cNvSpPr>
          <p:nvPr/>
        </p:nvSpPr>
        <p:spPr>
          <a:xfrm xmlns:a="http://schemas.openxmlformats.org/drawingml/2006/main">
            <a:off x="476250" y="1971675"/>
            <a:ext cx="5548313"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ad79c637a7504b46"/>
          <a:stretch xmlns:a="http://schemas.openxmlformats.org/drawingml/2006/main"/>
        </p:blipFill>
        <p:spPr>
          <a:xfrm xmlns:a="http://schemas.openxmlformats.org/drawingml/2006/main">
            <a:off x="476250" y="2618780"/>
            <a:ext cx="5548313" cy="2496741"/>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E3EB2711-874A-4A57-B0B2-791A92A09C55}"/>
              </a:ext>
            </a:extLst>
          </p:cNvPr>
          <p:cNvSpPr>
            <a:spLocks xmlns:a="http://schemas.openxmlformats.org/drawingml/2006/main" noGrp="1"/>
          </p:cNvSpPr>
          <p:nvPr/>
        </p:nvSpPr>
        <p:spPr>
          <a:xfrm xmlns:a="http://schemas.openxmlformats.org/drawingml/2006/main">
            <a:off x="476250" y="5410200"/>
            <a:ext cx="5548313" cy="352425"/>
          </a:xfrm>
          <a:prstGeom xmlns:a="http://schemas.openxmlformats.org/drawingml/2006/main" prst="rect">
            <a:avLst/>
          </a:prstGeom>
          <a:solidFill xmlns:a="http://schemas.openxmlformats.org/drawingml/2006/main">
            <a:srgbClr val="263630"/>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F4FDCD7C-946E-4AED-B65D-D9D5272881A6}"/>
              </a:ext>
            </a:extLst>
          </p:cNvPr>
          <p:cNvSpPr>
            <a:spLocks xmlns:a="http://schemas.openxmlformats.org/drawingml/2006/main" noGrp="1"/>
          </p:cNvSpPr>
          <p:nvPr/>
        </p:nvSpPr>
        <p:spPr>
          <a:xfrm xmlns:a="http://schemas.openxmlformats.org/drawingml/2006/main">
            <a:off x="542925" y="5448300"/>
            <a:ext cx="5414963"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FFFFFF"/>
                </a:solidFill>
                <a:latin typeface="Arial"/>
                <a:ea typeface="Arial"/>
                <a:cs typeface="Arial"/>
              </a:defRPr>
            </a:pPr>
            <a:r>
              <a:rPr sz="750" b="0">
                <a:solidFill>
                  <a:srgbClr val="FFFFFF"/>
                </a:solidFill>
                <a:latin typeface="Arial"/>
                <a:ea typeface="Arial"/>
                <a:cs typeface="Arial"/>
              </a:rPr>
              <a:t>Damaged ceiling · Before section, 9 September 2024</a:t>
            </a:r>
          </a:p>
        </p:txBody>
      </p:sp>
      <p:sp>
        <p:nvSpPr>
          <p:cNvPr id="7" name="">
            <a:extLst xmlns:a="http://schemas.openxmlformats.org/drawingml/2006/main">
              <a:ext uri="{FF2B5EF4-FFF2-40B4-BE49-F238E27FC236}">
                <a16:creationId xmlns:a16="http://schemas.microsoft.com/office/drawing/2014/main" id="{3BEDB7F6-997F-4870-BA26-D65B6BFFFC76}"/>
              </a:ext>
            </a:extLst>
          </p:cNvPr>
          <p:cNvSpPr>
            <a:spLocks xmlns:a="http://schemas.openxmlformats.org/drawingml/2006/main" noGrp="1"/>
          </p:cNvSpPr>
          <p:nvPr/>
        </p:nvSpPr>
        <p:spPr>
          <a:xfrm xmlns:a="http://schemas.openxmlformats.org/drawingml/2006/main">
            <a:off x="6167438" y="1971675"/>
            <a:ext cx="5548313"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d74bb7c1e0a44792"/>
          <a:stretch xmlns:a="http://schemas.openxmlformats.org/drawingml/2006/main"/>
        </p:blipFill>
        <p:spPr>
          <a:xfrm xmlns:a="http://schemas.openxmlformats.org/drawingml/2006/main">
            <a:off x="6167438" y="2618780"/>
            <a:ext cx="5548313" cy="2496741"/>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A5FC7F84-587B-4263-AAF7-0EAF6E8F3564}"/>
              </a:ext>
            </a:extLst>
          </p:cNvPr>
          <p:cNvSpPr>
            <a:spLocks xmlns:a="http://schemas.openxmlformats.org/drawingml/2006/main" noGrp="1"/>
          </p:cNvSpPr>
          <p:nvPr/>
        </p:nvSpPr>
        <p:spPr>
          <a:xfrm xmlns:a="http://schemas.openxmlformats.org/drawingml/2006/main">
            <a:off x="6167438" y="5410200"/>
            <a:ext cx="5548313" cy="352425"/>
          </a:xfrm>
          <a:prstGeom xmlns:a="http://schemas.openxmlformats.org/drawingml/2006/main" prst="rect">
            <a:avLst/>
          </a:prstGeom>
          <a:solidFill xmlns:a="http://schemas.openxmlformats.org/drawingml/2006/main">
            <a:srgbClr val="263630"/>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832550FF-8FBB-45B3-BDFF-C8AC580BE90F}"/>
              </a:ext>
            </a:extLst>
          </p:cNvPr>
          <p:cNvSpPr>
            <a:spLocks xmlns:a="http://schemas.openxmlformats.org/drawingml/2006/main" noGrp="1"/>
          </p:cNvSpPr>
          <p:nvPr/>
        </p:nvSpPr>
        <p:spPr>
          <a:xfrm xmlns:a="http://schemas.openxmlformats.org/drawingml/2006/main">
            <a:off x="6234113" y="5448300"/>
            <a:ext cx="5414963"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FFFFFF"/>
                </a:solidFill>
                <a:latin typeface="Arial"/>
                <a:ea typeface="Arial"/>
                <a:cs typeface="Arial"/>
              </a:defRPr>
            </a:pPr>
            <a:r>
              <a:rPr sz="750" b="0">
                <a:solidFill>
                  <a:srgbClr val="FFFFFF"/>
                </a:solidFill>
                <a:latin typeface="Arial"/>
                <a:ea typeface="Arial"/>
                <a:cs typeface="Arial"/>
              </a:rPr>
              <a:t>Ceiling photograph · Status report, 13 September 2024</a:t>
            </a:r>
          </a:p>
        </p:txBody>
      </p:sp>
      <p:sp>
        <p:nvSpPr>
          <p:cNvPr id="11" name="">
            <a:extLst xmlns:a="http://schemas.openxmlformats.org/drawingml/2006/main">
              <a:ext uri="{FF2B5EF4-FFF2-40B4-BE49-F238E27FC236}">
                <a16:creationId xmlns:a16="http://schemas.microsoft.com/office/drawing/2014/main" id="{E67E8413-F77E-4D4A-9ADF-FDBEF732ACB6}"/>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Notice the fault. Assign the repair. Check the work.</a:t>
            </a:r>
          </a:p>
        </p:txBody>
      </p:sp>
      <p:sp>
        <p:nvSpPr>
          <p:cNvPr id="12" name="">
            <a:extLst xmlns:a="http://schemas.openxmlformats.org/drawingml/2006/main">
              <a:ext uri="{FF2B5EF4-FFF2-40B4-BE49-F238E27FC236}">
                <a16:creationId xmlns:a16="http://schemas.microsoft.com/office/drawing/2014/main" id="{92C28DAD-7B10-444F-BD82-A42E6AC3D32D}"/>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Dog Park, Gachibowli · Site status report, 13 Sep 2024, pp. 7 &amp; 10 · Different camera views</a:t>
            </a:r>
          </a:p>
        </p:txBody>
      </p:sp>
      <p:sp>
        <p:nvSpPr>
          <p:cNvPr id="13" name="">
            <a:extLst xmlns:a="http://schemas.openxmlformats.org/drawingml/2006/main">
              <a:ext uri="{FF2B5EF4-FFF2-40B4-BE49-F238E27FC236}">
                <a16:creationId xmlns:a16="http://schemas.microsoft.com/office/drawing/2014/main" id="{DB059BC2-28DC-4F4C-8087-5D8EA5E707B6}"/>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14</a:t>
            </a:r>
          </a:p>
        </p:txBody>
      </p:sp>
    </p:spTree>
    <p:extLst>
      <p:ext uri="{BB962C8B-B14F-4D97-AF65-F5344CB8AC3E}">
        <p14:creationId xmlns:p14="http://schemas.microsoft.com/office/powerpoint/2010/main" val="1502364877"/>
      </p:ext>
    </p:extLst>
  </p:cSld>
</p:sld>
</file>

<file path=ppt/slides/slide15.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F9041B9A-E3DA-41AB-B82B-C2DBD7F65E8E}"/>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THE STREET</a:t>
            </a:r>
          </a:p>
        </p:txBody>
      </p:sp>
      <p:sp>
        <p:nvSpPr>
          <p:cNvPr id="2" name="">
            <a:extLst xmlns:a="http://schemas.openxmlformats.org/drawingml/2006/main">
              <a:ext uri="{FF2B5EF4-FFF2-40B4-BE49-F238E27FC236}">
                <a16:creationId xmlns:a16="http://schemas.microsoft.com/office/drawing/2014/main" id="{D5178A35-5EC3-4DFB-BDA5-AAD8DF22B746}"/>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The operator knows what is due today.</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775477935f3b41ab"/>
          <a:stretch xmlns:a="http://schemas.openxmlformats.org/drawingml/2006/main"/>
        </p:blipFill>
        <p:spPr>
          <a:xfrm xmlns:a="http://schemas.openxmlformats.org/drawingml/2006/main">
            <a:off x="1407319" y="1571625"/>
            <a:ext cx="1928813" cy="428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EEE62B1-039C-44C2-AF1D-0CEE78F774E9}"/>
              </a:ext>
            </a:extLst>
          </p:cNvPr>
          <p:cNvSpPr>
            <a:spLocks xmlns:a="http://schemas.openxmlformats.org/drawingml/2006/main" noGrp="1"/>
          </p:cNvSpPr>
          <p:nvPr/>
        </p:nvSpPr>
        <p:spPr>
          <a:xfrm xmlns:a="http://schemas.openxmlformats.org/drawingml/2006/main">
            <a:off x="5095875" y="2114550"/>
            <a:ext cx="61912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B95320"/>
                </a:solidFill>
                <a:latin typeface="Arial"/>
                <a:ea typeface="Arial"/>
                <a:cs typeface="Arial"/>
              </a:defRPr>
            </a:pPr>
            <a:r>
              <a:rPr sz="2025" b="1">
                <a:solidFill>
                  <a:srgbClr val="B95320"/>
                </a:solidFill>
                <a:latin typeface="Arial"/>
                <a:ea typeface="Arial"/>
                <a:cs typeface="Arial"/>
              </a:rPr>
              <a:t>A clear task</a:t>
            </a:r>
          </a:p>
        </p:txBody>
      </p:sp>
      <p:sp>
        <p:nvSpPr>
          <p:cNvPr id="5" name="">
            <a:extLst xmlns:a="http://schemas.openxmlformats.org/drawingml/2006/main">
              <a:ext uri="{FF2B5EF4-FFF2-40B4-BE49-F238E27FC236}">
                <a16:creationId xmlns:a16="http://schemas.microsoft.com/office/drawing/2014/main" id="{C1352C94-DA3F-485D-AA48-B1ADD606BF55}"/>
              </a:ext>
            </a:extLst>
          </p:cNvPr>
          <p:cNvSpPr>
            <a:spLocks xmlns:a="http://schemas.openxmlformats.org/drawingml/2006/main" noGrp="1"/>
          </p:cNvSpPr>
          <p:nvPr/>
        </p:nvSpPr>
        <p:spPr>
          <a:xfrm xmlns:a="http://schemas.openxmlformats.org/drawingml/2006/main">
            <a:off x="5095875" y="2533650"/>
            <a:ext cx="61912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42821"/>
                </a:solidFill>
                <a:latin typeface="Arial"/>
                <a:ea typeface="Arial"/>
                <a:cs typeface="Arial"/>
              </a:defRPr>
            </a:pPr>
            <a:r>
              <a:rPr sz="1500" b="0">
                <a:solidFill>
                  <a:srgbClr val="242821"/>
                </a:solidFill>
                <a:latin typeface="Arial"/>
                <a:ea typeface="Arial"/>
                <a:cs typeface="Arial"/>
              </a:rPr>
              <a:t>The active shift asks for at least six unit photographs.</a:t>
            </a:r>
          </a:p>
        </p:txBody>
      </p:sp>
      <p:sp>
        <p:nvSpPr>
          <p:cNvPr id="6" name="">
            <a:extLst xmlns:a="http://schemas.openxmlformats.org/drawingml/2006/main">
              <a:ext uri="{FF2B5EF4-FFF2-40B4-BE49-F238E27FC236}">
                <a16:creationId xmlns:a16="http://schemas.microsoft.com/office/drawing/2014/main" id="{5F5584D7-6989-47F4-9158-E6C9B0B97D6A}"/>
              </a:ext>
            </a:extLst>
          </p:cNvPr>
          <p:cNvSpPr>
            <a:spLocks xmlns:a="http://schemas.openxmlformats.org/drawingml/2006/main" noGrp="1"/>
          </p:cNvSpPr>
          <p:nvPr/>
        </p:nvSpPr>
        <p:spPr>
          <a:xfrm xmlns:a="http://schemas.openxmlformats.org/drawingml/2006/main">
            <a:off x="5095875" y="3171825"/>
            <a:ext cx="61912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B95320"/>
                </a:solidFill>
                <a:latin typeface="Arial"/>
                <a:ea typeface="Arial"/>
                <a:cs typeface="Arial"/>
              </a:defRPr>
            </a:pPr>
            <a:r>
              <a:rPr sz="2025" b="1">
                <a:solidFill>
                  <a:srgbClr val="B95320"/>
                </a:solidFill>
                <a:latin typeface="Arial"/>
                <a:ea typeface="Arial"/>
                <a:cs typeface="Arial"/>
              </a:rPr>
              <a:t>A daily schedule</a:t>
            </a:r>
          </a:p>
        </p:txBody>
      </p:sp>
      <p:sp>
        <p:nvSpPr>
          <p:cNvPr id="7" name="">
            <a:extLst xmlns:a="http://schemas.openxmlformats.org/drawingml/2006/main">
              <a:ext uri="{FF2B5EF4-FFF2-40B4-BE49-F238E27FC236}">
                <a16:creationId xmlns:a16="http://schemas.microsoft.com/office/drawing/2014/main" id="{87C0B23B-544F-4B33-91D3-283401C68D03}"/>
              </a:ext>
            </a:extLst>
          </p:cNvPr>
          <p:cNvSpPr>
            <a:spLocks xmlns:a="http://schemas.openxmlformats.org/drawingml/2006/main" noGrp="1"/>
          </p:cNvSpPr>
          <p:nvPr/>
        </p:nvSpPr>
        <p:spPr>
          <a:xfrm xmlns:a="http://schemas.openxmlformats.org/drawingml/2006/main">
            <a:off x="5095875" y="3590925"/>
            <a:ext cx="61912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42821"/>
                </a:solidFill>
                <a:latin typeface="Arial"/>
                <a:ea typeface="Arial"/>
                <a:cs typeface="Arial"/>
              </a:defRPr>
            </a:pPr>
            <a:r>
              <a:rPr sz="1500" b="0">
                <a:solidFill>
                  <a:srgbClr val="242821"/>
                </a:solidFill>
                <a:latin typeface="Arial"/>
                <a:ea typeface="Arial"/>
                <a:cs typeface="Arial"/>
              </a:rPr>
              <a:t>Morning, afternoon and evening are shown together.</a:t>
            </a:r>
          </a:p>
        </p:txBody>
      </p:sp>
      <p:sp>
        <p:nvSpPr>
          <p:cNvPr id="8" name="">
            <a:extLst xmlns:a="http://schemas.openxmlformats.org/drawingml/2006/main">
              <a:ext uri="{FF2B5EF4-FFF2-40B4-BE49-F238E27FC236}">
                <a16:creationId xmlns:a16="http://schemas.microsoft.com/office/drawing/2014/main" id="{98B2C792-C195-4B62-BC95-858810CF8D5F}"/>
              </a:ext>
            </a:extLst>
          </p:cNvPr>
          <p:cNvSpPr>
            <a:spLocks xmlns:a="http://schemas.openxmlformats.org/drawingml/2006/main" noGrp="1"/>
          </p:cNvSpPr>
          <p:nvPr/>
        </p:nvSpPr>
        <p:spPr>
          <a:xfrm xmlns:a="http://schemas.openxmlformats.org/drawingml/2006/main">
            <a:off x="5095875" y="4229100"/>
            <a:ext cx="61912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B95320"/>
                </a:solidFill>
                <a:latin typeface="Arial"/>
                <a:ea typeface="Arial"/>
                <a:cs typeface="Arial"/>
              </a:defRPr>
            </a:pPr>
            <a:r>
              <a:rPr sz="2025" b="1">
                <a:solidFill>
                  <a:srgbClr val="B95320"/>
                </a:solidFill>
                <a:latin typeface="Arial"/>
                <a:ea typeface="Arial"/>
                <a:cs typeface="Arial"/>
              </a:rPr>
              <a:t>One place to act</a:t>
            </a:r>
          </a:p>
        </p:txBody>
      </p:sp>
      <p:sp>
        <p:nvSpPr>
          <p:cNvPr id="9" name="">
            <a:extLst xmlns:a="http://schemas.openxmlformats.org/drawingml/2006/main">
              <a:ext uri="{FF2B5EF4-FFF2-40B4-BE49-F238E27FC236}">
                <a16:creationId xmlns:a16="http://schemas.microsoft.com/office/drawing/2014/main" id="{23C3EEF7-6CAA-4325-93FE-A3586B9F2CCD}"/>
              </a:ext>
            </a:extLst>
          </p:cNvPr>
          <p:cNvSpPr>
            <a:spLocks xmlns:a="http://schemas.openxmlformats.org/drawingml/2006/main" noGrp="1"/>
          </p:cNvSpPr>
          <p:nvPr/>
        </p:nvSpPr>
        <p:spPr>
          <a:xfrm xmlns:a="http://schemas.openxmlformats.org/drawingml/2006/main">
            <a:off x="5095875" y="4648200"/>
            <a:ext cx="61912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42821"/>
                </a:solidFill>
                <a:latin typeface="Arial"/>
                <a:ea typeface="Arial"/>
                <a:cs typeface="Arial"/>
              </a:defRPr>
            </a:pPr>
            <a:r>
              <a:rPr sz="1500" b="0">
                <a:solidFill>
                  <a:srgbClr val="242821"/>
                </a:solidFill>
                <a:latin typeface="Arial"/>
                <a:ea typeface="Arial"/>
                <a:cs typeface="Arial"/>
              </a:rPr>
              <a:t>Maintenance, handbook and monthly reporting are available from home.</a:t>
            </a:r>
          </a:p>
        </p:txBody>
      </p:sp>
      <p:sp>
        <p:nvSpPr>
          <p:cNvPr id="10" name="">
            <a:extLst xmlns:a="http://schemas.openxmlformats.org/drawingml/2006/main">
              <a:ext uri="{FF2B5EF4-FFF2-40B4-BE49-F238E27FC236}">
                <a16:creationId xmlns:a16="http://schemas.microsoft.com/office/drawing/2014/main" id="{B022C392-23D7-4237-847B-D8983896A0BC}"/>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Daily cleaning records belong in the operating routine.</a:t>
            </a:r>
          </a:p>
        </p:txBody>
      </p:sp>
      <p:sp>
        <p:nvSpPr>
          <p:cNvPr id="11" name="">
            <a:extLst xmlns:a="http://schemas.openxmlformats.org/drawingml/2006/main">
              <a:ext uri="{FF2B5EF4-FFF2-40B4-BE49-F238E27FC236}">
                <a16:creationId xmlns:a16="http://schemas.microsoft.com/office/drawing/2014/main" id="{29710FBB-D96B-49E8-A6C4-C3D7307A7733}"/>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Actual Android emulator capture · Local QA operator and unit; demonstration data</a:t>
            </a:r>
          </a:p>
        </p:txBody>
      </p:sp>
      <p:sp>
        <p:nvSpPr>
          <p:cNvPr id="12" name="">
            <a:extLst xmlns:a="http://schemas.openxmlformats.org/drawingml/2006/main">
              <a:ext uri="{FF2B5EF4-FFF2-40B4-BE49-F238E27FC236}">
                <a16:creationId xmlns:a16="http://schemas.microsoft.com/office/drawing/2014/main" id="{ED305979-AC28-42EF-8AE3-A8BCB85C27FC}"/>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15</a:t>
            </a:r>
          </a:p>
        </p:txBody>
      </p:sp>
    </p:spTree>
    <p:extLst>
      <p:ext uri="{BB962C8B-B14F-4D97-AF65-F5344CB8AC3E}">
        <p14:creationId xmlns:p14="http://schemas.microsoft.com/office/powerpoint/2010/main" val="1732047249"/>
      </p:ext>
    </p:extLst>
  </p:cSld>
</p:sld>
</file>

<file path=ppt/slides/slide16.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C4ACACE4-2047-4003-9B54-1AB84393B240}"/>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THE STREET</a:t>
            </a:r>
          </a:p>
        </p:txBody>
      </p:sp>
      <p:sp>
        <p:nvSpPr>
          <p:cNvPr id="2" name="">
            <a:extLst xmlns:a="http://schemas.openxmlformats.org/drawingml/2006/main">
              <a:ext uri="{FF2B5EF4-FFF2-40B4-BE49-F238E27FC236}">
                <a16:creationId xmlns:a16="http://schemas.microsoft.com/office/drawing/2014/main" id="{2F2E283D-45B1-4D1C-85C8-C11664149BF8}"/>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Turn a problem into a maintenance ticket.</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9874c6e355f14862"/>
          <a:stretch xmlns:a="http://schemas.openxmlformats.org/drawingml/2006/main"/>
        </p:blipFill>
        <p:spPr>
          <a:xfrm xmlns:a="http://schemas.openxmlformats.org/drawingml/2006/main">
            <a:off x="1407319" y="1571625"/>
            <a:ext cx="1928813" cy="4286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CC2E99F-5560-43F5-AF28-1F573D6135C0}"/>
              </a:ext>
            </a:extLst>
          </p:cNvPr>
          <p:cNvSpPr>
            <a:spLocks xmlns:a="http://schemas.openxmlformats.org/drawingml/2006/main" noGrp="1"/>
          </p:cNvSpPr>
          <p:nvPr/>
        </p:nvSpPr>
        <p:spPr>
          <a:xfrm xmlns:a="http://schemas.openxmlformats.org/drawingml/2006/main">
            <a:off x="5095875" y="2114550"/>
            <a:ext cx="61912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B95320"/>
                </a:solidFill>
                <a:latin typeface="Arial"/>
                <a:ea typeface="Arial"/>
                <a:cs typeface="Arial"/>
              </a:defRPr>
            </a:pPr>
            <a:r>
              <a:rPr sz="2025" b="1">
                <a:solidFill>
                  <a:srgbClr val="B95320"/>
                </a:solidFill>
                <a:latin typeface="Arial"/>
                <a:ea typeface="Arial"/>
                <a:cs typeface="Arial"/>
              </a:rPr>
              <a:t>Describe the problem</a:t>
            </a:r>
          </a:p>
        </p:txBody>
      </p:sp>
      <p:sp>
        <p:nvSpPr>
          <p:cNvPr id="5" name="">
            <a:extLst xmlns:a="http://schemas.openxmlformats.org/drawingml/2006/main">
              <a:ext uri="{FF2B5EF4-FFF2-40B4-BE49-F238E27FC236}">
                <a16:creationId xmlns:a16="http://schemas.microsoft.com/office/drawing/2014/main" id="{A5A199BC-B7DB-4F24-9CB4-E7D98A45ABD9}"/>
              </a:ext>
            </a:extLst>
          </p:cNvPr>
          <p:cNvSpPr>
            <a:spLocks xmlns:a="http://schemas.openxmlformats.org/drawingml/2006/main" noGrp="1"/>
          </p:cNvSpPr>
          <p:nvPr/>
        </p:nvSpPr>
        <p:spPr>
          <a:xfrm xmlns:a="http://schemas.openxmlformats.org/drawingml/2006/main">
            <a:off x="5095875" y="2533650"/>
            <a:ext cx="61912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42821"/>
                </a:solidFill>
                <a:latin typeface="Arial"/>
                <a:ea typeface="Arial"/>
                <a:cs typeface="Arial"/>
              </a:defRPr>
            </a:pPr>
            <a:r>
              <a:rPr sz="1500" b="0">
                <a:solidFill>
                  <a:srgbClr val="242821"/>
                </a:solidFill>
                <a:latin typeface="Arial"/>
                <a:ea typeface="Arial"/>
                <a:cs typeface="Arial"/>
              </a:rPr>
              <a:t>A short title and a detailed description record what needs attention.</a:t>
            </a:r>
          </a:p>
        </p:txBody>
      </p:sp>
      <p:sp>
        <p:nvSpPr>
          <p:cNvPr id="6" name="">
            <a:extLst xmlns:a="http://schemas.openxmlformats.org/drawingml/2006/main">
              <a:ext uri="{FF2B5EF4-FFF2-40B4-BE49-F238E27FC236}">
                <a16:creationId xmlns:a16="http://schemas.microsoft.com/office/drawing/2014/main" id="{811BB848-D8BC-4410-B172-F6D9E03406BD}"/>
              </a:ext>
            </a:extLst>
          </p:cNvPr>
          <p:cNvSpPr>
            <a:spLocks xmlns:a="http://schemas.openxmlformats.org/drawingml/2006/main" noGrp="1"/>
          </p:cNvSpPr>
          <p:nvPr/>
        </p:nvSpPr>
        <p:spPr>
          <a:xfrm xmlns:a="http://schemas.openxmlformats.org/drawingml/2006/main">
            <a:off x="5095875" y="3171825"/>
            <a:ext cx="61912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B95320"/>
                </a:solidFill>
                <a:latin typeface="Arial"/>
                <a:ea typeface="Arial"/>
                <a:cs typeface="Arial"/>
              </a:defRPr>
            </a:pPr>
            <a:r>
              <a:rPr sz="2025" b="1">
                <a:solidFill>
                  <a:srgbClr val="B95320"/>
                </a:solidFill>
                <a:latin typeface="Arial"/>
                <a:ea typeface="Arial"/>
                <a:cs typeface="Arial"/>
              </a:rPr>
              <a:t>Show the evidence</a:t>
            </a:r>
          </a:p>
        </p:txBody>
      </p:sp>
      <p:sp>
        <p:nvSpPr>
          <p:cNvPr id="7" name="">
            <a:extLst xmlns:a="http://schemas.openxmlformats.org/drawingml/2006/main">
              <a:ext uri="{FF2B5EF4-FFF2-40B4-BE49-F238E27FC236}">
                <a16:creationId xmlns:a16="http://schemas.microsoft.com/office/drawing/2014/main" id="{603A1B57-FC7B-4215-B422-00BC9BA811EB}"/>
              </a:ext>
            </a:extLst>
          </p:cNvPr>
          <p:cNvSpPr>
            <a:spLocks xmlns:a="http://schemas.openxmlformats.org/drawingml/2006/main" noGrp="1"/>
          </p:cNvSpPr>
          <p:nvPr/>
        </p:nvSpPr>
        <p:spPr>
          <a:xfrm xmlns:a="http://schemas.openxmlformats.org/drawingml/2006/main">
            <a:off x="5095875" y="3590925"/>
            <a:ext cx="61912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42821"/>
                </a:solidFill>
                <a:latin typeface="Arial"/>
                <a:ea typeface="Arial"/>
                <a:cs typeface="Arial"/>
              </a:defRPr>
            </a:pPr>
            <a:r>
              <a:rPr sz="1500" b="0">
                <a:solidFill>
                  <a:srgbClr val="242821"/>
                </a:solidFill>
                <a:latin typeface="Arial"/>
                <a:ea typeface="Arial"/>
                <a:cs typeface="Arial"/>
              </a:rPr>
              <a:t>The form provides photo uploads alongside the report.</a:t>
            </a:r>
          </a:p>
        </p:txBody>
      </p:sp>
      <p:sp>
        <p:nvSpPr>
          <p:cNvPr id="8" name="">
            <a:extLst xmlns:a="http://schemas.openxmlformats.org/drawingml/2006/main">
              <a:ext uri="{FF2B5EF4-FFF2-40B4-BE49-F238E27FC236}">
                <a16:creationId xmlns:a16="http://schemas.microsoft.com/office/drawing/2014/main" id="{B1F8E65A-2E8B-4477-AC08-93F1556DA01F}"/>
              </a:ext>
            </a:extLst>
          </p:cNvPr>
          <p:cNvSpPr>
            <a:spLocks xmlns:a="http://schemas.openxmlformats.org/drawingml/2006/main" noGrp="1"/>
          </p:cNvSpPr>
          <p:nvPr/>
        </p:nvSpPr>
        <p:spPr>
          <a:xfrm xmlns:a="http://schemas.openxmlformats.org/drawingml/2006/main">
            <a:off x="5095875" y="4229100"/>
            <a:ext cx="61912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B95320"/>
                </a:solidFill>
                <a:latin typeface="Arial"/>
                <a:ea typeface="Arial"/>
                <a:cs typeface="Arial"/>
              </a:defRPr>
            </a:pPr>
            <a:r>
              <a:rPr sz="2025" b="1">
                <a:solidFill>
                  <a:srgbClr val="B95320"/>
                </a:solidFill>
                <a:latin typeface="Arial"/>
                <a:ea typeface="Arial"/>
                <a:cs typeface="Arial"/>
              </a:rPr>
              <a:t>Keep the record</a:t>
            </a:r>
          </a:p>
        </p:txBody>
      </p:sp>
      <p:sp>
        <p:nvSpPr>
          <p:cNvPr id="9" name="">
            <a:extLst xmlns:a="http://schemas.openxmlformats.org/drawingml/2006/main">
              <a:ext uri="{FF2B5EF4-FFF2-40B4-BE49-F238E27FC236}">
                <a16:creationId xmlns:a16="http://schemas.microsoft.com/office/drawing/2014/main" id="{3A360769-2331-4EB3-AA57-0077530B1003}"/>
              </a:ext>
            </a:extLst>
          </p:cNvPr>
          <p:cNvSpPr>
            <a:spLocks xmlns:a="http://schemas.openxmlformats.org/drawingml/2006/main" noGrp="1"/>
          </p:cNvSpPr>
          <p:nvPr/>
        </p:nvSpPr>
        <p:spPr>
          <a:xfrm xmlns:a="http://schemas.openxmlformats.org/drawingml/2006/main">
            <a:off x="5095875" y="4648200"/>
            <a:ext cx="61912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42821"/>
                </a:solidFill>
                <a:latin typeface="Arial"/>
                <a:ea typeface="Arial"/>
                <a:cs typeface="Arial"/>
              </a:defRPr>
            </a:pPr>
            <a:r>
              <a:rPr sz="1500" b="0">
                <a:solidFill>
                  <a:srgbClr val="242821"/>
                </a:solidFill>
                <a:latin typeface="Arial"/>
                <a:ea typeface="Arial"/>
                <a:cs typeface="Arial"/>
              </a:rPr>
              <a:t>Submitted issues can be reviewed in ticket history.</a:t>
            </a:r>
          </a:p>
        </p:txBody>
      </p:sp>
      <p:sp>
        <p:nvSpPr>
          <p:cNvPr id="10" name="">
            <a:extLst xmlns:a="http://schemas.openxmlformats.org/drawingml/2006/main">
              <a:ext uri="{FF2B5EF4-FFF2-40B4-BE49-F238E27FC236}">
                <a16:creationId xmlns:a16="http://schemas.microsoft.com/office/drawing/2014/main" id="{B038988D-EABD-41C4-832D-6501EFDD787B}"/>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Describe the issue and attach photographs for review.</a:t>
            </a:r>
          </a:p>
        </p:txBody>
      </p:sp>
      <p:sp>
        <p:nvSpPr>
          <p:cNvPr id="11" name="">
            <a:extLst xmlns:a="http://schemas.openxmlformats.org/drawingml/2006/main">
              <a:ext uri="{FF2B5EF4-FFF2-40B4-BE49-F238E27FC236}">
                <a16:creationId xmlns:a16="http://schemas.microsoft.com/office/drawing/2014/main" id="{BF2479E9-5FEA-43FC-936D-3CACAB9EE62B}"/>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Actual Android emulator capture · Illustrative draft entered in the app; not submitted</a:t>
            </a:r>
          </a:p>
        </p:txBody>
      </p:sp>
      <p:sp>
        <p:nvSpPr>
          <p:cNvPr id="12" name="">
            <a:extLst xmlns:a="http://schemas.openxmlformats.org/drawingml/2006/main">
              <a:ext uri="{FF2B5EF4-FFF2-40B4-BE49-F238E27FC236}">
                <a16:creationId xmlns:a16="http://schemas.microsoft.com/office/drawing/2014/main" id="{3741616A-A553-4311-8194-A96CA5579614}"/>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16</a:t>
            </a:r>
          </a:p>
        </p:txBody>
      </p:sp>
    </p:spTree>
    <p:extLst>
      <p:ext uri="{BB962C8B-B14F-4D97-AF65-F5344CB8AC3E}">
        <p14:creationId xmlns:p14="http://schemas.microsoft.com/office/powerpoint/2010/main" val="471718981"/>
      </p:ext>
    </p:extLst>
  </p:cSld>
</p:sld>
</file>

<file path=ppt/slides/slide17.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4B932732-BE18-4146-950A-8BBC1F3AF1F0}"/>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THE STREET</a:t>
            </a:r>
          </a:p>
        </p:txBody>
      </p:sp>
      <p:sp>
        <p:nvSpPr>
          <p:cNvPr id="2" name="">
            <a:extLst xmlns:a="http://schemas.openxmlformats.org/drawingml/2006/main">
              <a:ext uri="{FF2B5EF4-FFF2-40B4-BE49-F238E27FC236}">
                <a16:creationId xmlns:a16="http://schemas.microsoft.com/office/drawing/2014/main" id="{EC29622B-D5AA-4501-A591-1C188AFE2B11}"/>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Open the record. Inspect the photographs.</a:t>
            </a:r>
          </a:p>
        </p:txBody>
      </p:sp>
      <p:sp>
        <p:nvSpPr>
          <p:cNvPr id="3" name="">
            <a:extLst xmlns:a="http://schemas.openxmlformats.org/drawingml/2006/main">
              <a:ext uri="{FF2B5EF4-FFF2-40B4-BE49-F238E27FC236}">
                <a16:creationId xmlns:a16="http://schemas.microsoft.com/office/drawing/2014/main" id="{E5D2D4A9-2736-4AB1-8CD5-8392AFB027A1}"/>
              </a:ext>
            </a:extLst>
          </p:cNvPr>
          <p:cNvSpPr>
            <a:spLocks xmlns:a="http://schemas.openxmlformats.org/drawingml/2006/main" noGrp="1"/>
          </p:cNvSpPr>
          <p:nvPr/>
        </p:nvSpPr>
        <p:spPr>
          <a:xfrm xmlns:a="http://schemas.openxmlformats.org/drawingml/2006/main">
            <a:off x="476250" y="1971675"/>
            <a:ext cx="11239500"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1ad1245c23404677"/>
          <a:stretch xmlns:a="http://schemas.openxmlformats.org/drawingml/2006/main"/>
        </p:blipFill>
        <p:spPr>
          <a:xfrm xmlns:a="http://schemas.openxmlformats.org/drawingml/2006/main">
            <a:off x="476250" y="2247900"/>
            <a:ext cx="11239500" cy="32385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DF4D9D03-22BA-4DFF-8C5E-4CDF184DF413}"/>
              </a:ext>
            </a:extLst>
          </p:cNvPr>
          <p:cNvSpPr>
            <a:spLocks xmlns:a="http://schemas.openxmlformats.org/drawingml/2006/main" noGrp="1"/>
          </p:cNvSpPr>
          <p:nvPr/>
        </p:nvSpPr>
        <p:spPr>
          <a:xfrm xmlns:a="http://schemas.openxmlformats.org/drawingml/2006/main">
            <a:off x="476250" y="5410200"/>
            <a:ext cx="11239500" cy="352425"/>
          </a:xfrm>
          <a:prstGeom xmlns:a="http://schemas.openxmlformats.org/drawingml/2006/main" prst="rect">
            <a:avLst/>
          </a:prstGeom>
          <a:solidFill xmlns:a="http://schemas.openxmlformats.org/drawingml/2006/main">
            <a:srgbClr val="263630"/>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F5267118-D1C1-4094-A9B8-21234E41CFCB}"/>
              </a:ext>
            </a:extLst>
          </p:cNvPr>
          <p:cNvSpPr>
            <a:spLocks xmlns:a="http://schemas.openxmlformats.org/drawingml/2006/main" noGrp="1"/>
          </p:cNvSpPr>
          <p:nvPr/>
        </p:nvSpPr>
        <p:spPr>
          <a:xfrm xmlns:a="http://schemas.openxmlformats.org/drawingml/2006/main">
            <a:off x="542925" y="5448300"/>
            <a:ext cx="1110615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FFFFFF"/>
                </a:solidFill>
                <a:latin typeface="Arial"/>
                <a:ea typeface="Arial"/>
                <a:cs typeface="Arial"/>
              </a:defRPr>
            </a:pPr>
            <a:r>
              <a:rPr sz="750" b="0">
                <a:solidFill>
                  <a:srgbClr val="FFFFFF"/>
                </a:solidFill>
                <a:latin typeface="Arial"/>
                <a:ea typeface="Arial"/>
                <a:cs typeface="Arial"/>
              </a:rPr>
              <a:t>Actual submitted review · Toilet and urinal photographs with recorded time and location</a:t>
            </a:r>
          </a:p>
        </p:txBody>
      </p:sp>
      <p:sp>
        <p:nvSpPr>
          <p:cNvPr id="7" name="">
            <a:extLst xmlns:a="http://schemas.openxmlformats.org/drawingml/2006/main">
              <a:ext uri="{FF2B5EF4-FFF2-40B4-BE49-F238E27FC236}">
                <a16:creationId xmlns:a16="http://schemas.microsoft.com/office/drawing/2014/main" id="{2CDE8D9F-3680-499C-AC96-92ECB0D9D4B4}"/>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The dashboard brings the submitted photographs, time and location together.</a:t>
            </a:r>
          </a:p>
        </p:txBody>
      </p:sp>
      <p:sp>
        <p:nvSpPr>
          <p:cNvPr id="8" name="">
            <a:extLst xmlns:a="http://schemas.openxmlformats.org/drawingml/2006/main">
              <a:ext uri="{FF2B5EF4-FFF2-40B4-BE49-F238E27FC236}">
                <a16:creationId xmlns:a16="http://schemas.microsoft.com/office/drawing/2014/main" id="{0F12472C-26B4-4B96-A344-A4097B09FA4E}"/>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Actual dashboard.loocafe.com capture · LC_ID_023 evening review, 7 Sep 2026 · Submitted record, not independent verification</a:t>
            </a:r>
          </a:p>
        </p:txBody>
      </p:sp>
      <p:sp>
        <p:nvSpPr>
          <p:cNvPr id="9" name="">
            <a:extLst xmlns:a="http://schemas.openxmlformats.org/drawingml/2006/main">
              <a:ext uri="{FF2B5EF4-FFF2-40B4-BE49-F238E27FC236}">
                <a16:creationId xmlns:a16="http://schemas.microsoft.com/office/drawing/2014/main" id="{B564A515-3B22-4E50-BF63-32A205E04E38}"/>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17</a:t>
            </a:r>
          </a:p>
        </p:txBody>
      </p:sp>
    </p:spTree>
    <p:extLst>
      <p:ext uri="{BB962C8B-B14F-4D97-AF65-F5344CB8AC3E}">
        <p14:creationId xmlns:p14="http://schemas.microsoft.com/office/powerpoint/2010/main" val="1564360523"/>
      </p:ext>
    </p:extLst>
  </p:cSld>
</p:sld>
</file>

<file path=ppt/slides/slide18.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882ADB1D-ACD7-4507-BF1C-6E684138184A}"/>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THE STREET</a:t>
            </a:r>
          </a:p>
        </p:txBody>
      </p:sp>
      <p:sp>
        <p:nvSpPr>
          <p:cNvPr id="2" name="">
            <a:extLst xmlns:a="http://schemas.openxmlformats.org/drawingml/2006/main">
              <a:ext uri="{FF2B5EF4-FFF2-40B4-BE49-F238E27FC236}">
                <a16:creationId xmlns:a16="http://schemas.microsoft.com/office/drawing/2014/main" id="{58B5F568-393C-4A3A-85FE-C6833ADFBD26}"/>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A livelihood, with responsibility.</a:t>
            </a:r>
          </a:p>
        </p:txBody>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6495bec220244f4f"/>
          <a:stretch xmlns:a="http://schemas.openxmlformats.org/drawingml/2006/main"/>
        </p:blipFill>
        <p:spPr>
          <a:xfrm xmlns:a="http://schemas.openxmlformats.org/drawingml/2006/main">
            <a:off x="908635" y="1781175"/>
            <a:ext cx="4659730" cy="30956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3DC10E2-12A1-4FF1-8112-7D05F03918D5}"/>
              </a:ext>
            </a:extLst>
          </p:cNvPr>
          <p:cNvSpPr>
            <a:spLocks xmlns:a="http://schemas.openxmlformats.org/drawingml/2006/main" noGrp="1"/>
          </p:cNvSpPr>
          <p:nvPr/>
        </p:nvSpPr>
        <p:spPr>
          <a:xfrm xmlns:a="http://schemas.openxmlformats.org/drawingml/2006/main">
            <a:off x="476250" y="4924425"/>
            <a:ext cx="5524500" cy="257175"/>
          </a:xfrm>
          <a:prstGeom xmlns:a="http://schemas.openxmlformats.org/drawingml/2006/main" prst="rect">
            <a:avLst/>
          </a:prstGeom>
          <a:solidFill xmlns:a="http://schemas.openxmlformats.org/drawingml/2006/main">
            <a:srgbClr val="173532"/>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22EFB036-F508-4A25-8E6F-F4F4D725179B}"/>
              </a:ext>
            </a:extLst>
          </p:cNvPr>
          <p:cNvSpPr>
            <a:spLocks xmlns:a="http://schemas.openxmlformats.org/drawingml/2006/main" noGrp="1"/>
          </p:cNvSpPr>
          <p:nvPr/>
        </p:nvSpPr>
        <p:spPr>
          <a:xfrm xmlns:a="http://schemas.openxmlformats.org/drawingml/2006/main">
            <a:off x="571500" y="4981575"/>
            <a:ext cx="53340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FFFFFF"/>
                </a:solidFill>
                <a:latin typeface="Arial"/>
                <a:ea typeface="Arial"/>
                <a:cs typeface="Arial"/>
              </a:defRPr>
            </a:pPr>
            <a:r>
              <a:rPr sz="825" b="0">
                <a:solidFill>
                  <a:srgbClr val="FFFFFF"/>
                </a:solidFill>
                <a:latin typeface="Arial"/>
                <a:ea typeface="Arial"/>
                <a:cs typeface="Arial"/>
              </a:rPr>
              <a:t>Asif repairing a wheel</a:t>
            </a:r>
          </a:p>
        </p:txBody>
      </p:sp>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f91a7c0e9e9f4680"/>
          <a:stretch xmlns:a="http://schemas.openxmlformats.org/drawingml/2006/main"/>
        </p:blipFill>
        <p:spPr>
          <a:xfrm xmlns:a="http://schemas.openxmlformats.org/drawingml/2006/main">
            <a:off x="6960254" y="1781175"/>
            <a:ext cx="3986493" cy="3095625"/>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B666484F-69DB-470D-980F-D045D2B2A119}"/>
              </a:ext>
            </a:extLst>
          </p:cNvPr>
          <p:cNvSpPr>
            <a:spLocks xmlns:a="http://schemas.openxmlformats.org/drawingml/2006/main" noGrp="1"/>
          </p:cNvSpPr>
          <p:nvPr/>
        </p:nvSpPr>
        <p:spPr>
          <a:xfrm xmlns:a="http://schemas.openxmlformats.org/drawingml/2006/main">
            <a:off x="6191250" y="4924425"/>
            <a:ext cx="5524500" cy="257175"/>
          </a:xfrm>
          <a:prstGeom xmlns:a="http://schemas.openxmlformats.org/drawingml/2006/main" prst="rect">
            <a:avLst/>
          </a:prstGeom>
          <a:solidFill xmlns:a="http://schemas.openxmlformats.org/drawingml/2006/main">
            <a:srgbClr val="173532"/>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9554206E-BF98-42BB-B6BF-06174FCBD03D}"/>
              </a:ext>
            </a:extLst>
          </p:cNvPr>
          <p:cNvSpPr>
            <a:spLocks xmlns:a="http://schemas.openxmlformats.org/drawingml/2006/main" noGrp="1"/>
          </p:cNvSpPr>
          <p:nvPr/>
        </p:nvSpPr>
        <p:spPr>
          <a:xfrm xmlns:a="http://schemas.openxmlformats.org/drawingml/2006/main">
            <a:off x="6286500" y="4981575"/>
            <a:ext cx="53340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FFFFFF"/>
                </a:solidFill>
                <a:latin typeface="Arial"/>
                <a:ea typeface="Arial"/>
                <a:cs typeface="Arial"/>
              </a:defRPr>
            </a:pPr>
            <a:r>
              <a:rPr sz="825" b="0">
                <a:solidFill>
                  <a:srgbClr val="FFFFFF"/>
                </a:solidFill>
                <a:latin typeface="Arial"/>
                <a:ea typeface="Arial"/>
                <a:cs typeface="Arial"/>
              </a:rPr>
              <a:t>Repair workspace · edited photograph</a:t>
            </a:r>
          </a:p>
        </p:txBody>
      </p:sp>
      <p:sp>
        <p:nvSpPr>
          <p:cNvPr id="9" name="">
            <a:extLst xmlns:a="http://schemas.openxmlformats.org/drawingml/2006/main">
              <a:ext uri="{FF2B5EF4-FFF2-40B4-BE49-F238E27FC236}">
                <a16:creationId xmlns:a16="http://schemas.microsoft.com/office/drawing/2014/main" id="{EC7E4898-F8CC-4AB8-A30C-7AF59BBD798A}"/>
              </a:ext>
            </a:extLst>
          </p:cNvPr>
          <p:cNvSpPr>
            <a:spLocks xmlns:a="http://schemas.openxmlformats.org/drawingml/2006/main" noGrp="1"/>
          </p:cNvSpPr>
          <p:nvPr/>
        </p:nvSpPr>
        <p:spPr>
          <a:xfrm xmlns:a="http://schemas.openxmlformats.org/drawingml/2006/main">
            <a:off x="476250" y="5305425"/>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3CA485A0-FAE9-4C28-8C30-AC8F5B70A6E2}"/>
              </a:ext>
            </a:extLst>
          </p:cNvPr>
          <p:cNvSpPr>
            <a:spLocks xmlns:a="http://schemas.openxmlformats.org/drawingml/2006/main" noGrp="1"/>
          </p:cNvSpPr>
          <p:nvPr/>
        </p:nvSpPr>
        <p:spPr>
          <a:xfrm xmlns:a="http://schemas.openxmlformats.org/drawingml/2006/main">
            <a:off x="476250" y="5400675"/>
            <a:ext cx="3619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1">
                <a:solidFill>
                  <a:srgbClr val="B95320"/>
                </a:solidFill>
                <a:latin typeface="Arial"/>
                <a:ea typeface="Arial"/>
                <a:cs typeface="Arial"/>
              </a:defRPr>
            </a:pPr>
            <a:r>
              <a:rPr sz="1650" b="1">
                <a:solidFill>
                  <a:srgbClr val="B95320"/>
                </a:solidFill>
                <a:latin typeface="Arial"/>
                <a:ea typeface="Arial"/>
                <a:cs typeface="Arial"/>
              </a:rPr>
              <a:t>A skill</a:t>
            </a:r>
          </a:p>
        </p:txBody>
      </p:sp>
      <p:sp>
        <p:nvSpPr>
          <p:cNvPr id="11" name="">
            <a:extLst xmlns:a="http://schemas.openxmlformats.org/drawingml/2006/main">
              <a:ext uri="{FF2B5EF4-FFF2-40B4-BE49-F238E27FC236}">
                <a16:creationId xmlns:a16="http://schemas.microsoft.com/office/drawing/2014/main" id="{0D429297-04A2-456D-8808-A2A53F87ABF3}"/>
              </a:ext>
            </a:extLst>
          </p:cNvPr>
          <p:cNvSpPr>
            <a:spLocks xmlns:a="http://schemas.openxmlformats.org/drawingml/2006/main" noGrp="1"/>
          </p:cNvSpPr>
          <p:nvPr/>
        </p:nvSpPr>
        <p:spPr>
          <a:xfrm xmlns:a="http://schemas.openxmlformats.org/drawingml/2006/main">
            <a:off x="476250" y="5715000"/>
            <a:ext cx="3619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25D55"/>
                </a:solidFill>
                <a:latin typeface="Arial"/>
                <a:ea typeface="Arial"/>
                <a:cs typeface="Arial"/>
              </a:defRPr>
            </a:pPr>
            <a:r>
              <a:rPr sz="1125" b="0">
                <a:solidFill>
                  <a:srgbClr val="625D55"/>
                </a:solidFill>
                <a:latin typeface="Arial"/>
                <a:ea typeface="Arial"/>
                <a:cs typeface="Arial"/>
              </a:rPr>
              <a:t>Bike repair, learned from his father.</a:t>
            </a:r>
          </a:p>
        </p:txBody>
      </p:sp>
      <p:sp>
        <p:nvSpPr>
          <p:cNvPr id="12" name="">
            <a:extLst xmlns:a="http://schemas.openxmlformats.org/drawingml/2006/main">
              <a:ext uri="{FF2B5EF4-FFF2-40B4-BE49-F238E27FC236}">
                <a16:creationId xmlns:a16="http://schemas.microsoft.com/office/drawing/2014/main" id="{5E88E0F0-5416-4029-8E52-EFD87D9DE5A5}"/>
              </a:ext>
            </a:extLst>
          </p:cNvPr>
          <p:cNvSpPr>
            <a:spLocks xmlns:a="http://schemas.openxmlformats.org/drawingml/2006/main" noGrp="1"/>
          </p:cNvSpPr>
          <p:nvPr/>
        </p:nvSpPr>
        <p:spPr>
          <a:xfrm xmlns:a="http://schemas.openxmlformats.org/drawingml/2006/main">
            <a:off x="4286250" y="5305425"/>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D0F55CDA-96E1-4345-8708-963BFC930928}"/>
              </a:ext>
            </a:extLst>
          </p:cNvPr>
          <p:cNvSpPr>
            <a:spLocks xmlns:a="http://schemas.openxmlformats.org/drawingml/2006/main" noGrp="1"/>
          </p:cNvSpPr>
          <p:nvPr/>
        </p:nvSpPr>
        <p:spPr>
          <a:xfrm xmlns:a="http://schemas.openxmlformats.org/drawingml/2006/main">
            <a:off x="4286250" y="5400675"/>
            <a:ext cx="3619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1">
                <a:solidFill>
                  <a:srgbClr val="B95320"/>
                </a:solidFill>
                <a:latin typeface="Arial"/>
                <a:ea typeface="Arial"/>
                <a:cs typeface="Arial"/>
              </a:defRPr>
            </a:pPr>
            <a:r>
              <a:rPr sz="1650" b="1">
                <a:solidFill>
                  <a:srgbClr val="B95320"/>
                </a:solidFill>
                <a:latin typeface="Arial"/>
                <a:ea typeface="Arial"/>
                <a:cs typeface="Arial"/>
              </a:rPr>
              <a:t>A business</a:t>
            </a:r>
          </a:p>
        </p:txBody>
      </p:sp>
      <p:sp>
        <p:nvSpPr>
          <p:cNvPr id="14" name="">
            <a:extLst xmlns:a="http://schemas.openxmlformats.org/drawingml/2006/main">
              <a:ext uri="{FF2B5EF4-FFF2-40B4-BE49-F238E27FC236}">
                <a16:creationId xmlns:a16="http://schemas.microsoft.com/office/drawing/2014/main" id="{8564E0A6-5BF7-45D2-AEB2-5D44BE0B9D55}"/>
              </a:ext>
            </a:extLst>
          </p:cNvPr>
          <p:cNvSpPr>
            <a:spLocks xmlns:a="http://schemas.openxmlformats.org/drawingml/2006/main" noGrp="1"/>
          </p:cNvSpPr>
          <p:nvPr/>
        </p:nvSpPr>
        <p:spPr>
          <a:xfrm xmlns:a="http://schemas.openxmlformats.org/drawingml/2006/main">
            <a:off x="4286250" y="5715000"/>
            <a:ext cx="3619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25D55"/>
                </a:solidFill>
                <a:latin typeface="Arial"/>
                <a:ea typeface="Arial"/>
                <a:cs typeface="Arial"/>
              </a:defRPr>
            </a:pPr>
            <a:r>
              <a:rPr sz="1125" b="0">
                <a:solidFill>
                  <a:srgbClr val="625D55"/>
                </a:solidFill>
                <a:latin typeface="Arial"/>
                <a:ea typeface="Arial"/>
                <a:cs typeface="Arial"/>
              </a:rPr>
              <a:t>A repair shop beside LooCafe Mini.</a:t>
            </a:r>
          </a:p>
        </p:txBody>
      </p:sp>
      <p:sp>
        <p:nvSpPr>
          <p:cNvPr id="15" name="">
            <a:extLst xmlns:a="http://schemas.openxmlformats.org/drawingml/2006/main">
              <a:ext uri="{FF2B5EF4-FFF2-40B4-BE49-F238E27FC236}">
                <a16:creationId xmlns:a16="http://schemas.microsoft.com/office/drawing/2014/main" id="{8A7A3645-51BB-4CCF-AC82-5EA8B390B6F9}"/>
              </a:ext>
            </a:extLst>
          </p:cNvPr>
          <p:cNvSpPr>
            <a:spLocks xmlns:a="http://schemas.openxmlformats.org/drawingml/2006/main" noGrp="1"/>
          </p:cNvSpPr>
          <p:nvPr/>
        </p:nvSpPr>
        <p:spPr>
          <a:xfrm xmlns:a="http://schemas.openxmlformats.org/drawingml/2006/main">
            <a:off x="8096250" y="5305425"/>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8C41B6FF-FE37-485E-80DD-6A016C8A21AC}"/>
              </a:ext>
            </a:extLst>
          </p:cNvPr>
          <p:cNvSpPr>
            <a:spLocks xmlns:a="http://schemas.openxmlformats.org/drawingml/2006/main" noGrp="1"/>
          </p:cNvSpPr>
          <p:nvPr/>
        </p:nvSpPr>
        <p:spPr>
          <a:xfrm xmlns:a="http://schemas.openxmlformats.org/drawingml/2006/main">
            <a:off x="8096250" y="5400675"/>
            <a:ext cx="3619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1">
                <a:solidFill>
                  <a:srgbClr val="B95320"/>
                </a:solidFill>
                <a:latin typeface="Arial"/>
                <a:ea typeface="Arial"/>
                <a:cs typeface="Arial"/>
              </a:defRPr>
            </a:pPr>
            <a:r>
              <a:rPr sz="1650" b="1">
                <a:solidFill>
                  <a:srgbClr val="B95320"/>
                </a:solidFill>
                <a:latin typeface="Arial"/>
                <a:ea typeface="Arial"/>
                <a:cs typeface="Arial"/>
              </a:rPr>
              <a:t>A daily responsibility</a:t>
            </a:r>
          </a:p>
        </p:txBody>
      </p:sp>
      <p:sp>
        <p:nvSpPr>
          <p:cNvPr id="17" name="">
            <a:extLst xmlns:a="http://schemas.openxmlformats.org/drawingml/2006/main">
              <a:ext uri="{FF2B5EF4-FFF2-40B4-BE49-F238E27FC236}">
                <a16:creationId xmlns:a16="http://schemas.microsoft.com/office/drawing/2014/main" id="{37056DA3-BF56-46FE-A2D1-589E4006A425}"/>
              </a:ext>
            </a:extLst>
          </p:cNvPr>
          <p:cNvSpPr>
            <a:spLocks xmlns:a="http://schemas.openxmlformats.org/drawingml/2006/main" noGrp="1"/>
          </p:cNvSpPr>
          <p:nvPr/>
        </p:nvSpPr>
        <p:spPr>
          <a:xfrm xmlns:a="http://schemas.openxmlformats.org/drawingml/2006/main">
            <a:off x="8096250" y="5715000"/>
            <a:ext cx="3619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25D55"/>
                </a:solidFill>
                <a:latin typeface="Arial"/>
                <a:ea typeface="Arial"/>
                <a:cs typeface="Arial"/>
              </a:defRPr>
            </a:pPr>
            <a:r>
              <a:rPr sz="1125" b="0">
                <a:solidFill>
                  <a:srgbClr val="625D55"/>
                </a:solidFill>
                <a:latin typeface="Arial"/>
                <a:ea typeface="Arial"/>
                <a:cs typeface="Arial"/>
              </a:rPr>
              <a:t>Toilet care before repair work.</a:t>
            </a:r>
          </a:p>
        </p:txBody>
      </p:sp>
      <p:sp>
        <p:nvSpPr>
          <p:cNvPr id="18" name="">
            <a:extLst xmlns:a="http://schemas.openxmlformats.org/drawingml/2006/main">
              <a:ext uri="{FF2B5EF4-FFF2-40B4-BE49-F238E27FC236}">
                <a16:creationId xmlns:a16="http://schemas.microsoft.com/office/drawing/2014/main" id="{9E14C5F9-3F99-47A7-8783-A1B4B38BA91F}"/>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Asif paired a LooCafe Mini with bike repair, and made toilet care part of his day.</a:t>
            </a:r>
          </a:p>
        </p:txBody>
      </p:sp>
      <p:sp>
        <p:nvSpPr>
          <p:cNvPr id="19" name="">
            <a:extLst xmlns:a="http://schemas.openxmlformats.org/drawingml/2006/main">
              <a:ext uri="{FF2B5EF4-FFF2-40B4-BE49-F238E27FC236}">
                <a16:creationId xmlns:a16="http://schemas.microsoft.com/office/drawing/2014/main" id="{75A3EFBE-B9FD-4DA9-AE3D-320B36D92C46}"/>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Toilet Tales 2.1, p. 27 · Centre person removed from right-hand photograph; original retained</a:t>
            </a:r>
          </a:p>
        </p:txBody>
      </p:sp>
      <p:sp>
        <p:nvSpPr>
          <p:cNvPr id="20" name="">
            <a:extLst xmlns:a="http://schemas.openxmlformats.org/drawingml/2006/main">
              <a:ext uri="{FF2B5EF4-FFF2-40B4-BE49-F238E27FC236}">
                <a16:creationId xmlns:a16="http://schemas.microsoft.com/office/drawing/2014/main" id="{96526B68-71CD-45D5-A207-DD5B322C9B51}"/>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18</a:t>
            </a:r>
          </a:p>
        </p:txBody>
      </p:sp>
    </p:spTree>
    <p:extLst>
      <p:ext uri="{BB962C8B-B14F-4D97-AF65-F5344CB8AC3E}">
        <p14:creationId xmlns:p14="http://schemas.microsoft.com/office/powerpoint/2010/main" val="560365248"/>
      </p:ext>
    </p:extLst>
  </p:cSld>
</p:sld>
</file>

<file path=ppt/slides/slide19.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1D5CB6FC-C286-4C8F-AA30-5F8F518C7BD4}"/>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THE STREET</a:t>
            </a:r>
          </a:p>
        </p:txBody>
      </p:sp>
      <p:sp>
        <p:nvSpPr>
          <p:cNvPr id="2" name="">
            <a:extLst xmlns:a="http://schemas.openxmlformats.org/drawingml/2006/main">
              <a:ext uri="{FF2B5EF4-FFF2-40B4-BE49-F238E27FC236}">
                <a16:creationId xmlns:a16="http://schemas.microsoft.com/office/drawing/2014/main" id="{13C96F3F-B535-415C-A59F-EDC18F7B9AF0}"/>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LooCafe Mini: a smaller unit, the same responsibility.</a:t>
            </a:r>
          </a:p>
        </p:txBody>
      </p:sp>
      <p:sp>
        <p:nvSpPr>
          <p:cNvPr id="3" name="">
            <a:extLst xmlns:a="http://schemas.openxmlformats.org/drawingml/2006/main">
              <a:ext uri="{FF2B5EF4-FFF2-40B4-BE49-F238E27FC236}">
                <a16:creationId xmlns:a16="http://schemas.microsoft.com/office/drawing/2014/main" id="{2D186EC9-7FAF-45B6-97F0-EC7ACF2680BB}"/>
              </a:ext>
            </a:extLst>
          </p:cNvPr>
          <p:cNvSpPr>
            <a:spLocks xmlns:a="http://schemas.openxmlformats.org/drawingml/2006/main" noGrp="1"/>
          </p:cNvSpPr>
          <p:nvPr/>
        </p:nvSpPr>
        <p:spPr>
          <a:xfrm xmlns:a="http://schemas.openxmlformats.org/drawingml/2006/main">
            <a:off x="476250" y="1971675"/>
            <a:ext cx="5548313"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f14ec2282bfb4b07"/>
          <a:stretch xmlns:a="http://schemas.openxmlformats.org/drawingml/2006/main"/>
        </p:blipFill>
        <p:spPr>
          <a:xfrm xmlns:a="http://schemas.openxmlformats.org/drawingml/2006/main">
            <a:off x="1828800" y="1971675"/>
            <a:ext cx="2843213" cy="379095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E881D6BB-D9F0-4E4A-8E23-CB53939BA2B2}"/>
              </a:ext>
            </a:extLst>
          </p:cNvPr>
          <p:cNvSpPr>
            <a:spLocks xmlns:a="http://schemas.openxmlformats.org/drawingml/2006/main" noGrp="1"/>
          </p:cNvSpPr>
          <p:nvPr/>
        </p:nvSpPr>
        <p:spPr>
          <a:xfrm xmlns:a="http://schemas.openxmlformats.org/drawingml/2006/main">
            <a:off x="476250" y="5410200"/>
            <a:ext cx="5548313" cy="352425"/>
          </a:xfrm>
          <a:prstGeom xmlns:a="http://schemas.openxmlformats.org/drawingml/2006/main" prst="rect">
            <a:avLst/>
          </a:prstGeom>
          <a:solidFill xmlns:a="http://schemas.openxmlformats.org/drawingml/2006/main">
            <a:srgbClr val="263630"/>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BF07571F-9F96-4E03-A111-7707A540BCDD}"/>
              </a:ext>
            </a:extLst>
          </p:cNvPr>
          <p:cNvSpPr>
            <a:spLocks xmlns:a="http://schemas.openxmlformats.org/drawingml/2006/main" noGrp="1"/>
          </p:cNvSpPr>
          <p:nvPr/>
        </p:nvSpPr>
        <p:spPr>
          <a:xfrm xmlns:a="http://schemas.openxmlformats.org/drawingml/2006/main">
            <a:off x="542925" y="5448300"/>
            <a:ext cx="5414963"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FFFFFF"/>
                </a:solidFill>
                <a:latin typeface="Arial"/>
                <a:ea typeface="Arial"/>
                <a:cs typeface="Arial"/>
              </a:defRPr>
            </a:pPr>
            <a:r>
              <a:rPr sz="750" b="0">
                <a:solidFill>
                  <a:srgbClr val="FFFFFF"/>
                </a:solidFill>
                <a:latin typeface="Arial"/>
                <a:ea typeface="Arial"/>
                <a:cs typeface="Arial"/>
              </a:rPr>
              <a:t>Mini front: counter and toilet entrance</a:t>
            </a:r>
          </a:p>
        </p:txBody>
      </p:sp>
      <p:sp>
        <p:nvSpPr>
          <p:cNvPr id="7" name="">
            <a:extLst xmlns:a="http://schemas.openxmlformats.org/drawingml/2006/main">
              <a:ext uri="{FF2B5EF4-FFF2-40B4-BE49-F238E27FC236}">
                <a16:creationId xmlns:a16="http://schemas.microsoft.com/office/drawing/2014/main" id="{AC0C90F5-1ADC-48EC-8F3D-CF8D5FD3AD1A}"/>
              </a:ext>
            </a:extLst>
          </p:cNvPr>
          <p:cNvSpPr>
            <a:spLocks xmlns:a="http://schemas.openxmlformats.org/drawingml/2006/main" noGrp="1"/>
          </p:cNvSpPr>
          <p:nvPr/>
        </p:nvSpPr>
        <p:spPr>
          <a:xfrm xmlns:a="http://schemas.openxmlformats.org/drawingml/2006/main">
            <a:off x="6167438" y="1971675"/>
            <a:ext cx="5548313"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35a6d8c36dc7426a"/>
          <a:stretch xmlns:a="http://schemas.openxmlformats.org/drawingml/2006/main"/>
        </p:blipFill>
        <p:spPr>
          <a:xfrm xmlns:a="http://schemas.openxmlformats.org/drawingml/2006/main">
            <a:off x="7519988" y="1971675"/>
            <a:ext cx="2843213" cy="3790950"/>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E001DFF8-1266-437D-B5BC-CA4E92D04BE9}"/>
              </a:ext>
            </a:extLst>
          </p:cNvPr>
          <p:cNvSpPr>
            <a:spLocks xmlns:a="http://schemas.openxmlformats.org/drawingml/2006/main" noGrp="1"/>
          </p:cNvSpPr>
          <p:nvPr/>
        </p:nvSpPr>
        <p:spPr>
          <a:xfrm xmlns:a="http://schemas.openxmlformats.org/drawingml/2006/main">
            <a:off x="6167438" y="5410200"/>
            <a:ext cx="5548313" cy="352425"/>
          </a:xfrm>
          <a:prstGeom xmlns:a="http://schemas.openxmlformats.org/drawingml/2006/main" prst="rect">
            <a:avLst/>
          </a:prstGeom>
          <a:solidFill xmlns:a="http://schemas.openxmlformats.org/drawingml/2006/main">
            <a:srgbClr val="263630"/>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44EE6B85-39A4-46CC-8704-C8695C42764B}"/>
              </a:ext>
            </a:extLst>
          </p:cNvPr>
          <p:cNvSpPr>
            <a:spLocks xmlns:a="http://schemas.openxmlformats.org/drawingml/2006/main" noGrp="1"/>
          </p:cNvSpPr>
          <p:nvPr/>
        </p:nvSpPr>
        <p:spPr>
          <a:xfrm xmlns:a="http://schemas.openxmlformats.org/drawingml/2006/main">
            <a:off x="6234113" y="5448300"/>
            <a:ext cx="5414963"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FFFFFF"/>
                </a:solidFill>
                <a:latin typeface="Arial"/>
                <a:ea typeface="Arial"/>
                <a:cs typeface="Arial"/>
              </a:defRPr>
            </a:pPr>
            <a:r>
              <a:rPr sz="750" b="0">
                <a:solidFill>
                  <a:srgbClr val="FFFFFF"/>
                </a:solidFill>
                <a:latin typeface="Arial"/>
                <a:ea typeface="Arial"/>
                <a:cs typeface="Arial"/>
              </a:rPr>
              <a:t>Mini side: entrance and signs</a:t>
            </a:r>
          </a:p>
        </p:txBody>
      </p:sp>
      <p:sp>
        <p:nvSpPr>
          <p:cNvPr id="11" name="">
            <a:extLst xmlns:a="http://schemas.openxmlformats.org/drawingml/2006/main">
              <a:ext uri="{FF2B5EF4-FFF2-40B4-BE49-F238E27FC236}">
                <a16:creationId xmlns:a16="http://schemas.microsoft.com/office/drawing/2014/main" id="{00736BD6-EBD7-4269-8255-EF94BFBCCDD6}"/>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A front counter, side toilet entrances and visible signs in one compact unit.</a:t>
            </a:r>
          </a:p>
        </p:txBody>
      </p:sp>
      <p:sp>
        <p:nvSpPr>
          <p:cNvPr id="12" name="">
            <a:extLst xmlns:a="http://schemas.openxmlformats.org/drawingml/2006/main">
              <a:ext uri="{FF2B5EF4-FFF2-40B4-BE49-F238E27FC236}">
                <a16:creationId xmlns:a16="http://schemas.microsoft.com/office/drawing/2014/main" id="{3049B85A-BBC8-4F12-8D13-0CD58887EF86}"/>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Original Mini photographs; historical signs retained</a:t>
            </a:r>
          </a:p>
        </p:txBody>
      </p:sp>
      <p:sp>
        <p:nvSpPr>
          <p:cNvPr id="13" name="">
            <a:extLst xmlns:a="http://schemas.openxmlformats.org/drawingml/2006/main">
              <a:ext uri="{FF2B5EF4-FFF2-40B4-BE49-F238E27FC236}">
                <a16:creationId xmlns:a16="http://schemas.microsoft.com/office/drawing/2014/main" id="{F8F5C29C-577C-482F-9152-551F3A11539D}"/>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19</a:t>
            </a:r>
          </a:p>
        </p:txBody>
      </p:sp>
    </p:spTree>
    <p:extLst>
      <p:ext uri="{BB962C8B-B14F-4D97-AF65-F5344CB8AC3E}">
        <p14:creationId xmlns:p14="http://schemas.microsoft.com/office/powerpoint/2010/main" val="2145150982"/>
      </p:ext>
    </p:extLst>
  </p:cSld>
</p:sld>
</file>

<file path=ppt/slides/slide20.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582C07D2-380D-4134-9428-F35AD4F59786}"/>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THE STREET</a:t>
            </a:r>
          </a:p>
        </p:txBody>
      </p:sp>
      <p:sp>
        <p:nvSpPr>
          <p:cNvPr id="2" name="">
            <a:extLst xmlns:a="http://schemas.openxmlformats.org/drawingml/2006/main">
              <a:ext uri="{FF2B5EF4-FFF2-40B4-BE49-F238E27FC236}">
                <a16:creationId xmlns:a16="http://schemas.microsoft.com/office/drawing/2014/main" id="{B5812CCB-9986-4C95-8E64-EE81466BB431}"/>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Mini: what fits, and what still needs space.</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301cd6d2478b48e9"/>
          <a:stretch xmlns:a="http://schemas.openxmlformats.org/drawingml/2006/main"/>
        </p:blipFill>
        <p:spPr>
          <a:xfrm xmlns:a="http://schemas.openxmlformats.org/drawingml/2006/main">
            <a:off x="2007394" y="1952625"/>
            <a:ext cx="2843213" cy="37909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0CAD43D-38C9-4EA6-A770-2B1797F2482B}"/>
              </a:ext>
            </a:extLst>
          </p:cNvPr>
          <p:cNvSpPr>
            <a:spLocks xmlns:a="http://schemas.openxmlformats.org/drawingml/2006/main" noGrp="1"/>
          </p:cNvSpPr>
          <p:nvPr/>
        </p:nvSpPr>
        <p:spPr>
          <a:xfrm xmlns:a="http://schemas.openxmlformats.org/drawingml/2006/main">
            <a:off x="6953250" y="2000250"/>
            <a:ext cx="4762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B95320"/>
                </a:solidFill>
                <a:latin typeface="Arial"/>
                <a:ea typeface="Arial"/>
                <a:cs typeface="Arial"/>
              </a:defRPr>
            </a:pPr>
            <a:r>
              <a:rPr sz="1875" b="1">
                <a:solidFill>
                  <a:srgbClr val="B95320"/>
                </a:solidFill>
                <a:latin typeface="Arial"/>
                <a:ea typeface="Arial"/>
                <a:cs typeface="Arial"/>
              </a:rPr>
              <a:t>8 × 8 ft</a:t>
            </a:r>
          </a:p>
        </p:txBody>
      </p:sp>
      <p:sp>
        <p:nvSpPr>
          <p:cNvPr id="5" name="">
            <a:extLst xmlns:a="http://schemas.openxmlformats.org/drawingml/2006/main">
              <a:ext uri="{FF2B5EF4-FFF2-40B4-BE49-F238E27FC236}">
                <a16:creationId xmlns:a16="http://schemas.microsoft.com/office/drawing/2014/main" id="{B71B781F-30E1-4FED-B286-A9A30276573A}"/>
              </a:ext>
            </a:extLst>
          </p:cNvPr>
          <p:cNvSpPr>
            <a:spLocks xmlns:a="http://schemas.openxmlformats.org/drawingml/2006/main" noGrp="1"/>
          </p:cNvSpPr>
          <p:nvPr/>
        </p:nvSpPr>
        <p:spPr>
          <a:xfrm xmlns:a="http://schemas.openxmlformats.org/drawingml/2006/main">
            <a:off x="6953250" y="248602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42821"/>
                </a:solidFill>
                <a:latin typeface="Arial"/>
                <a:ea typeface="Arial"/>
                <a:cs typeface="Arial"/>
              </a:defRPr>
            </a:pPr>
            <a:r>
              <a:rPr sz="1500" b="0">
                <a:solidFill>
                  <a:srgbClr val="242821"/>
                </a:solidFill>
                <a:latin typeface="Arial"/>
                <a:ea typeface="Arial"/>
                <a:cs typeface="Arial"/>
              </a:rPr>
              <a:t>Website-stated Mini footprint.</a:t>
            </a:r>
          </a:p>
        </p:txBody>
      </p:sp>
      <p:sp>
        <p:nvSpPr>
          <p:cNvPr id="6" name="">
            <a:extLst xmlns:a="http://schemas.openxmlformats.org/drawingml/2006/main">
              <a:ext uri="{FF2B5EF4-FFF2-40B4-BE49-F238E27FC236}">
                <a16:creationId xmlns:a16="http://schemas.microsoft.com/office/drawing/2014/main" id="{240CB991-15D2-4949-ABDD-283D1DD4C78D}"/>
              </a:ext>
            </a:extLst>
          </p:cNvPr>
          <p:cNvSpPr>
            <a:spLocks xmlns:a="http://schemas.openxmlformats.org/drawingml/2006/main" noGrp="1"/>
          </p:cNvSpPr>
          <p:nvPr/>
        </p:nvSpPr>
        <p:spPr>
          <a:xfrm xmlns:a="http://schemas.openxmlformats.org/drawingml/2006/main">
            <a:off x="6953250" y="3200400"/>
            <a:ext cx="4762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B95320"/>
                </a:solidFill>
                <a:latin typeface="Arial"/>
                <a:ea typeface="Arial"/>
                <a:cs typeface="Arial"/>
              </a:defRPr>
            </a:pPr>
            <a:r>
              <a:rPr sz="1875" b="1">
                <a:solidFill>
                  <a:srgbClr val="B95320"/>
                </a:solidFill>
                <a:latin typeface="Arial"/>
                <a:ea typeface="Arial"/>
                <a:cs typeface="Arial"/>
              </a:rPr>
              <a:t>2 toilets</a:t>
            </a:r>
          </a:p>
        </p:txBody>
      </p:sp>
      <p:sp>
        <p:nvSpPr>
          <p:cNvPr id="7" name="">
            <a:extLst xmlns:a="http://schemas.openxmlformats.org/drawingml/2006/main">
              <a:ext uri="{FF2B5EF4-FFF2-40B4-BE49-F238E27FC236}">
                <a16:creationId xmlns:a16="http://schemas.microsoft.com/office/drawing/2014/main" id="{D751AFE5-A54E-4F20-AFDE-3284D6FC152B}"/>
              </a:ext>
            </a:extLst>
          </p:cNvPr>
          <p:cNvSpPr>
            <a:spLocks xmlns:a="http://schemas.openxmlformats.org/drawingml/2006/main" noGrp="1"/>
          </p:cNvSpPr>
          <p:nvPr/>
        </p:nvSpPr>
        <p:spPr>
          <a:xfrm xmlns:a="http://schemas.openxmlformats.org/drawingml/2006/main">
            <a:off x="6953250" y="36861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42821"/>
                </a:solidFill>
                <a:latin typeface="Arial"/>
                <a:ea typeface="Arial"/>
                <a:cs typeface="Arial"/>
              </a:defRPr>
            </a:pPr>
            <a:r>
              <a:rPr sz="1500" b="0">
                <a:solidFill>
                  <a:srgbClr val="242821"/>
                </a:solidFill>
                <a:latin typeface="Arial"/>
                <a:ea typeface="Arial"/>
                <a:cs typeface="Arial"/>
              </a:rPr>
              <a:t>Website-stated standard configuration.</a:t>
            </a:r>
          </a:p>
        </p:txBody>
      </p:sp>
      <p:sp>
        <p:nvSpPr>
          <p:cNvPr id="8" name="">
            <a:extLst xmlns:a="http://schemas.openxmlformats.org/drawingml/2006/main">
              <a:ext uri="{FF2B5EF4-FFF2-40B4-BE49-F238E27FC236}">
                <a16:creationId xmlns:a16="http://schemas.microsoft.com/office/drawing/2014/main" id="{7754A553-B32A-45AD-9D70-038D44EB79CA}"/>
              </a:ext>
            </a:extLst>
          </p:cNvPr>
          <p:cNvSpPr>
            <a:spLocks xmlns:a="http://schemas.openxmlformats.org/drawingml/2006/main" noGrp="1"/>
          </p:cNvSpPr>
          <p:nvPr/>
        </p:nvSpPr>
        <p:spPr>
          <a:xfrm xmlns:a="http://schemas.openxmlformats.org/drawingml/2006/main">
            <a:off x="6953250" y="4400550"/>
            <a:ext cx="4762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B95320"/>
                </a:solidFill>
                <a:latin typeface="Arial"/>
                <a:ea typeface="Arial"/>
                <a:cs typeface="Arial"/>
              </a:defRPr>
            </a:pPr>
            <a:r>
              <a:rPr sz="1875" b="1">
                <a:solidFill>
                  <a:srgbClr val="B95320"/>
                </a:solidFill>
                <a:latin typeface="Arial"/>
                <a:ea typeface="Arial"/>
                <a:cs typeface="Arial"/>
              </a:rPr>
              <a:t>Site clearance</a:t>
            </a:r>
          </a:p>
        </p:txBody>
      </p:sp>
      <p:sp>
        <p:nvSpPr>
          <p:cNvPr id="9" name="">
            <a:extLst xmlns:a="http://schemas.openxmlformats.org/drawingml/2006/main">
              <a:ext uri="{FF2B5EF4-FFF2-40B4-BE49-F238E27FC236}">
                <a16:creationId xmlns:a16="http://schemas.microsoft.com/office/drawing/2014/main" id="{3D1B6D23-EA1A-49C9-BD56-042C119F7707}"/>
              </a:ext>
            </a:extLst>
          </p:cNvPr>
          <p:cNvSpPr>
            <a:spLocks xmlns:a="http://schemas.openxmlformats.org/drawingml/2006/main" noGrp="1"/>
          </p:cNvSpPr>
          <p:nvPr/>
        </p:nvSpPr>
        <p:spPr>
          <a:xfrm xmlns:a="http://schemas.openxmlformats.org/drawingml/2006/main">
            <a:off x="6953250" y="488632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42821"/>
                </a:solidFill>
                <a:latin typeface="Arial"/>
                <a:ea typeface="Arial"/>
                <a:cs typeface="Arial"/>
              </a:defRPr>
            </a:pPr>
            <a:r>
              <a:rPr sz="1500" b="0">
                <a:solidFill>
                  <a:srgbClr val="242821"/>
                </a:solidFill>
                <a:latin typeface="Arial"/>
                <a:ea typeface="Arial"/>
                <a:cs typeface="Arial"/>
              </a:rPr>
              <a:t>Approach, utilities and maintenance access.</a:t>
            </a:r>
          </a:p>
        </p:txBody>
      </p:sp>
      <p:sp>
        <p:nvSpPr>
          <p:cNvPr id="10" name="">
            <a:extLst xmlns:a="http://schemas.openxmlformats.org/drawingml/2006/main">
              <a:ext uri="{FF2B5EF4-FFF2-40B4-BE49-F238E27FC236}">
                <a16:creationId xmlns:a16="http://schemas.microsoft.com/office/drawing/2014/main" id="{5AD56F90-42FE-4548-BEE6-D36DC25FC8BF}"/>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Allow for access, utilities and maintenance beyond the enclosure.</a:t>
            </a:r>
          </a:p>
        </p:txBody>
      </p:sp>
      <p:sp>
        <p:nvSpPr>
          <p:cNvPr id="11" name="">
            <a:extLst xmlns:a="http://schemas.openxmlformats.org/drawingml/2006/main">
              <a:ext uri="{FF2B5EF4-FFF2-40B4-BE49-F238E27FC236}">
                <a16:creationId xmlns:a16="http://schemas.microsoft.com/office/drawing/2014/main" id="{2EDCBE0D-0FB7-4418-8D71-CC1D8BE610D5}"/>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loocafe.com Mini description; website-stated dimensions, site requirements vary</a:t>
            </a:r>
          </a:p>
        </p:txBody>
      </p:sp>
      <p:sp>
        <p:nvSpPr>
          <p:cNvPr id="12" name="">
            <a:extLst xmlns:a="http://schemas.openxmlformats.org/drawingml/2006/main">
              <a:ext uri="{FF2B5EF4-FFF2-40B4-BE49-F238E27FC236}">
                <a16:creationId xmlns:a16="http://schemas.microsoft.com/office/drawing/2014/main" id="{C361507C-11B0-4379-9393-84E317E91657}"/>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20</a:t>
            </a:r>
          </a:p>
        </p:txBody>
      </p:sp>
    </p:spTree>
    <p:extLst>
      <p:ext uri="{BB962C8B-B14F-4D97-AF65-F5344CB8AC3E}">
        <p14:creationId xmlns:p14="http://schemas.microsoft.com/office/powerpoint/2010/main" val="1092763454"/>
      </p:ext>
    </p:extLst>
  </p:cSld>
</p:sld>
</file>

<file path=ppt/slides/slide21.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2707EFB3-5F15-4122-861D-E2835AE7A9E5}"/>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THE STREET</a:t>
            </a:r>
          </a:p>
        </p:txBody>
      </p:sp>
      <p:sp>
        <p:nvSpPr>
          <p:cNvPr id="2" name="">
            <a:extLst xmlns:a="http://schemas.openxmlformats.org/drawingml/2006/main">
              <a:ext uri="{FF2B5EF4-FFF2-40B4-BE49-F238E27FC236}">
                <a16:creationId xmlns:a16="http://schemas.microsoft.com/office/drawing/2014/main" id="{F64A2D42-5498-48B7-87F2-F1F5A53CFE41}"/>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Toilet Tales: a place to earn.</a:t>
            </a:r>
          </a:p>
        </p:txBody>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ffa936222ad14049"/>
          <a:stretch xmlns:a="http://schemas.openxmlformats.org/drawingml/2006/main"/>
        </p:blipFill>
        <p:spPr>
          <a:xfrm xmlns:a="http://schemas.openxmlformats.org/drawingml/2006/main">
            <a:off x="908635" y="1781175"/>
            <a:ext cx="4659730" cy="30956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62A0F88-DE1E-4E13-9074-A3A43487EE0B}"/>
              </a:ext>
            </a:extLst>
          </p:cNvPr>
          <p:cNvSpPr>
            <a:spLocks xmlns:a="http://schemas.openxmlformats.org/drawingml/2006/main" noGrp="1"/>
          </p:cNvSpPr>
          <p:nvPr/>
        </p:nvSpPr>
        <p:spPr>
          <a:xfrm xmlns:a="http://schemas.openxmlformats.org/drawingml/2006/main">
            <a:off x="476250" y="4924425"/>
            <a:ext cx="5524500" cy="257175"/>
          </a:xfrm>
          <a:prstGeom xmlns:a="http://schemas.openxmlformats.org/drawingml/2006/main" prst="rect">
            <a:avLst/>
          </a:prstGeom>
          <a:solidFill xmlns:a="http://schemas.openxmlformats.org/drawingml/2006/main">
            <a:srgbClr val="173532"/>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0AAA75DD-60CE-44CC-BA47-CFCC61801132}"/>
              </a:ext>
            </a:extLst>
          </p:cNvPr>
          <p:cNvSpPr>
            <a:spLocks xmlns:a="http://schemas.openxmlformats.org/drawingml/2006/main" noGrp="1"/>
          </p:cNvSpPr>
          <p:nvPr/>
        </p:nvSpPr>
        <p:spPr>
          <a:xfrm xmlns:a="http://schemas.openxmlformats.org/drawingml/2006/main">
            <a:off x="571500" y="4981575"/>
            <a:ext cx="53340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FFFFFF"/>
                </a:solidFill>
                <a:latin typeface="Arial"/>
                <a:ea typeface="Arial"/>
                <a:cs typeface="Arial"/>
              </a:defRPr>
            </a:pPr>
            <a:r>
              <a:rPr sz="825" b="0">
                <a:solidFill>
                  <a:srgbClr val="FFFFFF"/>
                </a:solidFill>
                <a:latin typeface="Arial"/>
                <a:ea typeface="Arial"/>
                <a:cs typeface="Arial"/>
              </a:rPr>
              <a:t>Reuf at the counter</a:t>
            </a:r>
          </a:p>
        </p:txBody>
      </p:sp>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a05b68e555be4491"/>
          <a:stretch xmlns:a="http://schemas.openxmlformats.org/drawingml/2006/main"/>
        </p:blipFill>
        <p:spPr>
          <a:xfrm xmlns:a="http://schemas.openxmlformats.org/drawingml/2006/main">
            <a:off x="6623635" y="1781175"/>
            <a:ext cx="4659730" cy="3095625"/>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BD5E4BDD-1426-46A9-A15E-5AB0D357B5D7}"/>
              </a:ext>
            </a:extLst>
          </p:cNvPr>
          <p:cNvSpPr>
            <a:spLocks xmlns:a="http://schemas.openxmlformats.org/drawingml/2006/main" noGrp="1"/>
          </p:cNvSpPr>
          <p:nvPr/>
        </p:nvSpPr>
        <p:spPr>
          <a:xfrm xmlns:a="http://schemas.openxmlformats.org/drawingml/2006/main">
            <a:off x="6191250" y="4924425"/>
            <a:ext cx="5524500" cy="257175"/>
          </a:xfrm>
          <a:prstGeom xmlns:a="http://schemas.openxmlformats.org/drawingml/2006/main" prst="rect">
            <a:avLst/>
          </a:prstGeom>
          <a:solidFill xmlns:a="http://schemas.openxmlformats.org/drawingml/2006/main">
            <a:srgbClr val="173532"/>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9958CF92-37CF-4010-8A25-9DF9876F0F02}"/>
              </a:ext>
            </a:extLst>
          </p:cNvPr>
          <p:cNvSpPr>
            <a:spLocks xmlns:a="http://schemas.openxmlformats.org/drawingml/2006/main" noGrp="1"/>
          </p:cNvSpPr>
          <p:nvPr/>
        </p:nvSpPr>
        <p:spPr>
          <a:xfrm xmlns:a="http://schemas.openxmlformats.org/drawingml/2006/main">
            <a:off x="6286500" y="4981575"/>
            <a:ext cx="53340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FFFFFF"/>
                </a:solidFill>
                <a:latin typeface="Arial"/>
                <a:ea typeface="Arial"/>
                <a:cs typeface="Arial"/>
              </a:defRPr>
            </a:pPr>
            <a:r>
              <a:rPr sz="825" b="0">
                <a:solidFill>
                  <a:srgbClr val="FFFFFF"/>
                </a:solidFill>
                <a:latin typeface="Arial"/>
                <a:ea typeface="Arial"/>
                <a:cs typeface="Arial"/>
              </a:rPr>
              <a:t>The stall serving customers</a:t>
            </a:r>
          </a:p>
        </p:txBody>
      </p:sp>
      <p:sp>
        <p:nvSpPr>
          <p:cNvPr id="9" name="">
            <a:extLst xmlns:a="http://schemas.openxmlformats.org/drawingml/2006/main">
              <a:ext uri="{FF2B5EF4-FFF2-40B4-BE49-F238E27FC236}">
                <a16:creationId xmlns:a16="http://schemas.microsoft.com/office/drawing/2014/main" id="{914F37AC-7CBF-4AA1-B436-515CF8AE5B70}"/>
              </a:ext>
            </a:extLst>
          </p:cNvPr>
          <p:cNvSpPr>
            <a:spLocks xmlns:a="http://schemas.openxmlformats.org/drawingml/2006/main" noGrp="1"/>
          </p:cNvSpPr>
          <p:nvPr/>
        </p:nvSpPr>
        <p:spPr>
          <a:xfrm xmlns:a="http://schemas.openxmlformats.org/drawingml/2006/main">
            <a:off x="476250" y="5305425"/>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5614336E-832B-46E8-8934-591524391474}"/>
              </a:ext>
            </a:extLst>
          </p:cNvPr>
          <p:cNvSpPr>
            <a:spLocks xmlns:a="http://schemas.openxmlformats.org/drawingml/2006/main" noGrp="1"/>
          </p:cNvSpPr>
          <p:nvPr/>
        </p:nvSpPr>
        <p:spPr>
          <a:xfrm xmlns:a="http://schemas.openxmlformats.org/drawingml/2006/main">
            <a:off x="476250" y="5400675"/>
            <a:ext cx="3619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1">
                <a:solidFill>
                  <a:srgbClr val="B95320"/>
                </a:solidFill>
                <a:latin typeface="Arial"/>
                <a:ea typeface="Arial"/>
                <a:cs typeface="Arial"/>
              </a:defRPr>
            </a:pPr>
            <a:r>
              <a:rPr sz="1650" b="1">
                <a:solidFill>
                  <a:srgbClr val="B95320"/>
                </a:solidFill>
                <a:latin typeface="Arial"/>
                <a:ea typeface="Arial"/>
                <a:cs typeface="Arial"/>
              </a:rPr>
              <a:t>A trade</a:t>
            </a:r>
          </a:p>
        </p:txBody>
      </p:sp>
      <p:sp>
        <p:nvSpPr>
          <p:cNvPr id="11" name="">
            <a:extLst xmlns:a="http://schemas.openxmlformats.org/drawingml/2006/main">
              <a:ext uri="{FF2B5EF4-FFF2-40B4-BE49-F238E27FC236}">
                <a16:creationId xmlns:a16="http://schemas.microsoft.com/office/drawing/2014/main" id="{061A196E-2884-4F9D-A366-6DF87A404005}"/>
              </a:ext>
            </a:extLst>
          </p:cNvPr>
          <p:cNvSpPr>
            <a:spLocks xmlns:a="http://schemas.openxmlformats.org/drawingml/2006/main" noGrp="1"/>
          </p:cNvSpPr>
          <p:nvPr/>
        </p:nvSpPr>
        <p:spPr>
          <a:xfrm xmlns:a="http://schemas.openxmlformats.org/drawingml/2006/main">
            <a:off x="476250" y="5715000"/>
            <a:ext cx="3619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25D55"/>
                </a:solidFill>
                <a:latin typeface="Arial"/>
                <a:ea typeface="Arial"/>
                <a:cs typeface="Arial"/>
              </a:defRPr>
            </a:pPr>
            <a:r>
              <a:rPr sz="1125" b="0">
                <a:solidFill>
                  <a:srgbClr val="625D55"/>
                </a:solidFill>
                <a:latin typeface="Arial"/>
                <a:ea typeface="Arial"/>
                <a:cs typeface="Arial"/>
              </a:rPr>
              <a:t>From electrical retail to a stall.</a:t>
            </a:r>
          </a:p>
        </p:txBody>
      </p:sp>
      <p:sp>
        <p:nvSpPr>
          <p:cNvPr id="12" name="">
            <a:extLst xmlns:a="http://schemas.openxmlformats.org/drawingml/2006/main">
              <a:ext uri="{FF2B5EF4-FFF2-40B4-BE49-F238E27FC236}">
                <a16:creationId xmlns:a16="http://schemas.microsoft.com/office/drawing/2014/main" id="{B1DC4D35-147C-4F87-AFA6-C16470BF796A}"/>
              </a:ext>
            </a:extLst>
          </p:cNvPr>
          <p:cNvSpPr>
            <a:spLocks xmlns:a="http://schemas.openxmlformats.org/drawingml/2006/main" noGrp="1"/>
          </p:cNvSpPr>
          <p:nvPr/>
        </p:nvSpPr>
        <p:spPr>
          <a:xfrm xmlns:a="http://schemas.openxmlformats.org/drawingml/2006/main">
            <a:off x="4286250" y="5305425"/>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C9C4E050-34F7-48AA-B57A-D726DBC6EBB3}"/>
              </a:ext>
            </a:extLst>
          </p:cNvPr>
          <p:cNvSpPr>
            <a:spLocks xmlns:a="http://schemas.openxmlformats.org/drawingml/2006/main" noGrp="1"/>
          </p:cNvSpPr>
          <p:nvPr/>
        </p:nvSpPr>
        <p:spPr>
          <a:xfrm xmlns:a="http://schemas.openxmlformats.org/drawingml/2006/main">
            <a:off x="4286250" y="5400675"/>
            <a:ext cx="3619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1">
                <a:solidFill>
                  <a:srgbClr val="B95320"/>
                </a:solidFill>
                <a:latin typeface="Arial"/>
                <a:ea typeface="Arial"/>
                <a:cs typeface="Arial"/>
              </a:defRPr>
            </a:pPr>
            <a:r>
              <a:rPr sz="1650" b="1">
                <a:solidFill>
                  <a:srgbClr val="B95320"/>
                </a:solidFill>
                <a:latin typeface="Arial"/>
                <a:ea typeface="Arial"/>
                <a:cs typeface="Arial"/>
              </a:rPr>
              <a:t>Customers</a:t>
            </a:r>
          </a:p>
        </p:txBody>
      </p:sp>
      <p:sp>
        <p:nvSpPr>
          <p:cNvPr id="14" name="">
            <a:extLst xmlns:a="http://schemas.openxmlformats.org/drawingml/2006/main">
              <a:ext uri="{FF2B5EF4-FFF2-40B4-BE49-F238E27FC236}">
                <a16:creationId xmlns:a16="http://schemas.microsoft.com/office/drawing/2014/main" id="{08321817-651B-4FBF-8B52-A6FBF4C917AF}"/>
              </a:ext>
            </a:extLst>
          </p:cNvPr>
          <p:cNvSpPr>
            <a:spLocks xmlns:a="http://schemas.openxmlformats.org/drawingml/2006/main" noGrp="1"/>
          </p:cNvSpPr>
          <p:nvPr/>
        </p:nvSpPr>
        <p:spPr>
          <a:xfrm xmlns:a="http://schemas.openxmlformats.org/drawingml/2006/main">
            <a:off x="4286250" y="5715000"/>
            <a:ext cx="3619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25D55"/>
                </a:solidFill>
                <a:latin typeface="Arial"/>
                <a:ea typeface="Arial"/>
                <a:cs typeface="Arial"/>
              </a:defRPr>
            </a:pPr>
            <a:r>
              <a:rPr sz="1125" b="0">
                <a:solidFill>
                  <a:srgbClr val="625D55"/>
                </a:solidFill>
                <a:latin typeface="Arial"/>
                <a:ea typeface="Arial"/>
                <a:cs typeface="Arial"/>
              </a:rPr>
              <a:t>An everyday business at the unit.</a:t>
            </a:r>
          </a:p>
        </p:txBody>
      </p:sp>
      <p:sp>
        <p:nvSpPr>
          <p:cNvPr id="15" name="">
            <a:extLst xmlns:a="http://schemas.openxmlformats.org/drawingml/2006/main">
              <a:ext uri="{FF2B5EF4-FFF2-40B4-BE49-F238E27FC236}">
                <a16:creationId xmlns:a16="http://schemas.microsoft.com/office/drawing/2014/main" id="{A16A0F73-55B6-4AC9-908A-B7ACEF23D1C4}"/>
              </a:ext>
            </a:extLst>
          </p:cNvPr>
          <p:cNvSpPr>
            <a:spLocks xmlns:a="http://schemas.openxmlformats.org/drawingml/2006/main" noGrp="1"/>
          </p:cNvSpPr>
          <p:nvPr/>
        </p:nvSpPr>
        <p:spPr>
          <a:xfrm xmlns:a="http://schemas.openxmlformats.org/drawingml/2006/main">
            <a:off x="8096250" y="5305425"/>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F37F24D1-8D20-4617-A9AA-BBAC8CDE425B}"/>
              </a:ext>
            </a:extLst>
          </p:cNvPr>
          <p:cNvSpPr>
            <a:spLocks xmlns:a="http://schemas.openxmlformats.org/drawingml/2006/main" noGrp="1"/>
          </p:cNvSpPr>
          <p:nvPr/>
        </p:nvSpPr>
        <p:spPr>
          <a:xfrm xmlns:a="http://schemas.openxmlformats.org/drawingml/2006/main">
            <a:off x="8096250" y="5400675"/>
            <a:ext cx="3619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1">
                <a:solidFill>
                  <a:srgbClr val="B95320"/>
                </a:solidFill>
                <a:latin typeface="Arial"/>
                <a:ea typeface="Arial"/>
                <a:cs typeface="Arial"/>
              </a:defRPr>
            </a:pPr>
            <a:r>
              <a:rPr sz="1650" b="1">
                <a:solidFill>
                  <a:srgbClr val="B95320"/>
                </a:solidFill>
                <a:latin typeface="Arial"/>
                <a:ea typeface="Arial"/>
                <a:cs typeface="Arial"/>
              </a:rPr>
              <a:t>Toilet care</a:t>
            </a:r>
          </a:p>
        </p:txBody>
      </p:sp>
      <p:sp>
        <p:nvSpPr>
          <p:cNvPr id="17" name="">
            <a:extLst xmlns:a="http://schemas.openxmlformats.org/drawingml/2006/main">
              <a:ext uri="{FF2B5EF4-FFF2-40B4-BE49-F238E27FC236}">
                <a16:creationId xmlns:a16="http://schemas.microsoft.com/office/drawing/2014/main" id="{6D50BF15-8AB0-4C83-A00F-4F4438457BF2}"/>
              </a:ext>
            </a:extLst>
          </p:cNvPr>
          <p:cNvSpPr>
            <a:spLocks xmlns:a="http://schemas.openxmlformats.org/drawingml/2006/main" noGrp="1"/>
          </p:cNvSpPr>
          <p:nvPr/>
        </p:nvSpPr>
        <p:spPr>
          <a:xfrm xmlns:a="http://schemas.openxmlformats.org/drawingml/2006/main">
            <a:off x="8096250" y="5715000"/>
            <a:ext cx="3619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25D55"/>
                </a:solidFill>
                <a:latin typeface="Arial"/>
                <a:ea typeface="Arial"/>
                <a:cs typeface="Arial"/>
              </a:defRPr>
            </a:pPr>
            <a:r>
              <a:rPr sz="1125" b="0">
                <a:solidFill>
                  <a:srgbClr val="625D55"/>
                </a:solidFill>
                <a:latin typeface="Arial"/>
                <a:ea typeface="Arial"/>
                <a:cs typeface="Arial"/>
              </a:rPr>
              <a:t>Part of the daily routine.</a:t>
            </a:r>
          </a:p>
        </p:txBody>
      </p:sp>
      <p:sp>
        <p:nvSpPr>
          <p:cNvPr id="18" name="">
            <a:extLst xmlns:a="http://schemas.openxmlformats.org/drawingml/2006/main">
              <a:ext uri="{FF2B5EF4-FFF2-40B4-BE49-F238E27FC236}">
                <a16:creationId xmlns:a16="http://schemas.microsoft.com/office/drawing/2014/main" id="{96370DDF-96DF-41FE-BA96-1744331D202F}"/>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Reuf moved from electrical retail into a LooCafe stall.</a:t>
            </a:r>
          </a:p>
        </p:txBody>
      </p:sp>
      <p:sp>
        <p:nvSpPr>
          <p:cNvPr id="19" name="">
            <a:extLst xmlns:a="http://schemas.openxmlformats.org/drawingml/2006/main">
              <a:ext uri="{FF2B5EF4-FFF2-40B4-BE49-F238E27FC236}">
                <a16:creationId xmlns:a16="http://schemas.microsoft.com/office/drawing/2014/main" id="{4EB890AC-DB0D-4A6F-B1CE-DAA6AC61A754}"/>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Toilet Tales 2.1, PDF p. 28; interview-time account</a:t>
            </a:r>
          </a:p>
        </p:txBody>
      </p:sp>
      <p:sp>
        <p:nvSpPr>
          <p:cNvPr id="20" name="">
            <a:extLst xmlns:a="http://schemas.openxmlformats.org/drawingml/2006/main">
              <a:ext uri="{FF2B5EF4-FFF2-40B4-BE49-F238E27FC236}">
                <a16:creationId xmlns:a16="http://schemas.microsoft.com/office/drawing/2014/main" id="{1C9CEE57-E552-4D3D-B214-8D11F199DD17}"/>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21</a:t>
            </a:r>
          </a:p>
        </p:txBody>
      </p:sp>
    </p:spTree>
    <p:extLst>
      <p:ext uri="{BB962C8B-B14F-4D97-AF65-F5344CB8AC3E}">
        <p14:creationId xmlns:p14="http://schemas.microsoft.com/office/powerpoint/2010/main" val="63201705"/>
      </p:ext>
    </p:extLst>
  </p:cSld>
</p:sld>
</file>

<file path=ppt/slides/slide22.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7A7A5A9E-89D4-42A2-989A-F9F0E3B2A8B7}"/>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THE STREET</a:t>
            </a:r>
          </a:p>
        </p:txBody>
      </p:sp>
      <p:sp>
        <p:nvSpPr>
          <p:cNvPr id="2" name="">
            <a:extLst xmlns:a="http://schemas.openxmlformats.org/drawingml/2006/main">
              <a:ext uri="{FF2B5EF4-FFF2-40B4-BE49-F238E27FC236}">
                <a16:creationId xmlns:a16="http://schemas.microsoft.com/office/drawing/2014/main" id="{34AF9850-E758-49F0-AB59-E4F94E679748}"/>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Toilet Tales: care is work, every day.</a:t>
            </a:r>
          </a:p>
        </p:txBody>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b605691512354704"/>
          <a:stretch xmlns:a="http://schemas.openxmlformats.org/drawingml/2006/main"/>
        </p:blipFill>
        <p:spPr>
          <a:xfrm xmlns:a="http://schemas.openxmlformats.org/drawingml/2006/main">
            <a:off x="906579" y="1781175"/>
            <a:ext cx="4663842" cy="30956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A5B29BF-3ED3-41E6-8CC3-D848BD60B368}"/>
              </a:ext>
            </a:extLst>
          </p:cNvPr>
          <p:cNvSpPr>
            <a:spLocks xmlns:a="http://schemas.openxmlformats.org/drawingml/2006/main" noGrp="1"/>
          </p:cNvSpPr>
          <p:nvPr/>
        </p:nvSpPr>
        <p:spPr>
          <a:xfrm xmlns:a="http://schemas.openxmlformats.org/drawingml/2006/main">
            <a:off x="476250" y="4924425"/>
            <a:ext cx="5524500" cy="257175"/>
          </a:xfrm>
          <a:prstGeom xmlns:a="http://schemas.openxmlformats.org/drawingml/2006/main" prst="rect">
            <a:avLst/>
          </a:prstGeom>
          <a:solidFill xmlns:a="http://schemas.openxmlformats.org/drawingml/2006/main">
            <a:srgbClr val="173532"/>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A6065DB8-A785-4D50-A66E-430F6E58C832}"/>
              </a:ext>
            </a:extLst>
          </p:cNvPr>
          <p:cNvSpPr>
            <a:spLocks xmlns:a="http://schemas.openxmlformats.org/drawingml/2006/main" noGrp="1"/>
          </p:cNvSpPr>
          <p:nvPr/>
        </p:nvSpPr>
        <p:spPr>
          <a:xfrm xmlns:a="http://schemas.openxmlformats.org/drawingml/2006/main">
            <a:off x="571500" y="4981575"/>
            <a:ext cx="53340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FFFFFF"/>
                </a:solidFill>
                <a:latin typeface="Arial"/>
                <a:ea typeface="Arial"/>
                <a:cs typeface="Arial"/>
              </a:defRPr>
            </a:pPr>
            <a:r>
              <a:rPr sz="825" b="0">
                <a:solidFill>
                  <a:srgbClr val="FFFFFF"/>
                </a:solidFill>
                <a:latin typeface="Arial"/>
                <a:ea typeface="Arial"/>
                <a:cs typeface="Arial"/>
              </a:rPr>
              <a:t>Sheikh Mahboob Basha</a:t>
            </a:r>
          </a:p>
        </p:txBody>
      </p:sp>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b8ef0120ff184766"/>
          <a:stretch xmlns:a="http://schemas.openxmlformats.org/drawingml/2006/main"/>
        </p:blipFill>
        <p:spPr>
          <a:xfrm xmlns:a="http://schemas.openxmlformats.org/drawingml/2006/main">
            <a:off x="6621579" y="1781175"/>
            <a:ext cx="4663842" cy="3095625"/>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E2B22E32-33A0-4F7F-8187-7EA7BC3DC9DF}"/>
              </a:ext>
            </a:extLst>
          </p:cNvPr>
          <p:cNvSpPr>
            <a:spLocks xmlns:a="http://schemas.openxmlformats.org/drawingml/2006/main" noGrp="1"/>
          </p:cNvSpPr>
          <p:nvPr/>
        </p:nvSpPr>
        <p:spPr>
          <a:xfrm xmlns:a="http://schemas.openxmlformats.org/drawingml/2006/main">
            <a:off x="6191250" y="4924425"/>
            <a:ext cx="5524500" cy="257175"/>
          </a:xfrm>
          <a:prstGeom xmlns:a="http://schemas.openxmlformats.org/drawingml/2006/main" prst="rect">
            <a:avLst/>
          </a:prstGeom>
          <a:solidFill xmlns:a="http://schemas.openxmlformats.org/drawingml/2006/main">
            <a:srgbClr val="173532"/>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490E51CA-3E05-474C-A716-AC842997791D}"/>
              </a:ext>
            </a:extLst>
          </p:cNvPr>
          <p:cNvSpPr>
            <a:spLocks xmlns:a="http://schemas.openxmlformats.org/drawingml/2006/main" noGrp="1"/>
          </p:cNvSpPr>
          <p:nvPr/>
        </p:nvSpPr>
        <p:spPr>
          <a:xfrm xmlns:a="http://schemas.openxmlformats.org/drawingml/2006/main">
            <a:off x="6286500" y="4981575"/>
            <a:ext cx="53340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0">
                <a:solidFill>
                  <a:srgbClr val="FFFFFF"/>
                </a:solidFill>
                <a:latin typeface="Arial"/>
                <a:ea typeface="Arial"/>
                <a:cs typeface="Arial"/>
              </a:defRPr>
            </a:pPr>
            <a:r>
              <a:rPr sz="825" b="0">
                <a:solidFill>
                  <a:srgbClr val="FFFFFF"/>
                </a:solidFill>
                <a:latin typeface="Arial"/>
                <a:ea typeface="Arial"/>
                <a:cs typeface="Arial"/>
              </a:rPr>
              <a:t>The stall and toilet entrance</a:t>
            </a:r>
          </a:p>
        </p:txBody>
      </p:sp>
      <p:sp>
        <p:nvSpPr>
          <p:cNvPr id="9" name="">
            <a:extLst xmlns:a="http://schemas.openxmlformats.org/drawingml/2006/main">
              <a:ext uri="{FF2B5EF4-FFF2-40B4-BE49-F238E27FC236}">
                <a16:creationId xmlns:a16="http://schemas.microsoft.com/office/drawing/2014/main" id="{7A8F84FC-E80E-4017-93EE-6D9D3F2913FB}"/>
              </a:ext>
            </a:extLst>
          </p:cNvPr>
          <p:cNvSpPr>
            <a:spLocks xmlns:a="http://schemas.openxmlformats.org/drawingml/2006/main" noGrp="1"/>
          </p:cNvSpPr>
          <p:nvPr/>
        </p:nvSpPr>
        <p:spPr>
          <a:xfrm xmlns:a="http://schemas.openxmlformats.org/drawingml/2006/main">
            <a:off x="476250" y="5305425"/>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FC6017C9-D842-421A-8D22-2F3CA61666D9}"/>
              </a:ext>
            </a:extLst>
          </p:cNvPr>
          <p:cNvSpPr>
            <a:spLocks xmlns:a="http://schemas.openxmlformats.org/drawingml/2006/main" noGrp="1"/>
          </p:cNvSpPr>
          <p:nvPr/>
        </p:nvSpPr>
        <p:spPr>
          <a:xfrm xmlns:a="http://schemas.openxmlformats.org/drawingml/2006/main">
            <a:off x="476250" y="5400675"/>
            <a:ext cx="3619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1">
                <a:solidFill>
                  <a:srgbClr val="B95320"/>
                </a:solidFill>
                <a:latin typeface="Arial"/>
                <a:ea typeface="Arial"/>
                <a:cs typeface="Arial"/>
              </a:defRPr>
            </a:pPr>
            <a:r>
              <a:rPr sz="1650" b="1">
                <a:solidFill>
                  <a:srgbClr val="B95320"/>
                </a:solidFill>
                <a:latin typeface="Arial"/>
                <a:ea typeface="Arial"/>
                <a:cs typeface="Arial"/>
              </a:rPr>
              <a:t>Work</a:t>
            </a:r>
          </a:p>
        </p:txBody>
      </p:sp>
      <p:sp>
        <p:nvSpPr>
          <p:cNvPr id="11" name="">
            <a:extLst xmlns:a="http://schemas.openxmlformats.org/drawingml/2006/main">
              <a:ext uri="{FF2B5EF4-FFF2-40B4-BE49-F238E27FC236}">
                <a16:creationId xmlns:a16="http://schemas.microsoft.com/office/drawing/2014/main" id="{EAAD17BF-389C-4452-A9F4-99299AAA95E7}"/>
              </a:ext>
            </a:extLst>
          </p:cNvPr>
          <p:cNvSpPr>
            <a:spLocks xmlns:a="http://schemas.openxmlformats.org/drawingml/2006/main" noGrp="1"/>
          </p:cNvSpPr>
          <p:nvPr/>
        </p:nvSpPr>
        <p:spPr>
          <a:xfrm xmlns:a="http://schemas.openxmlformats.org/drawingml/2006/main">
            <a:off x="476250" y="5715000"/>
            <a:ext cx="3619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25D55"/>
                </a:solidFill>
                <a:latin typeface="Arial"/>
                <a:ea typeface="Arial"/>
                <a:cs typeface="Arial"/>
              </a:defRPr>
            </a:pPr>
            <a:r>
              <a:rPr sz="1125" b="0">
                <a:solidFill>
                  <a:srgbClr val="625D55"/>
                </a:solidFill>
                <a:latin typeface="Arial"/>
                <a:ea typeface="Arial"/>
                <a:cs typeface="Arial"/>
              </a:rPr>
              <a:t>Employment at the stall.</a:t>
            </a:r>
          </a:p>
        </p:txBody>
      </p:sp>
      <p:sp>
        <p:nvSpPr>
          <p:cNvPr id="12" name="">
            <a:extLst xmlns:a="http://schemas.openxmlformats.org/drawingml/2006/main">
              <a:ext uri="{FF2B5EF4-FFF2-40B4-BE49-F238E27FC236}">
                <a16:creationId xmlns:a16="http://schemas.microsoft.com/office/drawing/2014/main" id="{93E97AAB-A0C7-4872-B482-964DA6B370A6}"/>
              </a:ext>
            </a:extLst>
          </p:cNvPr>
          <p:cNvSpPr>
            <a:spLocks xmlns:a="http://schemas.openxmlformats.org/drawingml/2006/main" noGrp="1"/>
          </p:cNvSpPr>
          <p:nvPr/>
        </p:nvSpPr>
        <p:spPr>
          <a:xfrm xmlns:a="http://schemas.openxmlformats.org/drawingml/2006/main">
            <a:off x="4286250" y="5305425"/>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923EB804-6258-44B6-892F-87EA006B6B95}"/>
              </a:ext>
            </a:extLst>
          </p:cNvPr>
          <p:cNvSpPr>
            <a:spLocks xmlns:a="http://schemas.openxmlformats.org/drawingml/2006/main" noGrp="1"/>
          </p:cNvSpPr>
          <p:nvPr/>
        </p:nvSpPr>
        <p:spPr>
          <a:xfrm xmlns:a="http://schemas.openxmlformats.org/drawingml/2006/main">
            <a:off x="4286250" y="5400675"/>
            <a:ext cx="3619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1">
                <a:solidFill>
                  <a:srgbClr val="B95320"/>
                </a:solidFill>
                <a:latin typeface="Arial"/>
                <a:ea typeface="Arial"/>
                <a:cs typeface="Arial"/>
              </a:defRPr>
            </a:pPr>
            <a:r>
              <a:rPr sz="1650" b="1">
                <a:solidFill>
                  <a:srgbClr val="B95320"/>
                </a:solidFill>
                <a:latin typeface="Arial"/>
                <a:ea typeface="Arial"/>
                <a:cs typeface="Arial"/>
              </a:rPr>
              <a:t>Routine</a:t>
            </a:r>
          </a:p>
        </p:txBody>
      </p:sp>
      <p:sp>
        <p:nvSpPr>
          <p:cNvPr id="14" name="">
            <a:extLst xmlns:a="http://schemas.openxmlformats.org/drawingml/2006/main">
              <a:ext uri="{FF2B5EF4-FFF2-40B4-BE49-F238E27FC236}">
                <a16:creationId xmlns:a16="http://schemas.microsoft.com/office/drawing/2014/main" id="{3C0ABA88-04D8-44F5-AFF6-A08B0BAE1BF7}"/>
              </a:ext>
            </a:extLst>
          </p:cNvPr>
          <p:cNvSpPr>
            <a:spLocks xmlns:a="http://schemas.openxmlformats.org/drawingml/2006/main" noGrp="1"/>
          </p:cNvSpPr>
          <p:nvPr/>
        </p:nvSpPr>
        <p:spPr>
          <a:xfrm xmlns:a="http://schemas.openxmlformats.org/drawingml/2006/main">
            <a:off x="4286250" y="5715000"/>
            <a:ext cx="3619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25D55"/>
                </a:solidFill>
                <a:latin typeface="Arial"/>
                <a:ea typeface="Arial"/>
                <a:cs typeface="Arial"/>
              </a:defRPr>
            </a:pPr>
            <a:r>
              <a:rPr sz="1125" b="0">
                <a:solidFill>
                  <a:srgbClr val="625D55"/>
                </a:solidFill>
                <a:latin typeface="Arial"/>
                <a:ea typeface="Arial"/>
                <a:cs typeface="Arial"/>
              </a:rPr>
              <a:t>Twice-daily care, as recorded.</a:t>
            </a:r>
          </a:p>
        </p:txBody>
      </p:sp>
      <p:sp>
        <p:nvSpPr>
          <p:cNvPr id="15" name="">
            <a:extLst xmlns:a="http://schemas.openxmlformats.org/drawingml/2006/main">
              <a:ext uri="{FF2B5EF4-FFF2-40B4-BE49-F238E27FC236}">
                <a16:creationId xmlns:a16="http://schemas.microsoft.com/office/drawing/2014/main" id="{CD73BE7A-2A5C-4166-B8E7-C8825D12A3AF}"/>
              </a:ext>
            </a:extLst>
          </p:cNvPr>
          <p:cNvSpPr>
            <a:spLocks xmlns:a="http://schemas.openxmlformats.org/drawingml/2006/main" noGrp="1"/>
          </p:cNvSpPr>
          <p:nvPr/>
        </p:nvSpPr>
        <p:spPr>
          <a:xfrm xmlns:a="http://schemas.openxmlformats.org/drawingml/2006/main">
            <a:off x="8096250" y="5305425"/>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76F09703-0D3F-448C-A7A0-8999000A9573}"/>
              </a:ext>
            </a:extLst>
          </p:cNvPr>
          <p:cNvSpPr>
            <a:spLocks xmlns:a="http://schemas.openxmlformats.org/drawingml/2006/main" noGrp="1"/>
          </p:cNvSpPr>
          <p:nvPr/>
        </p:nvSpPr>
        <p:spPr>
          <a:xfrm xmlns:a="http://schemas.openxmlformats.org/drawingml/2006/main">
            <a:off x="8096250" y="5400675"/>
            <a:ext cx="3619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1">
                <a:solidFill>
                  <a:srgbClr val="B95320"/>
                </a:solidFill>
                <a:latin typeface="Arial"/>
                <a:ea typeface="Arial"/>
                <a:cs typeface="Arial"/>
              </a:defRPr>
            </a:pPr>
            <a:r>
              <a:rPr sz="1650" b="1">
                <a:solidFill>
                  <a:srgbClr val="B95320"/>
                </a:solidFill>
                <a:latin typeface="Arial"/>
                <a:ea typeface="Arial"/>
                <a:cs typeface="Arial"/>
              </a:rPr>
              <a:t>Support</a:t>
            </a:r>
          </a:p>
        </p:txBody>
      </p:sp>
      <p:sp>
        <p:nvSpPr>
          <p:cNvPr id="17" name="">
            <a:extLst xmlns:a="http://schemas.openxmlformats.org/drawingml/2006/main">
              <a:ext uri="{FF2B5EF4-FFF2-40B4-BE49-F238E27FC236}">
                <a16:creationId xmlns:a16="http://schemas.microsoft.com/office/drawing/2014/main" id="{DE34E0B6-93D1-4FD6-B878-F672BA91EDB2}"/>
              </a:ext>
            </a:extLst>
          </p:cNvPr>
          <p:cNvSpPr>
            <a:spLocks xmlns:a="http://schemas.openxmlformats.org/drawingml/2006/main" noGrp="1"/>
          </p:cNvSpPr>
          <p:nvPr/>
        </p:nvSpPr>
        <p:spPr>
          <a:xfrm xmlns:a="http://schemas.openxmlformats.org/drawingml/2006/main">
            <a:off x="8096250" y="5715000"/>
            <a:ext cx="3619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625D55"/>
                </a:solidFill>
                <a:latin typeface="Arial"/>
                <a:ea typeface="Arial"/>
                <a:cs typeface="Arial"/>
              </a:defRPr>
            </a:pPr>
            <a:r>
              <a:rPr sz="1125" b="0">
                <a:solidFill>
                  <a:srgbClr val="625D55"/>
                </a:solidFill>
                <a:latin typeface="Arial"/>
                <a:ea typeface="Arial"/>
                <a:cs typeface="Arial"/>
              </a:rPr>
              <a:t>Clear expectations and repair assistance.</a:t>
            </a:r>
          </a:p>
        </p:txBody>
      </p:sp>
      <p:sp>
        <p:nvSpPr>
          <p:cNvPr id="18" name="">
            <a:extLst xmlns:a="http://schemas.openxmlformats.org/drawingml/2006/main">
              <a:ext uri="{FF2B5EF4-FFF2-40B4-BE49-F238E27FC236}">
                <a16:creationId xmlns:a16="http://schemas.microsoft.com/office/drawing/2014/main" id="{9160348A-EFF8-457B-91FD-752EB862ED7F}"/>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Sheikh Mahboob Basha’s profile records twice-daily washroom care.</a:t>
            </a:r>
          </a:p>
        </p:txBody>
      </p:sp>
      <p:sp>
        <p:nvSpPr>
          <p:cNvPr id="19" name="">
            <a:extLst xmlns:a="http://schemas.openxmlformats.org/drawingml/2006/main">
              <a:ext uri="{FF2B5EF4-FFF2-40B4-BE49-F238E27FC236}">
                <a16:creationId xmlns:a16="http://schemas.microsoft.com/office/drawing/2014/main" id="{214A8D11-EDF7-4329-9C83-751C8545001C}"/>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Toilet Tales 2.1, PDF p. 26; not a current inspection</a:t>
            </a:r>
          </a:p>
        </p:txBody>
      </p:sp>
      <p:sp>
        <p:nvSpPr>
          <p:cNvPr id="20" name="">
            <a:extLst xmlns:a="http://schemas.openxmlformats.org/drawingml/2006/main">
              <a:ext uri="{FF2B5EF4-FFF2-40B4-BE49-F238E27FC236}">
                <a16:creationId xmlns:a16="http://schemas.microsoft.com/office/drawing/2014/main" id="{7DB2EDC2-EFD2-42F6-87E6-1B18BAF880D1}"/>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22</a:t>
            </a:r>
          </a:p>
        </p:txBody>
      </p:sp>
    </p:spTree>
    <p:extLst>
      <p:ext uri="{BB962C8B-B14F-4D97-AF65-F5344CB8AC3E}">
        <p14:creationId xmlns:p14="http://schemas.microsoft.com/office/powerpoint/2010/main" val="869705347"/>
      </p:ext>
    </p:extLst>
  </p:cSld>
</p:sld>
</file>

<file path=ppt/slides/slide23.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A73284B3-084C-4A3B-83BE-11FF75116722}"/>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THE STREET</a:t>
            </a:r>
          </a:p>
        </p:txBody>
      </p:sp>
      <p:sp>
        <p:nvSpPr>
          <p:cNvPr id="2" name="">
            <a:extLst xmlns:a="http://schemas.openxmlformats.org/drawingml/2006/main">
              <a:ext uri="{FF2B5EF4-FFF2-40B4-BE49-F238E27FC236}">
                <a16:creationId xmlns:a16="http://schemas.microsoft.com/office/drawing/2014/main" id="{2E0AD9D4-7AFD-4887-A5DD-AA391C6C64A1}"/>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LooCafe Mini: a shop and toilets in one small unit.</a:t>
            </a:r>
          </a:p>
        </p:txBody>
      </p:sp>
      <p:sp>
        <p:nvSpPr>
          <p:cNvPr id="3" name="">
            <a:extLst xmlns:a="http://schemas.openxmlformats.org/drawingml/2006/main">
              <a:ext uri="{FF2B5EF4-FFF2-40B4-BE49-F238E27FC236}">
                <a16:creationId xmlns:a16="http://schemas.microsoft.com/office/drawing/2014/main" id="{4FC7B269-E947-4968-B6BB-5CDFC876E088}"/>
              </a:ext>
            </a:extLst>
          </p:cNvPr>
          <p:cNvSpPr>
            <a:spLocks xmlns:a="http://schemas.openxmlformats.org/drawingml/2006/main" noGrp="1"/>
          </p:cNvSpPr>
          <p:nvPr/>
        </p:nvSpPr>
        <p:spPr>
          <a:xfrm xmlns:a="http://schemas.openxmlformats.org/drawingml/2006/main">
            <a:off x="476250" y="1971675"/>
            <a:ext cx="5548313"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793959a974a9408e"/>
          <a:stretch xmlns:a="http://schemas.openxmlformats.org/drawingml/2006/main"/>
        </p:blipFill>
        <p:spPr>
          <a:xfrm xmlns:a="http://schemas.openxmlformats.org/drawingml/2006/main">
            <a:off x="1828800" y="1971675"/>
            <a:ext cx="2843213" cy="379095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88B08A3D-80C3-4089-9E48-8DE56CC0CDB9}"/>
              </a:ext>
            </a:extLst>
          </p:cNvPr>
          <p:cNvSpPr>
            <a:spLocks xmlns:a="http://schemas.openxmlformats.org/drawingml/2006/main" noGrp="1"/>
          </p:cNvSpPr>
          <p:nvPr/>
        </p:nvSpPr>
        <p:spPr>
          <a:xfrm xmlns:a="http://schemas.openxmlformats.org/drawingml/2006/main">
            <a:off x="476250" y="5410200"/>
            <a:ext cx="5548313" cy="352425"/>
          </a:xfrm>
          <a:prstGeom xmlns:a="http://schemas.openxmlformats.org/drawingml/2006/main" prst="rect">
            <a:avLst/>
          </a:prstGeom>
          <a:solidFill xmlns:a="http://schemas.openxmlformats.org/drawingml/2006/main">
            <a:srgbClr val="263630"/>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8ADE95DA-E708-47B4-BA0E-F4D95AA69D42}"/>
              </a:ext>
            </a:extLst>
          </p:cNvPr>
          <p:cNvSpPr>
            <a:spLocks xmlns:a="http://schemas.openxmlformats.org/drawingml/2006/main" noGrp="1"/>
          </p:cNvSpPr>
          <p:nvPr/>
        </p:nvSpPr>
        <p:spPr>
          <a:xfrm xmlns:a="http://schemas.openxmlformats.org/drawingml/2006/main">
            <a:off x="542925" y="5448300"/>
            <a:ext cx="5414963"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FFFFFF"/>
                </a:solidFill>
                <a:latin typeface="Arial"/>
                <a:ea typeface="Arial"/>
                <a:cs typeface="Arial"/>
              </a:defRPr>
            </a:pPr>
            <a:r>
              <a:rPr sz="750" b="0">
                <a:solidFill>
                  <a:srgbClr val="FFFFFF"/>
                </a:solidFill>
                <a:latin typeface="Arial"/>
                <a:ea typeface="Arial"/>
                <a:cs typeface="Arial"/>
              </a:rPr>
              <a:t>Corner view: shop and toilet entrances</a:t>
            </a:r>
          </a:p>
        </p:txBody>
      </p:sp>
      <p:sp>
        <p:nvSpPr>
          <p:cNvPr id="7" name="">
            <a:extLst xmlns:a="http://schemas.openxmlformats.org/drawingml/2006/main">
              <a:ext uri="{FF2B5EF4-FFF2-40B4-BE49-F238E27FC236}">
                <a16:creationId xmlns:a16="http://schemas.microsoft.com/office/drawing/2014/main" id="{8483EB84-2A73-4120-B2C2-27D95FE8BBA3}"/>
              </a:ext>
            </a:extLst>
          </p:cNvPr>
          <p:cNvSpPr>
            <a:spLocks xmlns:a="http://schemas.openxmlformats.org/drawingml/2006/main" noGrp="1"/>
          </p:cNvSpPr>
          <p:nvPr/>
        </p:nvSpPr>
        <p:spPr>
          <a:xfrm xmlns:a="http://schemas.openxmlformats.org/drawingml/2006/main">
            <a:off x="6167438" y="1971675"/>
            <a:ext cx="5548313"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280d57b9406e41f3"/>
          <a:stretch xmlns:a="http://schemas.openxmlformats.org/drawingml/2006/main"/>
        </p:blipFill>
        <p:spPr>
          <a:xfrm xmlns:a="http://schemas.openxmlformats.org/drawingml/2006/main">
            <a:off x="7519988" y="1971675"/>
            <a:ext cx="2843213" cy="3790950"/>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EBA7299A-F84C-4739-BBDE-8B5285BFEB39}"/>
              </a:ext>
            </a:extLst>
          </p:cNvPr>
          <p:cNvSpPr>
            <a:spLocks xmlns:a="http://schemas.openxmlformats.org/drawingml/2006/main" noGrp="1"/>
          </p:cNvSpPr>
          <p:nvPr/>
        </p:nvSpPr>
        <p:spPr>
          <a:xfrm xmlns:a="http://schemas.openxmlformats.org/drawingml/2006/main">
            <a:off x="6167438" y="5410200"/>
            <a:ext cx="5548313" cy="352425"/>
          </a:xfrm>
          <a:prstGeom xmlns:a="http://schemas.openxmlformats.org/drawingml/2006/main" prst="rect">
            <a:avLst/>
          </a:prstGeom>
          <a:solidFill xmlns:a="http://schemas.openxmlformats.org/drawingml/2006/main">
            <a:srgbClr val="263630"/>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FE5C230F-404A-4F61-94A7-25A829713D12}"/>
              </a:ext>
            </a:extLst>
          </p:cNvPr>
          <p:cNvSpPr>
            <a:spLocks xmlns:a="http://schemas.openxmlformats.org/drawingml/2006/main" noGrp="1"/>
          </p:cNvSpPr>
          <p:nvPr/>
        </p:nvSpPr>
        <p:spPr>
          <a:xfrm xmlns:a="http://schemas.openxmlformats.org/drawingml/2006/main">
            <a:off x="6234113" y="5448300"/>
            <a:ext cx="5414963"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FFFFFF"/>
                </a:solidFill>
                <a:latin typeface="Arial"/>
                <a:ea typeface="Arial"/>
                <a:cs typeface="Arial"/>
              </a:defRPr>
            </a:pPr>
            <a:r>
              <a:rPr sz="750" b="0">
                <a:solidFill>
                  <a:srgbClr val="FFFFFF"/>
                </a:solidFill>
                <a:latin typeface="Arial"/>
                <a:ea typeface="Arial"/>
                <a:cs typeface="Arial"/>
              </a:rPr>
              <a:t>Closer view: counter and women’s entrance</a:t>
            </a:r>
          </a:p>
        </p:txBody>
      </p:sp>
      <p:sp>
        <p:nvSpPr>
          <p:cNvPr id="11" name="">
            <a:extLst xmlns:a="http://schemas.openxmlformats.org/drawingml/2006/main">
              <a:ext uri="{FF2B5EF4-FFF2-40B4-BE49-F238E27FC236}">
                <a16:creationId xmlns:a16="http://schemas.microsoft.com/office/drawing/2014/main" id="{3CA19C9F-0AA5-4513-970B-59FABE8634B5}"/>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The counter faces the street. Toilet entrances remain beside it.</a:t>
            </a:r>
          </a:p>
        </p:txBody>
      </p:sp>
      <p:sp>
        <p:nvSpPr>
          <p:cNvPr id="12" name="">
            <a:extLst xmlns:a="http://schemas.openxmlformats.org/drawingml/2006/main">
              <a:ext uri="{FF2B5EF4-FFF2-40B4-BE49-F238E27FC236}">
                <a16:creationId xmlns:a16="http://schemas.microsoft.com/office/drawing/2014/main" id="{CCEBE72F-4A98-44F3-9CBD-F453A34FAEE8}"/>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Original LooCafe Mini archive; photographs show design and setting, not measured performance</a:t>
            </a:r>
          </a:p>
        </p:txBody>
      </p:sp>
      <p:sp>
        <p:nvSpPr>
          <p:cNvPr id="13" name="">
            <a:extLst xmlns:a="http://schemas.openxmlformats.org/drawingml/2006/main">
              <a:ext uri="{FF2B5EF4-FFF2-40B4-BE49-F238E27FC236}">
                <a16:creationId xmlns:a16="http://schemas.microsoft.com/office/drawing/2014/main" id="{098635CE-DD88-495D-B5A2-81C6EF1A606B}"/>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23</a:t>
            </a:r>
          </a:p>
        </p:txBody>
      </p:sp>
    </p:spTree>
    <p:extLst>
      <p:ext uri="{BB962C8B-B14F-4D97-AF65-F5344CB8AC3E}">
        <p14:creationId xmlns:p14="http://schemas.microsoft.com/office/powerpoint/2010/main" val="218217850"/>
      </p:ext>
    </p:extLst>
  </p:cSld>
</p:sld>
</file>

<file path=ppt/slides/slide24.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B5B8B20B-BE49-49CB-8648-5356BEB2F85C}"/>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THE STREET</a:t>
            </a:r>
          </a:p>
        </p:txBody>
      </p:sp>
      <p:sp>
        <p:nvSpPr>
          <p:cNvPr id="2" name="">
            <a:extLst xmlns:a="http://schemas.openxmlformats.org/drawingml/2006/main">
              <a:ext uri="{FF2B5EF4-FFF2-40B4-BE49-F238E27FC236}">
                <a16:creationId xmlns:a16="http://schemas.microsoft.com/office/drawing/2014/main" id="{2B779F0A-9792-4953-9D17-A2B94A73009D}"/>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DRNF: free chai beside public sanitation.</a:t>
            </a:r>
          </a:p>
        </p:txBody>
      </p:sp>
      <p:sp>
        <p:nvSpPr>
          <p:cNvPr id="3" name="">
            <a:extLst xmlns:a="http://schemas.openxmlformats.org/drawingml/2006/main">
              <a:ext uri="{FF2B5EF4-FFF2-40B4-BE49-F238E27FC236}">
                <a16:creationId xmlns:a16="http://schemas.microsoft.com/office/drawing/2014/main" id="{7FC8D252-E4D4-4786-9E75-BF4CE87B0921}"/>
              </a:ext>
            </a:extLst>
          </p:cNvPr>
          <p:cNvSpPr>
            <a:spLocks xmlns:a="http://schemas.openxmlformats.org/drawingml/2006/main" noGrp="1"/>
          </p:cNvSpPr>
          <p:nvPr/>
        </p:nvSpPr>
        <p:spPr>
          <a:xfrm xmlns:a="http://schemas.openxmlformats.org/drawingml/2006/main">
            <a:off x="476250" y="1971675"/>
            <a:ext cx="7801414"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9a24f5c75bac4846"/>
          <a:stretch xmlns:a="http://schemas.openxmlformats.org/drawingml/2006/main"/>
        </p:blipFill>
        <p:spPr>
          <a:xfrm xmlns:a="http://schemas.openxmlformats.org/drawingml/2006/main">
            <a:off x="1011303" y="1971675"/>
            <a:ext cx="6731308" cy="379095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DC1E3E61-0D49-4F32-BD43-873ED33973DA}"/>
              </a:ext>
            </a:extLst>
          </p:cNvPr>
          <p:cNvSpPr>
            <a:spLocks xmlns:a="http://schemas.openxmlformats.org/drawingml/2006/main" noGrp="1"/>
          </p:cNvSpPr>
          <p:nvPr/>
        </p:nvSpPr>
        <p:spPr>
          <a:xfrm xmlns:a="http://schemas.openxmlformats.org/drawingml/2006/main">
            <a:off x="476250" y="5410200"/>
            <a:ext cx="7801414" cy="352425"/>
          </a:xfrm>
          <a:prstGeom xmlns:a="http://schemas.openxmlformats.org/drawingml/2006/main" prst="rect">
            <a:avLst/>
          </a:prstGeom>
          <a:solidFill xmlns:a="http://schemas.openxmlformats.org/drawingml/2006/main">
            <a:srgbClr val="263630"/>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67B5E2FC-7543-4DE9-AA3B-086C3829C462}"/>
              </a:ext>
            </a:extLst>
          </p:cNvPr>
          <p:cNvSpPr>
            <a:spLocks xmlns:a="http://schemas.openxmlformats.org/drawingml/2006/main" noGrp="1"/>
          </p:cNvSpPr>
          <p:nvPr/>
        </p:nvSpPr>
        <p:spPr>
          <a:xfrm xmlns:a="http://schemas.openxmlformats.org/drawingml/2006/main">
            <a:off x="542925" y="5448300"/>
            <a:ext cx="7668064"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FFFFFF"/>
                </a:solidFill>
                <a:latin typeface="Arial"/>
                <a:ea typeface="Arial"/>
                <a:cs typeface="Arial"/>
              </a:defRPr>
            </a:pPr>
            <a:r>
              <a:rPr sz="750" b="0">
                <a:solidFill>
                  <a:srgbClr val="FFFFFF"/>
                </a:solidFill>
                <a:latin typeface="Arial"/>
                <a:ea typeface="Arial"/>
                <a:cs typeface="Arial"/>
              </a:rPr>
              <a:t>Original DRNF free-chai-counter photograph</a:t>
            </a:r>
          </a:p>
        </p:txBody>
      </p:sp>
      <p:sp>
        <p:nvSpPr>
          <p:cNvPr id="7" name="">
            <a:extLst xmlns:a="http://schemas.openxmlformats.org/drawingml/2006/main">
              <a:ext uri="{FF2B5EF4-FFF2-40B4-BE49-F238E27FC236}">
                <a16:creationId xmlns:a16="http://schemas.microsoft.com/office/drawing/2014/main" id="{516A1F67-F7CF-45C0-ACEA-F2125453020D}"/>
              </a:ext>
            </a:extLst>
          </p:cNvPr>
          <p:cNvSpPr>
            <a:spLocks xmlns:a="http://schemas.openxmlformats.org/drawingml/2006/main" noGrp="1"/>
          </p:cNvSpPr>
          <p:nvPr/>
        </p:nvSpPr>
        <p:spPr>
          <a:xfrm xmlns:a="http://schemas.openxmlformats.org/drawingml/2006/main">
            <a:off x="8420539" y="1971675"/>
            <a:ext cx="3295211"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263f957cedc144e4"/>
          <a:stretch xmlns:a="http://schemas.openxmlformats.org/drawingml/2006/main"/>
        </p:blipFill>
        <p:spPr>
          <a:xfrm xmlns:a="http://schemas.openxmlformats.org/drawingml/2006/main">
            <a:off x="8646538" y="1971675"/>
            <a:ext cx="2843213" cy="3790950"/>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301BBDAB-4FD6-4FFF-B360-B2BCBAD9A73E}"/>
              </a:ext>
            </a:extLst>
          </p:cNvPr>
          <p:cNvSpPr>
            <a:spLocks xmlns:a="http://schemas.openxmlformats.org/drawingml/2006/main" noGrp="1"/>
          </p:cNvSpPr>
          <p:nvPr/>
        </p:nvSpPr>
        <p:spPr>
          <a:xfrm xmlns:a="http://schemas.openxmlformats.org/drawingml/2006/main">
            <a:off x="8420539" y="5410200"/>
            <a:ext cx="3295211" cy="352425"/>
          </a:xfrm>
          <a:prstGeom xmlns:a="http://schemas.openxmlformats.org/drawingml/2006/main" prst="rect">
            <a:avLst/>
          </a:prstGeom>
          <a:solidFill xmlns:a="http://schemas.openxmlformats.org/drawingml/2006/main">
            <a:srgbClr val="263630"/>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75DC7C31-EB5A-4CF3-A0BE-CD9733225CD8}"/>
              </a:ext>
            </a:extLst>
          </p:cNvPr>
          <p:cNvSpPr>
            <a:spLocks xmlns:a="http://schemas.openxmlformats.org/drawingml/2006/main" noGrp="1"/>
          </p:cNvSpPr>
          <p:nvPr/>
        </p:nvSpPr>
        <p:spPr>
          <a:xfrm xmlns:a="http://schemas.openxmlformats.org/drawingml/2006/main">
            <a:off x="8487214" y="5448300"/>
            <a:ext cx="3161861"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FFFFFF"/>
                </a:solidFill>
                <a:latin typeface="Arial"/>
                <a:ea typeface="Arial"/>
                <a:cs typeface="Arial"/>
              </a:defRPr>
            </a:pPr>
            <a:r>
              <a:rPr sz="750" b="0">
                <a:solidFill>
                  <a:srgbClr val="FFFFFF"/>
                </a:solidFill>
                <a:latin typeface="Arial"/>
                <a:ea typeface="Arial"/>
                <a:cs typeface="Arial"/>
              </a:rPr>
              <a:t>DRNF-branded counter and toilet entrance</a:t>
            </a:r>
          </a:p>
        </p:txBody>
      </p:sp>
      <p:sp>
        <p:nvSpPr>
          <p:cNvPr id="11" name="">
            <a:extLst xmlns:a="http://schemas.openxmlformats.org/drawingml/2006/main">
              <a:ext uri="{FF2B5EF4-FFF2-40B4-BE49-F238E27FC236}">
                <a16:creationId xmlns:a16="http://schemas.microsoft.com/office/drawing/2014/main" id="{43DF09D5-BB48-4C82-A871-7C9579C8EF6C}"/>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A public-service counter can share the unit with public toilets.</a:t>
            </a:r>
          </a:p>
        </p:txBody>
      </p:sp>
      <p:sp>
        <p:nvSpPr>
          <p:cNvPr id="12" name="">
            <a:extLst xmlns:a="http://schemas.openxmlformats.org/drawingml/2006/main">
              <a:ext uri="{FF2B5EF4-FFF2-40B4-BE49-F238E27FC236}">
                <a16:creationId xmlns:a16="http://schemas.microsoft.com/office/drawing/2014/main" id="{203A3EDB-0821-4D69-94E5-47A55B606035}"/>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DRNF chai-counter archive and LooCafe Mini archive; funding arrangements vary by site</a:t>
            </a:r>
          </a:p>
        </p:txBody>
      </p:sp>
      <p:sp>
        <p:nvSpPr>
          <p:cNvPr id="13" name="">
            <a:extLst xmlns:a="http://schemas.openxmlformats.org/drawingml/2006/main">
              <a:ext uri="{FF2B5EF4-FFF2-40B4-BE49-F238E27FC236}">
                <a16:creationId xmlns:a16="http://schemas.microsoft.com/office/drawing/2014/main" id="{26E947E7-6B55-4AD3-9F36-B2BD462A6951}"/>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24</a:t>
            </a:r>
          </a:p>
        </p:txBody>
      </p:sp>
    </p:spTree>
    <p:extLst>
      <p:ext uri="{BB962C8B-B14F-4D97-AF65-F5344CB8AC3E}">
        <p14:creationId xmlns:p14="http://schemas.microsoft.com/office/powerpoint/2010/main" val="2119659136"/>
      </p:ext>
    </p:extLst>
  </p:cSld>
</p:sld>
</file>

<file path=ppt/slides/slide25.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340CE2D9-C11F-4BE0-BD95-343CAC0DFBB2}"/>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THE STREET</a:t>
            </a:r>
          </a:p>
        </p:txBody>
      </p:sp>
      <p:sp>
        <p:nvSpPr>
          <p:cNvPr id="2" name="">
            <a:extLst xmlns:a="http://schemas.openxmlformats.org/drawingml/2006/main">
              <a:ext uri="{FF2B5EF4-FFF2-40B4-BE49-F238E27FC236}">
                <a16:creationId xmlns:a16="http://schemas.microsoft.com/office/drawing/2014/main" id="{096DABCE-3FDD-4F31-84F8-B923001E9A99}"/>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Different streets. A repeatable service.</a:t>
            </a:r>
          </a:p>
        </p:txBody>
      </p:sp>
      <p:sp>
        <p:nvSpPr>
          <p:cNvPr id="3" name="">
            <a:extLst xmlns:a="http://schemas.openxmlformats.org/drawingml/2006/main">
              <a:ext uri="{FF2B5EF4-FFF2-40B4-BE49-F238E27FC236}">
                <a16:creationId xmlns:a16="http://schemas.microsoft.com/office/drawing/2014/main" id="{DDB1C74B-DE85-4DE7-ABE1-0DC56F24C67F}"/>
              </a:ext>
            </a:extLst>
          </p:cNvPr>
          <p:cNvSpPr>
            <a:spLocks xmlns:a="http://schemas.openxmlformats.org/drawingml/2006/main" noGrp="1"/>
          </p:cNvSpPr>
          <p:nvPr/>
        </p:nvSpPr>
        <p:spPr>
          <a:xfrm xmlns:a="http://schemas.openxmlformats.org/drawingml/2006/main">
            <a:off x="476250" y="1971675"/>
            <a:ext cx="5239440"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8755a45643ae43bb"/>
          <a:stretch xmlns:a="http://schemas.openxmlformats.org/drawingml/2006/main"/>
        </p:blipFill>
        <p:spPr>
          <a:xfrm xmlns:a="http://schemas.openxmlformats.org/drawingml/2006/main">
            <a:off x="476250" y="2495715"/>
            <a:ext cx="5239440" cy="2742869"/>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2B0C5170-8A5B-4BA9-A270-A56FB5CC9953}"/>
              </a:ext>
            </a:extLst>
          </p:cNvPr>
          <p:cNvSpPr>
            <a:spLocks xmlns:a="http://schemas.openxmlformats.org/drawingml/2006/main" noGrp="1"/>
          </p:cNvSpPr>
          <p:nvPr/>
        </p:nvSpPr>
        <p:spPr>
          <a:xfrm xmlns:a="http://schemas.openxmlformats.org/drawingml/2006/main">
            <a:off x="5858565" y="1971675"/>
            <a:ext cx="3657159"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83e94655b4c34dec"/>
          <a:stretch xmlns:a="http://schemas.openxmlformats.org/drawingml/2006/main"/>
        </p:blipFill>
        <p:spPr>
          <a:xfrm xmlns:a="http://schemas.openxmlformats.org/drawingml/2006/main">
            <a:off x="5858565" y="2495715"/>
            <a:ext cx="3657159" cy="2742869"/>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96137E91-0BF2-4A49-ABB9-276C1386B05D}"/>
              </a:ext>
            </a:extLst>
          </p:cNvPr>
          <p:cNvSpPr>
            <a:spLocks xmlns:a="http://schemas.openxmlformats.org/drawingml/2006/main" noGrp="1"/>
          </p:cNvSpPr>
          <p:nvPr/>
        </p:nvSpPr>
        <p:spPr>
          <a:xfrm xmlns:a="http://schemas.openxmlformats.org/drawingml/2006/main">
            <a:off x="9658598" y="1971675"/>
            <a:ext cx="2057152"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6da328a8bdc240ed"/>
          <a:stretch xmlns:a="http://schemas.openxmlformats.org/drawingml/2006/main"/>
        </p:blipFill>
        <p:spPr>
          <a:xfrm xmlns:a="http://schemas.openxmlformats.org/drawingml/2006/main">
            <a:off x="9658598" y="2495715"/>
            <a:ext cx="2057152" cy="2742869"/>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2DB18A5A-0180-4E46-A9F5-CC904AF10FB2}"/>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Different site formats use the same link between business income and toilet care.</a:t>
            </a:r>
          </a:p>
        </p:txBody>
      </p:sp>
      <p:sp>
        <p:nvSpPr>
          <p:cNvPr id="10" name="">
            <a:extLst xmlns:a="http://schemas.openxmlformats.org/drawingml/2006/main">
              <a:ext uri="{FF2B5EF4-FFF2-40B4-BE49-F238E27FC236}">
                <a16:creationId xmlns:a16="http://schemas.microsoft.com/office/drawing/2014/main" id="{8F322325-A778-4820-97F9-6757C7A5F742}"/>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Original archive · Dal Lake, Chennai and Mini examples; not all are ReFlow installations</a:t>
            </a:r>
          </a:p>
        </p:txBody>
      </p:sp>
      <p:sp>
        <p:nvSpPr>
          <p:cNvPr id="11" name="">
            <a:extLst xmlns:a="http://schemas.openxmlformats.org/drawingml/2006/main">
              <a:ext uri="{FF2B5EF4-FFF2-40B4-BE49-F238E27FC236}">
                <a16:creationId xmlns:a16="http://schemas.microsoft.com/office/drawing/2014/main" id="{4BF71223-834A-4386-BB1B-E2865CE8BA99}"/>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25</a:t>
            </a:r>
          </a:p>
        </p:txBody>
      </p:sp>
    </p:spTree>
    <p:extLst>
      <p:ext uri="{BB962C8B-B14F-4D97-AF65-F5344CB8AC3E}">
        <p14:creationId xmlns:p14="http://schemas.microsoft.com/office/powerpoint/2010/main" val="1724587050"/>
      </p:ext>
    </p:extLst>
  </p:cSld>
</p:sld>
</file>

<file path=ppt/slides/slide26.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6CAB0734-C2D4-4C22-8C2D-959CECB45270}"/>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THE STREET</a:t>
            </a:r>
          </a:p>
        </p:txBody>
      </p:sp>
      <p:sp>
        <p:nvSpPr>
          <p:cNvPr id="2" name="">
            <a:extLst xmlns:a="http://schemas.openxmlformats.org/drawingml/2006/main">
              <a:ext uri="{FF2B5EF4-FFF2-40B4-BE49-F238E27FC236}">
                <a16:creationId xmlns:a16="http://schemas.microsoft.com/office/drawing/2014/main" id="{07DD931B-6DBD-41CE-B2DD-6670991DD35E}"/>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Our footprint: different cities and settings.</a:t>
            </a:r>
          </a:p>
        </p:txBody>
      </p:sp>
      <p:sp>
        <p:nvSpPr>
          <p:cNvPr id="3" name="">
            <a:extLst xmlns:a="http://schemas.openxmlformats.org/drawingml/2006/main">
              <a:ext uri="{FF2B5EF4-FFF2-40B4-BE49-F238E27FC236}">
                <a16:creationId xmlns:a16="http://schemas.microsoft.com/office/drawing/2014/main" id="{85432851-4EC5-4A11-A23A-4EAE4267F3FC}"/>
              </a:ext>
            </a:extLst>
          </p:cNvPr>
          <p:cNvSpPr>
            <a:spLocks xmlns:a="http://schemas.openxmlformats.org/drawingml/2006/main" noGrp="1"/>
          </p:cNvSpPr>
          <p:nvPr/>
        </p:nvSpPr>
        <p:spPr>
          <a:xfrm xmlns:a="http://schemas.openxmlformats.org/drawingml/2006/main">
            <a:off x="476250" y="1781175"/>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52D2A39A-E6DF-4736-8288-BA0F0C2AE909}"/>
              </a:ext>
            </a:extLst>
          </p:cNvPr>
          <p:cNvSpPr>
            <a:spLocks xmlns:a="http://schemas.openxmlformats.org/drawingml/2006/main" noGrp="1"/>
          </p:cNvSpPr>
          <p:nvPr/>
        </p:nvSpPr>
        <p:spPr>
          <a:xfrm xmlns:a="http://schemas.openxmlformats.org/drawingml/2006/main">
            <a:off x="476250" y="1924050"/>
            <a:ext cx="3619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242821"/>
                </a:solidFill>
                <a:latin typeface="Arial"/>
                <a:ea typeface="Arial"/>
                <a:cs typeface="Arial"/>
              </a:defRPr>
            </a:pPr>
            <a:r>
              <a:rPr sz="2175" b="1">
                <a:solidFill>
                  <a:srgbClr val="242821"/>
                </a:solidFill>
                <a:latin typeface="Arial"/>
                <a:ea typeface="Arial"/>
                <a:cs typeface="Arial"/>
              </a:rPr>
              <a:t>Mangalagiri</a:t>
            </a:r>
          </a:p>
        </p:txBody>
      </p:sp>
      <p:sp>
        <p:nvSpPr>
          <p:cNvPr id="5" name="">
            <a:extLst xmlns:a="http://schemas.openxmlformats.org/drawingml/2006/main">
              <a:ext uri="{FF2B5EF4-FFF2-40B4-BE49-F238E27FC236}">
                <a16:creationId xmlns:a16="http://schemas.microsoft.com/office/drawing/2014/main" id="{02B82CD8-0F73-478E-A5C4-8BB9B5C787F9}"/>
              </a:ext>
            </a:extLst>
          </p:cNvPr>
          <p:cNvSpPr>
            <a:spLocks xmlns:a="http://schemas.openxmlformats.org/drawingml/2006/main" noGrp="1"/>
          </p:cNvSpPr>
          <p:nvPr/>
        </p:nvSpPr>
        <p:spPr>
          <a:xfrm xmlns:a="http://schemas.openxmlformats.org/drawingml/2006/main">
            <a:off x="476250" y="2371725"/>
            <a:ext cx="36195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625D55"/>
                </a:solidFill>
                <a:latin typeface="Arial"/>
                <a:ea typeface="Arial"/>
                <a:cs typeface="Arial"/>
              </a:defRPr>
            </a:pPr>
            <a:r>
              <a:rPr sz="1200" b="0">
                <a:solidFill>
                  <a:srgbClr val="625D55"/>
                </a:solidFill>
                <a:latin typeface="Arial"/>
                <a:ea typeface="Arial"/>
                <a:cs typeface="Arial"/>
              </a:rPr>
              <a:t>Andhra Pradesh</a:t>
            </a:r>
          </a:p>
        </p:txBody>
      </p:sp>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2bee70b577434a82"/>
          <a:stretch xmlns:a="http://schemas.openxmlformats.org/drawingml/2006/main"/>
        </p:blipFill>
        <p:spPr>
          <a:xfrm xmlns:a="http://schemas.openxmlformats.org/drawingml/2006/main">
            <a:off x="476250" y="2814042"/>
            <a:ext cx="3619500" cy="2420541"/>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0E4C2164-D417-4B11-879C-3E300B59A088}"/>
              </a:ext>
            </a:extLst>
          </p:cNvPr>
          <p:cNvSpPr>
            <a:spLocks xmlns:a="http://schemas.openxmlformats.org/drawingml/2006/main" noGrp="1"/>
          </p:cNvSpPr>
          <p:nvPr/>
        </p:nvSpPr>
        <p:spPr>
          <a:xfrm xmlns:a="http://schemas.openxmlformats.org/drawingml/2006/main">
            <a:off x="476250" y="5534025"/>
            <a:ext cx="3619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173532"/>
                </a:solidFill>
                <a:latin typeface="Arial"/>
                <a:ea typeface="Arial"/>
                <a:cs typeface="Arial"/>
              </a:defRPr>
            </a:pPr>
            <a:r>
              <a:rPr sz="1125" b="0">
                <a:solidFill>
                  <a:srgbClr val="173532"/>
                </a:solidFill>
                <a:latin typeface="Arial"/>
                <a:ea typeface="Arial"/>
                <a:cs typeface="Arial"/>
              </a:rPr>
              <a:t>Landscaped unit</a:t>
            </a:r>
          </a:p>
        </p:txBody>
      </p:sp>
      <p:sp>
        <p:nvSpPr>
          <p:cNvPr id="8" name="">
            <a:extLst xmlns:a="http://schemas.openxmlformats.org/drawingml/2006/main">
              <a:ext uri="{FF2B5EF4-FFF2-40B4-BE49-F238E27FC236}">
                <a16:creationId xmlns:a16="http://schemas.microsoft.com/office/drawing/2014/main" id="{45B1F69B-58B2-48F5-8C8F-5C15232660EF}"/>
              </a:ext>
            </a:extLst>
          </p:cNvPr>
          <p:cNvSpPr>
            <a:spLocks xmlns:a="http://schemas.openxmlformats.org/drawingml/2006/main" noGrp="1"/>
          </p:cNvSpPr>
          <p:nvPr/>
        </p:nvSpPr>
        <p:spPr>
          <a:xfrm xmlns:a="http://schemas.openxmlformats.org/drawingml/2006/main">
            <a:off x="476250" y="5876925"/>
            <a:ext cx="3619500" cy="9525"/>
          </a:xfrm>
          <a:prstGeom xmlns:a="http://schemas.openxmlformats.org/drawingml/2006/main" prst="rect">
            <a:avLst/>
          </a:prstGeom>
          <a:solidFill xmlns:a="http://schemas.openxmlformats.org/drawingml/2006/main">
            <a:srgbClr val="D7CBB8"/>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851ADE36-D2F3-46C5-8F76-05F716DEF803}"/>
              </a:ext>
            </a:extLst>
          </p:cNvPr>
          <p:cNvSpPr>
            <a:spLocks xmlns:a="http://schemas.openxmlformats.org/drawingml/2006/main" noGrp="1"/>
          </p:cNvSpPr>
          <p:nvPr/>
        </p:nvSpPr>
        <p:spPr>
          <a:xfrm xmlns:a="http://schemas.openxmlformats.org/drawingml/2006/main">
            <a:off x="4286250" y="1781175"/>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75984E4C-BE18-4B47-B7AE-BD926801580D}"/>
              </a:ext>
            </a:extLst>
          </p:cNvPr>
          <p:cNvSpPr>
            <a:spLocks xmlns:a="http://schemas.openxmlformats.org/drawingml/2006/main" noGrp="1"/>
          </p:cNvSpPr>
          <p:nvPr/>
        </p:nvSpPr>
        <p:spPr>
          <a:xfrm xmlns:a="http://schemas.openxmlformats.org/drawingml/2006/main">
            <a:off x="4286250" y="1924050"/>
            <a:ext cx="3619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242821"/>
                </a:solidFill>
                <a:latin typeface="Arial"/>
                <a:ea typeface="Arial"/>
                <a:cs typeface="Arial"/>
              </a:defRPr>
            </a:pPr>
            <a:r>
              <a:rPr sz="2175" b="1">
                <a:solidFill>
                  <a:srgbClr val="242821"/>
                </a:solidFill>
                <a:latin typeface="Arial"/>
                <a:ea typeface="Arial"/>
                <a:cs typeface="Arial"/>
              </a:rPr>
              <a:t>Chennai</a:t>
            </a:r>
          </a:p>
        </p:txBody>
      </p:sp>
      <p:sp>
        <p:nvSpPr>
          <p:cNvPr id="11" name="">
            <a:extLst xmlns:a="http://schemas.openxmlformats.org/drawingml/2006/main">
              <a:ext uri="{FF2B5EF4-FFF2-40B4-BE49-F238E27FC236}">
                <a16:creationId xmlns:a16="http://schemas.microsoft.com/office/drawing/2014/main" id="{9FDCAB3C-A429-4657-8EFB-C22E46E5FF2B}"/>
              </a:ext>
            </a:extLst>
          </p:cNvPr>
          <p:cNvSpPr>
            <a:spLocks xmlns:a="http://schemas.openxmlformats.org/drawingml/2006/main" noGrp="1"/>
          </p:cNvSpPr>
          <p:nvPr/>
        </p:nvSpPr>
        <p:spPr>
          <a:xfrm xmlns:a="http://schemas.openxmlformats.org/drawingml/2006/main">
            <a:off x="4286250" y="2371725"/>
            <a:ext cx="36195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625D55"/>
                </a:solidFill>
                <a:latin typeface="Arial"/>
                <a:ea typeface="Arial"/>
                <a:cs typeface="Arial"/>
              </a:defRPr>
            </a:pPr>
            <a:r>
              <a:rPr sz="1200" b="0">
                <a:solidFill>
                  <a:srgbClr val="625D55"/>
                </a:solidFill>
                <a:latin typeface="Arial"/>
                <a:ea typeface="Arial"/>
                <a:cs typeface="Arial"/>
              </a:rPr>
              <a:t>Tamil Nadu</a:t>
            </a:r>
          </a:p>
        </p:txBody>
      </p:sp>
      <p:pic>
        <p:nvPicPr>
          <p:cNvPr id="35" name=""/>
          <p:cNvPicPr>
            <a:picLocks xmlns:a="http://schemas.openxmlformats.org/drawingml/2006/main" noChangeAspect="1"/>
          </p:cNvPicPr>
          <p:nvPr/>
        </p:nvPicPr>
        <p:blipFill>
          <a:blip xmlns:r="http://schemas.openxmlformats.org/officeDocument/2006/relationships" xmlns:a="http://schemas.openxmlformats.org/drawingml/2006/main" r:embed="Rc2ad16861ca44d29"/>
          <a:stretch xmlns:a="http://schemas.openxmlformats.org/drawingml/2006/main"/>
        </p:blipFill>
        <p:spPr>
          <a:xfrm xmlns:a="http://schemas.openxmlformats.org/drawingml/2006/main">
            <a:off x="4349750" y="2714625"/>
            <a:ext cx="3492500" cy="2619375"/>
          </a:xfrm>
          <a:prstGeom xmlns:a="http://schemas.openxmlformats.org/drawingml/2006/main" prst="rect">
            <a:avLst/>
          </a:prstGeom>
        </p:spPr>
      </p:pic>
      <p:sp>
        <p:nvSpPr>
          <p:cNvPr id="13" name="">
            <a:extLst xmlns:a="http://schemas.openxmlformats.org/drawingml/2006/main">
              <a:ext uri="{FF2B5EF4-FFF2-40B4-BE49-F238E27FC236}">
                <a16:creationId xmlns:a16="http://schemas.microsoft.com/office/drawing/2014/main" id="{ACF13735-A34A-4970-BD26-F43EAFDB6475}"/>
              </a:ext>
            </a:extLst>
          </p:cNvPr>
          <p:cNvSpPr>
            <a:spLocks xmlns:a="http://schemas.openxmlformats.org/drawingml/2006/main" noGrp="1"/>
          </p:cNvSpPr>
          <p:nvPr/>
        </p:nvSpPr>
        <p:spPr>
          <a:xfrm xmlns:a="http://schemas.openxmlformats.org/drawingml/2006/main">
            <a:off x="4286250" y="5534025"/>
            <a:ext cx="3619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173532"/>
                </a:solidFill>
                <a:latin typeface="Arial"/>
                <a:ea typeface="Arial"/>
                <a:cs typeface="Arial"/>
              </a:defRPr>
            </a:pPr>
            <a:r>
              <a:rPr sz="1125" b="0">
                <a:solidFill>
                  <a:srgbClr val="173532"/>
                </a:solidFill>
                <a:latin typeface="Arial"/>
                <a:ea typeface="Arial"/>
                <a:cs typeface="Arial"/>
              </a:rPr>
              <a:t>Street-side unit</a:t>
            </a:r>
          </a:p>
        </p:txBody>
      </p:sp>
      <p:sp>
        <p:nvSpPr>
          <p:cNvPr id="14" name="">
            <a:extLst xmlns:a="http://schemas.openxmlformats.org/drawingml/2006/main">
              <a:ext uri="{FF2B5EF4-FFF2-40B4-BE49-F238E27FC236}">
                <a16:creationId xmlns:a16="http://schemas.microsoft.com/office/drawing/2014/main" id="{E99887FB-CCFE-4042-85CE-3C24AD8DC1E7}"/>
              </a:ext>
            </a:extLst>
          </p:cNvPr>
          <p:cNvSpPr>
            <a:spLocks xmlns:a="http://schemas.openxmlformats.org/drawingml/2006/main" noGrp="1"/>
          </p:cNvSpPr>
          <p:nvPr/>
        </p:nvSpPr>
        <p:spPr>
          <a:xfrm xmlns:a="http://schemas.openxmlformats.org/drawingml/2006/main">
            <a:off x="4286250" y="5876925"/>
            <a:ext cx="3619500" cy="9525"/>
          </a:xfrm>
          <a:prstGeom xmlns:a="http://schemas.openxmlformats.org/drawingml/2006/main" prst="rect">
            <a:avLst/>
          </a:prstGeom>
          <a:solidFill xmlns:a="http://schemas.openxmlformats.org/drawingml/2006/main">
            <a:srgbClr val="D7CBB8"/>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831DE741-5D7F-4C28-9D98-CF4B3FC33509}"/>
              </a:ext>
            </a:extLst>
          </p:cNvPr>
          <p:cNvSpPr>
            <a:spLocks xmlns:a="http://schemas.openxmlformats.org/drawingml/2006/main" noGrp="1"/>
          </p:cNvSpPr>
          <p:nvPr/>
        </p:nvSpPr>
        <p:spPr>
          <a:xfrm xmlns:a="http://schemas.openxmlformats.org/drawingml/2006/main">
            <a:off x="8096250" y="1781175"/>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3144F458-95F0-4F5F-B86D-73BA9EB5D53C}"/>
              </a:ext>
            </a:extLst>
          </p:cNvPr>
          <p:cNvSpPr>
            <a:spLocks xmlns:a="http://schemas.openxmlformats.org/drawingml/2006/main" noGrp="1"/>
          </p:cNvSpPr>
          <p:nvPr/>
        </p:nvSpPr>
        <p:spPr>
          <a:xfrm xmlns:a="http://schemas.openxmlformats.org/drawingml/2006/main">
            <a:off x="8096250" y="1924050"/>
            <a:ext cx="3619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242821"/>
                </a:solidFill>
                <a:latin typeface="Arial"/>
                <a:ea typeface="Arial"/>
                <a:cs typeface="Arial"/>
              </a:defRPr>
            </a:pPr>
            <a:r>
              <a:rPr sz="2175" b="1">
                <a:solidFill>
                  <a:srgbClr val="242821"/>
                </a:solidFill>
                <a:latin typeface="Arial"/>
                <a:ea typeface="Arial"/>
                <a:cs typeface="Arial"/>
              </a:rPr>
              <a:t>Mumbai</a:t>
            </a:r>
          </a:p>
        </p:txBody>
      </p:sp>
      <p:sp>
        <p:nvSpPr>
          <p:cNvPr id="17" name="">
            <a:extLst xmlns:a="http://schemas.openxmlformats.org/drawingml/2006/main">
              <a:ext uri="{FF2B5EF4-FFF2-40B4-BE49-F238E27FC236}">
                <a16:creationId xmlns:a16="http://schemas.microsoft.com/office/drawing/2014/main" id="{FE3E2338-11B7-4059-A34A-EAA721610A48}"/>
              </a:ext>
            </a:extLst>
          </p:cNvPr>
          <p:cNvSpPr>
            <a:spLocks xmlns:a="http://schemas.openxmlformats.org/drawingml/2006/main" noGrp="1"/>
          </p:cNvSpPr>
          <p:nvPr/>
        </p:nvSpPr>
        <p:spPr>
          <a:xfrm xmlns:a="http://schemas.openxmlformats.org/drawingml/2006/main">
            <a:off x="8096250" y="2371725"/>
            <a:ext cx="36195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625D55"/>
                </a:solidFill>
                <a:latin typeface="Arial"/>
                <a:ea typeface="Arial"/>
                <a:cs typeface="Arial"/>
              </a:defRPr>
            </a:pPr>
            <a:r>
              <a:rPr sz="1200" b="0">
                <a:solidFill>
                  <a:srgbClr val="625D55"/>
                </a:solidFill>
                <a:latin typeface="Arial"/>
                <a:ea typeface="Arial"/>
                <a:cs typeface="Arial"/>
              </a:rPr>
              <a:t>Maharashtra</a:t>
            </a:r>
          </a:p>
        </p:txBody>
      </p:sp>
      <p:pic>
        <p:nvPicPr>
          <p:cNvPr id="41" name=""/>
          <p:cNvPicPr>
            <a:picLocks xmlns:a="http://schemas.openxmlformats.org/drawingml/2006/main" noChangeAspect="1"/>
          </p:cNvPicPr>
          <p:nvPr/>
        </p:nvPicPr>
        <p:blipFill>
          <a:blip xmlns:r="http://schemas.openxmlformats.org/officeDocument/2006/relationships" xmlns:a="http://schemas.openxmlformats.org/drawingml/2006/main" r:embed="R3efc589b16fe496f"/>
          <a:stretch xmlns:a="http://schemas.openxmlformats.org/drawingml/2006/main"/>
        </p:blipFill>
        <p:spPr>
          <a:xfrm xmlns:a="http://schemas.openxmlformats.org/drawingml/2006/main">
            <a:off x="8159750" y="2714625"/>
            <a:ext cx="3492500" cy="2619375"/>
          </a:xfrm>
          <a:prstGeom xmlns:a="http://schemas.openxmlformats.org/drawingml/2006/main" prst="rect">
            <a:avLst/>
          </a:prstGeom>
        </p:spPr>
      </p:pic>
      <p:sp>
        <p:nvSpPr>
          <p:cNvPr id="19" name="">
            <a:extLst xmlns:a="http://schemas.openxmlformats.org/drawingml/2006/main">
              <a:ext uri="{FF2B5EF4-FFF2-40B4-BE49-F238E27FC236}">
                <a16:creationId xmlns:a16="http://schemas.microsoft.com/office/drawing/2014/main" id="{70DE44DF-D62C-43CC-A090-78250261FA98}"/>
              </a:ext>
            </a:extLst>
          </p:cNvPr>
          <p:cNvSpPr>
            <a:spLocks xmlns:a="http://schemas.openxmlformats.org/drawingml/2006/main" noGrp="1"/>
          </p:cNvSpPr>
          <p:nvPr/>
        </p:nvSpPr>
        <p:spPr>
          <a:xfrm xmlns:a="http://schemas.openxmlformats.org/drawingml/2006/main">
            <a:off x="8096250" y="5534025"/>
            <a:ext cx="3619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173532"/>
                </a:solidFill>
                <a:latin typeface="Arial"/>
                <a:ea typeface="Arial"/>
                <a:cs typeface="Arial"/>
              </a:defRPr>
            </a:pPr>
            <a:r>
              <a:rPr sz="1125" b="0">
                <a:solidFill>
                  <a:srgbClr val="173532"/>
                </a:solidFill>
                <a:latin typeface="Arial"/>
                <a:ea typeface="Arial"/>
                <a:cs typeface="Arial"/>
              </a:rPr>
              <a:t>BMC-linked facility</a:t>
            </a:r>
          </a:p>
        </p:txBody>
      </p:sp>
      <p:sp>
        <p:nvSpPr>
          <p:cNvPr id="20" name="">
            <a:extLst xmlns:a="http://schemas.openxmlformats.org/drawingml/2006/main">
              <a:ext uri="{FF2B5EF4-FFF2-40B4-BE49-F238E27FC236}">
                <a16:creationId xmlns:a16="http://schemas.microsoft.com/office/drawing/2014/main" id="{934B5A45-84E6-47CA-8442-6992A4DBCA3E}"/>
              </a:ext>
            </a:extLst>
          </p:cNvPr>
          <p:cNvSpPr>
            <a:spLocks xmlns:a="http://schemas.openxmlformats.org/drawingml/2006/main" noGrp="1"/>
          </p:cNvSpPr>
          <p:nvPr/>
        </p:nvSpPr>
        <p:spPr>
          <a:xfrm xmlns:a="http://schemas.openxmlformats.org/drawingml/2006/main">
            <a:off x="8096250" y="5876925"/>
            <a:ext cx="3619500" cy="9525"/>
          </a:xfrm>
          <a:prstGeom xmlns:a="http://schemas.openxmlformats.org/drawingml/2006/main" prst="rect">
            <a:avLst/>
          </a:prstGeom>
          <a:solidFill xmlns:a="http://schemas.openxmlformats.org/drawingml/2006/main">
            <a:srgbClr val="D7CBB8"/>
          </a:solidFill>
          <a:ln xmlns:a="http://schemas.openxmlformats.org/drawingml/2006/main" w="0">
            <a:noFill/>
          </a:ln>
        </p:spPr>
      </p:sp>
      <p:sp>
        <p:nvSpPr>
          <p:cNvPr id="21" name="">
            <a:extLst xmlns:a="http://schemas.openxmlformats.org/drawingml/2006/main">
              <a:ext uri="{FF2B5EF4-FFF2-40B4-BE49-F238E27FC236}">
                <a16:creationId xmlns:a16="http://schemas.microsoft.com/office/drawing/2014/main" id="{B8EF8458-9BD2-414B-9E64-0A1EB397C903}"/>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Each location needs a suitable site, a working toilet and a maintenance plan.</a:t>
            </a:r>
          </a:p>
        </p:txBody>
      </p:sp>
      <p:sp>
        <p:nvSpPr>
          <p:cNvPr id="22" name="">
            <a:extLst xmlns:a="http://schemas.openxmlformats.org/drawingml/2006/main">
              <a:ext uri="{FF2B5EF4-FFF2-40B4-BE49-F238E27FC236}">
                <a16:creationId xmlns:a16="http://schemas.microsoft.com/office/drawing/2014/main" id="{DB87E00B-E511-4F7F-902A-C677E3385E1A}"/>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Sources: loocafe.com/gallery · Company photographs; locations as documented</a:t>
            </a:r>
          </a:p>
        </p:txBody>
      </p:sp>
      <p:sp>
        <p:nvSpPr>
          <p:cNvPr id="23" name="">
            <a:extLst xmlns:a="http://schemas.openxmlformats.org/drawingml/2006/main">
              <a:ext uri="{FF2B5EF4-FFF2-40B4-BE49-F238E27FC236}">
                <a16:creationId xmlns:a16="http://schemas.microsoft.com/office/drawing/2014/main" id="{51A871D2-CFF4-4AA3-B723-F0464CFD91F6}"/>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26</a:t>
            </a:r>
          </a:p>
        </p:txBody>
      </p:sp>
    </p:spTree>
    <p:extLst>
      <p:ext uri="{BB962C8B-B14F-4D97-AF65-F5344CB8AC3E}">
        <p14:creationId xmlns:p14="http://schemas.microsoft.com/office/powerpoint/2010/main" val="730816101"/>
      </p:ext>
    </p:extLst>
  </p:cSld>
</p:sld>
</file>

<file path=ppt/slides/slide27.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98EB1458-97DB-47C0-AEB4-3BFB9B6D6AE0}"/>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THE STREET</a:t>
            </a:r>
          </a:p>
        </p:txBody>
      </p:sp>
      <p:sp>
        <p:nvSpPr>
          <p:cNvPr id="2" name="">
            <a:extLst xmlns:a="http://schemas.openxmlformats.org/drawingml/2006/main">
              <a:ext uri="{FF2B5EF4-FFF2-40B4-BE49-F238E27FC236}">
                <a16:creationId xmlns:a16="http://schemas.microsoft.com/office/drawing/2014/main" id="{8D89FC14-F02B-4DF0-8D73-108AF4869C4C}"/>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From Hyderabad parks to Dal Lake.</a:t>
            </a:r>
          </a:p>
        </p:txBody>
      </p:sp>
      <p:sp>
        <p:nvSpPr>
          <p:cNvPr id="3" name="">
            <a:extLst xmlns:a="http://schemas.openxmlformats.org/drawingml/2006/main">
              <a:ext uri="{FF2B5EF4-FFF2-40B4-BE49-F238E27FC236}">
                <a16:creationId xmlns:a16="http://schemas.microsoft.com/office/drawing/2014/main" id="{5F042AE1-41CC-40A6-A7D4-83F8EDD5A73C}"/>
              </a:ext>
            </a:extLst>
          </p:cNvPr>
          <p:cNvSpPr>
            <a:spLocks xmlns:a="http://schemas.openxmlformats.org/drawingml/2006/main" noGrp="1"/>
          </p:cNvSpPr>
          <p:nvPr/>
        </p:nvSpPr>
        <p:spPr>
          <a:xfrm xmlns:a="http://schemas.openxmlformats.org/drawingml/2006/main">
            <a:off x="476250" y="1971675"/>
            <a:ext cx="4925240"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6906b9b54bf34ceb"/>
          <a:stretch xmlns:a="http://schemas.openxmlformats.org/drawingml/2006/main"/>
        </p:blipFill>
        <p:spPr>
          <a:xfrm xmlns:a="http://schemas.openxmlformats.org/drawingml/2006/main">
            <a:off x="921890" y="1971675"/>
            <a:ext cx="4033960" cy="379095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DB77A44D-5B63-48B4-83F8-93DB9C724906}"/>
              </a:ext>
            </a:extLst>
          </p:cNvPr>
          <p:cNvSpPr>
            <a:spLocks xmlns:a="http://schemas.openxmlformats.org/drawingml/2006/main" noGrp="1"/>
          </p:cNvSpPr>
          <p:nvPr/>
        </p:nvSpPr>
        <p:spPr>
          <a:xfrm xmlns:a="http://schemas.openxmlformats.org/drawingml/2006/main">
            <a:off x="476250" y="5410200"/>
            <a:ext cx="4925240" cy="352425"/>
          </a:xfrm>
          <a:prstGeom xmlns:a="http://schemas.openxmlformats.org/drawingml/2006/main" prst="rect">
            <a:avLst/>
          </a:prstGeom>
          <a:solidFill xmlns:a="http://schemas.openxmlformats.org/drawingml/2006/main">
            <a:srgbClr val="263630"/>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5F95ED23-C4D7-4CD8-A4AF-F589E3E53E35}"/>
              </a:ext>
            </a:extLst>
          </p:cNvPr>
          <p:cNvSpPr>
            <a:spLocks xmlns:a="http://schemas.openxmlformats.org/drawingml/2006/main" noGrp="1"/>
          </p:cNvSpPr>
          <p:nvPr/>
        </p:nvSpPr>
        <p:spPr>
          <a:xfrm xmlns:a="http://schemas.openxmlformats.org/drawingml/2006/main">
            <a:off x="542925" y="5448300"/>
            <a:ext cx="479189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FFFFFF"/>
                </a:solidFill>
                <a:latin typeface="Arial"/>
                <a:ea typeface="Arial"/>
                <a:cs typeface="Arial"/>
              </a:defRPr>
            </a:pPr>
            <a:r>
              <a:rPr sz="750" b="0">
                <a:solidFill>
                  <a:srgbClr val="FFFFFF"/>
                </a:solidFill>
                <a:latin typeface="Arial"/>
                <a:ea typeface="Arial"/>
                <a:cs typeface="Arial"/>
              </a:rPr>
              <a:t>Mir Alam Park · Public park setting</a:t>
            </a:r>
          </a:p>
        </p:txBody>
      </p:sp>
      <p:sp>
        <p:nvSpPr>
          <p:cNvPr id="7" name="">
            <a:extLst xmlns:a="http://schemas.openxmlformats.org/drawingml/2006/main">
              <a:ext uri="{FF2B5EF4-FFF2-40B4-BE49-F238E27FC236}">
                <a16:creationId xmlns:a16="http://schemas.microsoft.com/office/drawing/2014/main" id="{756D6E3D-5C7F-4496-A679-1DDE36A62888}"/>
              </a:ext>
            </a:extLst>
          </p:cNvPr>
          <p:cNvSpPr>
            <a:spLocks xmlns:a="http://schemas.openxmlformats.org/drawingml/2006/main" noGrp="1"/>
          </p:cNvSpPr>
          <p:nvPr/>
        </p:nvSpPr>
        <p:spPr>
          <a:xfrm xmlns:a="http://schemas.openxmlformats.org/drawingml/2006/main">
            <a:off x="5544365" y="1971675"/>
            <a:ext cx="6171385"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532ede1519bd4278"/>
          <a:stretch xmlns:a="http://schemas.openxmlformats.org/drawingml/2006/main"/>
        </p:blipFill>
        <p:spPr>
          <a:xfrm xmlns:a="http://schemas.openxmlformats.org/drawingml/2006/main">
            <a:off x="6102757" y="1971675"/>
            <a:ext cx="5054600" cy="3790950"/>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6E2F7B46-CE22-45AB-9D0B-A0B4941112E4}"/>
              </a:ext>
            </a:extLst>
          </p:cNvPr>
          <p:cNvSpPr>
            <a:spLocks xmlns:a="http://schemas.openxmlformats.org/drawingml/2006/main" noGrp="1"/>
          </p:cNvSpPr>
          <p:nvPr/>
        </p:nvSpPr>
        <p:spPr>
          <a:xfrm xmlns:a="http://schemas.openxmlformats.org/drawingml/2006/main">
            <a:off x="5544365" y="5410200"/>
            <a:ext cx="6171385" cy="352425"/>
          </a:xfrm>
          <a:prstGeom xmlns:a="http://schemas.openxmlformats.org/drawingml/2006/main" prst="rect">
            <a:avLst/>
          </a:prstGeom>
          <a:solidFill xmlns:a="http://schemas.openxmlformats.org/drawingml/2006/main">
            <a:srgbClr val="263630"/>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6B41D6BD-788C-4650-A5EE-66C772CE738A}"/>
              </a:ext>
            </a:extLst>
          </p:cNvPr>
          <p:cNvSpPr>
            <a:spLocks xmlns:a="http://schemas.openxmlformats.org/drawingml/2006/main" noGrp="1"/>
          </p:cNvSpPr>
          <p:nvPr/>
        </p:nvSpPr>
        <p:spPr>
          <a:xfrm xmlns:a="http://schemas.openxmlformats.org/drawingml/2006/main">
            <a:off x="5611040" y="5448300"/>
            <a:ext cx="603803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FFFFFF"/>
                </a:solidFill>
                <a:latin typeface="Arial"/>
                <a:ea typeface="Arial"/>
                <a:cs typeface="Arial"/>
              </a:defRPr>
            </a:pPr>
            <a:r>
              <a:rPr sz="750" b="0">
                <a:solidFill>
                  <a:srgbClr val="FFFFFF"/>
                </a:solidFill>
                <a:latin typeface="Arial"/>
                <a:ea typeface="Arial"/>
                <a:cs typeface="Arial"/>
              </a:rPr>
              <a:t>Dal Lake, Srinagar · Night-time frontage</a:t>
            </a:r>
          </a:p>
        </p:txBody>
      </p:sp>
      <p:sp>
        <p:nvSpPr>
          <p:cNvPr id="11" name="">
            <a:extLst xmlns:a="http://schemas.openxmlformats.org/drawingml/2006/main">
              <a:ext uri="{FF2B5EF4-FFF2-40B4-BE49-F238E27FC236}">
                <a16:creationId xmlns:a16="http://schemas.microsoft.com/office/drawing/2014/main" id="{EE38DD17-D974-4F8D-BD1E-4572AB8D1116}"/>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Mir Alam Park, Hyderabad · Dal Lake, Srinagar</a:t>
            </a:r>
          </a:p>
        </p:txBody>
      </p:sp>
      <p:sp>
        <p:nvSpPr>
          <p:cNvPr id="12" name="">
            <a:extLst xmlns:a="http://schemas.openxmlformats.org/drawingml/2006/main">
              <a:ext uri="{FF2B5EF4-FFF2-40B4-BE49-F238E27FC236}">
                <a16:creationId xmlns:a16="http://schemas.microsoft.com/office/drawing/2014/main" id="{7A74D13E-F5E5-4892-A12F-F8AABD882EC7}"/>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Sources: loocafe.com/gallery · Company photographs; locations as documented</a:t>
            </a:r>
          </a:p>
        </p:txBody>
      </p:sp>
      <p:sp>
        <p:nvSpPr>
          <p:cNvPr id="13" name="">
            <a:extLst xmlns:a="http://schemas.openxmlformats.org/drawingml/2006/main">
              <a:ext uri="{FF2B5EF4-FFF2-40B4-BE49-F238E27FC236}">
                <a16:creationId xmlns:a16="http://schemas.microsoft.com/office/drawing/2014/main" id="{54BD3E84-63AF-4945-8D43-2CA63676026A}"/>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27</a:t>
            </a:r>
          </a:p>
        </p:txBody>
      </p:sp>
    </p:spTree>
    <p:extLst>
      <p:ext uri="{BB962C8B-B14F-4D97-AF65-F5344CB8AC3E}">
        <p14:creationId xmlns:p14="http://schemas.microsoft.com/office/powerpoint/2010/main" val="536338597"/>
      </p:ext>
    </p:extLst>
  </p:cSld>
</p:sld>
</file>

<file path=ppt/slides/slide28.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4A65AC5A-6BF0-4F60-93AD-100834588843}"/>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THE STREET</a:t>
            </a:r>
          </a:p>
        </p:txBody>
      </p:sp>
      <p:sp>
        <p:nvSpPr>
          <p:cNvPr id="2" name="">
            <a:extLst xmlns:a="http://schemas.openxmlformats.org/drawingml/2006/main">
              <a:ext uri="{FF2B5EF4-FFF2-40B4-BE49-F238E27FC236}">
                <a16:creationId xmlns:a16="http://schemas.microsoft.com/office/drawing/2014/main" id="{47E22FF3-A95E-46DF-9884-D4266057AE64}"/>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Scalability starts in the workshop.</a:t>
            </a:r>
          </a:p>
        </p:txBody>
      </p:sp>
      <p:sp>
        <p:nvSpPr>
          <p:cNvPr id="3" name="">
            <a:extLst xmlns:a="http://schemas.openxmlformats.org/drawingml/2006/main">
              <a:ext uri="{FF2B5EF4-FFF2-40B4-BE49-F238E27FC236}">
                <a16:creationId xmlns:a16="http://schemas.microsoft.com/office/drawing/2014/main" id="{5E789942-4304-4506-81B9-B114F85935A9}"/>
              </a:ext>
            </a:extLst>
          </p:cNvPr>
          <p:cNvSpPr>
            <a:spLocks xmlns:a="http://schemas.openxmlformats.org/drawingml/2006/main" noGrp="1"/>
          </p:cNvSpPr>
          <p:nvPr/>
        </p:nvSpPr>
        <p:spPr>
          <a:xfrm xmlns:a="http://schemas.openxmlformats.org/drawingml/2006/main">
            <a:off x="476250" y="1781175"/>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32DCCE54-9CA1-4F02-AF0D-FDF7F32C79A6}"/>
              </a:ext>
            </a:extLst>
          </p:cNvPr>
          <p:cNvSpPr>
            <a:spLocks xmlns:a="http://schemas.openxmlformats.org/drawingml/2006/main" noGrp="1"/>
          </p:cNvSpPr>
          <p:nvPr/>
        </p:nvSpPr>
        <p:spPr>
          <a:xfrm xmlns:a="http://schemas.openxmlformats.org/drawingml/2006/main">
            <a:off x="476250" y="1924050"/>
            <a:ext cx="3619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242821"/>
                </a:solidFill>
                <a:latin typeface="Arial"/>
                <a:ea typeface="Arial"/>
                <a:cs typeface="Arial"/>
              </a:defRPr>
            </a:pPr>
            <a:r>
              <a:rPr sz="2175" b="1">
                <a:solidFill>
                  <a:srgbClr val="242821"/>
                </a:solidFill>
                <a:latin typeface="Arial"/>
                <a:ea typeface="Arial"/>
                <a:cs typeface="Arial"/>
              </a:rPr>
              <a:t>1 · Enclosure</a:t>
            </a:r>
          </a:p>
        </p:txBody>
      </p:sp>
      <p:sp>
        <p:nvSpPr>
          <p:cNvPr id="5" name="">
            <a:extLst xmlns:a="http://schemas.openxmlformats.org/drawingml/2006/main">
              <a:ext uri="{FF2B5EF4-FFF2-40B4-BE49-F238E27FC236}">
                <a16:creationId xmlns:a16="http://schemas.microsoft.com/office/drawing/2014/main" id="{E46ABE74-74CD-461E-9664-60758E276009}"/>
              </a:ext>
            </a:extLst>
          </p:cNvPr>
          <p:cNvSpPr>
            <a:spLocks xmlns:a="http://schemas.openxmlformats.org/drawingml/2006/main" noGrp="1"/>
          </p:cNvSpPr>
          <p:nvPr/>
        </p:nvSpPr>
        <p:spPr>
          <a:xfrm xmlns:a="http://schemas.openxmlformats.org/drawingml/2006/main">
            <a:off x="476250" y="2371725"/>
            <a:ext cx="36195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625D55"/>
                </a:solidFill>
                <a:latin typeface="Arial"/>
                <a:ea typeface="Arial"/>
                <a:cs typeface="Arial"/>
              </a:defRPr>
            </a:pPr>
            <a:r>
              <a:rPr sz="1200" b="0">
                <a:solidFill>
                  <a:srgbClr val="625D55"/>
                </a:solidFill>
                <a:latin typeface="Arial"/>
                <a:ea typeface="Arial"/>
                <a:cs typeface="Arial"/>
              </a:rPr>
              <a:t>Build the structure</a:t>
            </a:r>
          </a:p>
        </p:txBody>
      </p:sp>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3b30cb9a50ef4838"/>
          <a:stretch xmlns:a="http://schemas.openxmlformats.org/drawingml/2006/main"/>
        </p:blipFill>
        <p:spPr>
          <a:xfrm xmlns:a="http://schemas.openxmlformats.org/drawingml/2006/main">
            <a:off x="539750" y="2714625"/>
            <a:ext cx="3492500" cy="2619375"/>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85E73FB1-9F23-4073-8944-D842A7EBD6FB}"/>
              </a:ext>
            </a:extLst>
          </p:cNvPr>
          <p:cNvSpPr>
            <a:spLocks xmlns:a="http://schemas.openxmlformats.org/drawingml/2006/main" noGrp="1"/>
          </p:cNvSpPr>
          <p:nvPr/>
        </p:nvSpPr>
        <p:spPr>
          <a:xfrm xmlns:a="http://schemas.openxmlformats.org/drawingml/2006/main">
            <a:off x="476250" y="5534025"/>
            <a:ext cx="3619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173532"/>
                </a:solidFill>
                <a:latin typeface="Arial"/>
                <a:ea typeface="Arial"/>
                <a:cs typeface="Arial"/>
              </a:defRPr>
            </a:pPr>
            <a:r>
              <a:rPr sz="1125" b="0">
                <a:solidFill>
                  <a:srgbClr val="173532"/>
                </a:solidFill>
                <a:latin typeface="Arial"/>
                <a:ea typeface="Arial"/>
                <a:cs typeface="Arial"/>
              </a:rPr>
              <a:t>Container conversion</a:t>
            </a:r>
          </a:p>
        </p:txBody>
      </p:sp>
      <p:sp>
        <p:nvSpPr>
          <p:cNvPr id="8" name="">
            <a:extLst xmlns:a="http://schemas.openxmlformats.org/drawingml/2006/main">
              <a:ext uri="{FF2B5EF4-FFF2-40B4-BE49-F238E27FC236}">
                <a16:creationId xmlns:a16="http://schemas.microsoft.com/office/drawing/2014/main" id="{54CD070E-EB3F-449E-91BE-79DF1606B59F}"/>
              </a:ext>
            </a:extLst>
          </p:cNvPr>
          <p:cNvSpPr>
            <a:spLocks xmlns:a="http://schemas.openxmlformats.org/drawingml/2006/main" noGrp="1"/>
          </p:cNvSpPr>
          <p:nvPr/>
        </p:nvSpPr>
        <p:spPr>
          <a:xfrm xmlns:a="http://schemas.openxmlformats.org/drawingml/2006/main">
            <a:off x="476250" y="5876925"/>
            <a:ext cx="3619500" cy="9525"/>
          </a:xfrm>
          <a:prstGeom xmlns:a="http://schemas.openxmlformats.org/drawingml/2006/main" prst="rect">
            <a:avLst/>
          </a:prstGeom>
          <a:solidFill xmlns:a="http://schemas.openxmlformats.org/drawingml/2006/main">
            <a:srgbClr val="D7CBB8"/>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1BF7314A-4FF9-4C19-8038-A5FD54368B66}"/>
              </a:ext>
            </a:extLst>
          </p:cNvPr>
          <p:cNvSpPr>
            <a:spLocks xmlns:a="http://schemas.openxmlformats.org/drawingml/2006/main" noGrp="1"/>
          </p:cNvSpPr>
          <p:nvPr/>
        </p:nvSpPr>
        <p:spPr>
          <a:xfrm xmlns:a="http://schemas.openxmlformats.org/drawingml/2006/main">
            <a:off x="4286250" y="1781175"/>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3B4D8AC8-255D-4CCD-B88A-C47EE75655FB}"/>
              </a:ext>
            </a:extLst>
          </p:cNvPr>
          <p:cNvSpPr>
            <a:spLocks xmlns:a="http://schemas.openxmlformats.org/drawingml/2006/main" noGrp="1"/>
          </p:cNvSpPr>
          <p:nvPr/>
        </p:nvSpPr>
        <p:spPr>
          <a:xfrm xmlns:a="http://schemas.openxmlformats.org/drawingml/2006/main">
            <a:off x="4286250" y="1924050"/>
            <a:ext cx="3619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242821"/>
                </a:solidFill>
                <a:latin typeface="Arial"/>
                <a:ea typeface="Arial"/>
                <a:cs typeface="Arial"/>
              </a:defRPr>
            </a:pPr>
            <a:r>
              <a:rPr sz="2175" b="1">
                <a:solidFill>
                  <a:srgbClr val="242821"/>
                </a:solidFill>
                <a:latin typeface="Arial"/>
                <a:ea typeface="Arial"/>
                <a:cs typeface="Arial"/>
              </a:rPr>
              <a:t>2 · Exterior</a:t>
            </a:r>
          </a:p>
        </p:txBody>
      </p:sp>
      <p:sp>
        <p:nvSpPr>
          <p:cNvPr id="11" name="">
            <a:extLst xmlns:a="http://schemas.openxmlformats.org/drawingml/2006/main">
              <a:ext uri="{FF2B5EF4-FFF2-40B4-BE49-F238E27FC236}">
                <a16:creationId xmlns:a16="http://schemas.microsoft.com/office/drawing/2014/main" id="{CF0C447F-2B81-49AE-BBCF-9EF3627C2229}"/>
              </a:ext>
            </a:extLst>
          </p:cNvPr>
          <p:cNvSpPr>
            <a:spLocks xmlns:a="http://schemas.openxmlformats.org/drawingml/2006/main" noGrp="1"/>
          </p:cNvSpPr>
          <p:nvPr/>
        </p:nvSpPr>
        <p:spPr>
          <a:xfrm xmlns:a="http://schemas.openxmlformats.org/drawingml/2006/main">
            <a:off x="4286250" y="2371725"/>
            <a:ext cx="36195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625D55"/>
                </a:solidFill>
                <a:latin typeface="Arial"/>
                <a:ea typeface="Arial"/>
                <a:cs typeface="Arial"/>
              </a:defRPr>
            </a:pPr>
            <a:r>
              <a:rPr sz="1200" b="0">
                <a:solidFill>
                  <a:srgbClr val="625D55"/>
                </a:solidFill>
                <a:latin typeface="Arial"/>
                <a:ea typeface="Arial"/>
                <a:cs typeface="Arial"/>
              </a:rPr>
              <a:t>Fabricate and finish</a:t>
            </a:r>
          </a:p>
        </p:txBody>
      </p:sp>
      <p:pic>
        <p:nvPicPr>
          <p:cNvPr id="35" name=""/>
          <p:cNvPicPr>
            <a:picLocks xmlns:a="http://schemas.openxmlformats.org/drawingml/2006/main" noChangeAspect="1"/>
          </p:cNvPicPr>
          <p:nvPr/>
        </p:nvPicPr>
        <p:blipFill>
          <a:blip xmlns:r="http://schemas.openxmlformats.org/officeDocument/2006/relationships" xmlns:a="http://schemas.openxmlformats.org/drawingml/2006/main" r:embed="R46f49efdfc6f4eb5"/>
          <a:stretch xmlns:a="http://schemas.openxmlformats.org/drawingml/2006/main"/>
        </p:blipFill>
        <p:spPr>
          <a:xfrm xmlns:a="http://schemas.openxmlformats.org/drawingml/2006/main">
            <a:off x="4349750" y="2714625"/>
            <a:ext cx="3492500" cy="2619375"/>
          </a:xfrm>
          <a:prstGeom xmlns:a="http://schemas.openxmlformats.org/drawingml/2006/main" prst="rect">
            <a:avLst/>
          </a:prstGeom>
        </p:spPr>
      </p:pic>
      <p:sp>
        <p:nvSpPr>
          <p:cNvPr id="13" name="">
            <a:extLst xmlns:a="http://schemas.openxmlformats.org/drawingml/2006/main">
              <a:ext uri="{FF2B5EF4-FFF2-40B4-BE49-F238E27FC236}">
                <a16:creationId xmlns:a16="http://schemas.microsoft.com/office/drawing/2014/main" id="{740031D0-AC51-4721-9A70-75C1D2BDA0A2}"/>
              </a:ext>
            </a:extLst>
          </p:cNvPr>
          <p:cNvSpPr>
            <a:spLocks xmlns:a="http://schemas.openxmlformats.org/drawingml/2006/main" noGrp="1"/>
          </p:cNvSpPr>
          <p:nvPr/>
        </p:nvSpPr>
        <p:spPr>
          <a:xfrm xmlns:a="http://schemas.openxmlformats.org/drawingml/2006/main">
            <a:off x="4286250" y="5534025"/>
            <a:ext cx="3619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173532"/>
                </a:solidFill>
                <a:latin typeface="Arial"/>
                <a:ea typeface="Arial"/>
                <a:cs typeface="Arial"/>
              </a:defRPr>
            </a:pPr>
            <a:r>
              <a:rPr sz="1125" b="0">
                <a:solidFill>
                  <a:srgbClr val="173532"/>
                </a:solidFill>
                <a:latin typeface="Arial"/>
                <a:ea typeface="Arial"/>
                <a:cs typeface="Arial"/>
              </a:rPr>
              <a:t>Exterior workshop view</a:t>
            </a:r>
          </a:p>
        </p:txBody>
      </p:sp>
      <p:sp>
        <p:nvSpPr>
          <p:cNvPr id="14" name="">
            <a:extLst xmlns:a="http://schemas.openxmlformats.org/drawingml/2006/main">
              <a:ext uri="{FF2B5EF4-FFF2-40B4-BE49-F238E27FC236}">
                <a16:creationId xmlns:a16="http://schemas.microsoft.com/office/drawing/2014/main" id="{7B36C4A9-55D7-442E-A2EA-700303E680FF}"/>
              </a:ext>
            </a:extLst>
          </p:cNvPr>
          <p:cNvSpPr>
            <a:spLocks xmlns:a="http://schemas.openxmlformats.org/drawingml/2006/main" noGrp="1"/>
          </p:cNvSpPr>
          <p:nvPr/>
        </p:nvSpPr>
        <p:spPr>
          <a:xfrm xmlns:a="http://schemas.openxmlformats.org/drawingml/2006/main">
            <a:off x="4286250" y="5876925"/>
            <a:ext cx="3619500" cy="9525"/>
          </a:xfrm>
          <a:prstGeom xmlns:a="http://schemas.openxmlformats.org/drawingml/2006/main" prst="rect">
            <a:avLst/>
          </a:prstGeom>
          <a:solidFill xmlns:a="http://schemas.openxmlformats.org/drawingml/2006/main">
            <a:srgbClr val="D7CBB8"/>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352A88B7-19D7-4A50-A436-3E594C9E29EF}"/>
              </a:ext>
            </a:extLst>
          </p:cNvPr>
          <p:cNvSpPr>
            <a:spLocks xmlns:a="http://schemas.openxmlformats.org/drawingml/2006/main" noGrp="1"/>
          </p:cNvSpPr>
          <p:nvPr/>
        </p:nvSpPr>
        <p:spPr>
          <a:xfrm xmlns:a="http://schemas.openxmlformats.org/drawingml/2006/main">
            <a:off x="8096250" y="1781175"/>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5E9E7D1F-3E8D-4794-9270-18EA321225BA}"/>
              </a:ext>
            </a:extLst>
          </p:cNvPr>
          <p:cNvSpPr>
            <a:spLocks xmlns:a="http://schemas.openxmlformats.org/drawingml/2006/main" noGrp="1"/>
          </p:cNvSpPr>
          <p:nvPr/>
        </p:nvSpPr>
        <p:spPr>
          <a:xfrm xmlns:a="http://schemas.openxmlformats.org/drawingml/2006/main">
            <a:off x="8096250" y="1924050"/>
            <a:ext cx="3619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242821"/>
                </a:solidFill>
                <a:latin typeface="Arial"/>
                <a:ea typeface="Arial"/>
                <a:cs typeface="Arial"/>
              </a:defRPr>
            </a:pPr>
            <a:r>
              <a:rPr sz="2175" b="1">
                <a:solidFill>
                  <a:srgbClr val="242821"/>
                </a:solidFill>
                <a:latin typeface="Arial"/>
                <a:ea typeface="Arial"/>
                <a:cs typeface="Arial"/>
              </a:rPr>
              <a:t>3 · Interior</a:t>
            </a:r>
          </a:p>
        </p:txBody>
      </p:sp>
      <p:sp>
        <p:nvSpPr>
          <p:cNvPr id="17" name="">
            <a:extLst xmlns:a="http://schemas.openxmlformats.org/drawingml/2006/main">
              <a:ext uri="{FF2B5EF4-FFF2-40B4-BE49-F238E27FC236}">
                <a16:creationId xmlns:a16="http://schemas.microsoft.com/office/drawing/2014/main" id="{2454FAAE-8BC7-4C3D-B54D-AE607A3064A0}"/>
              </a:ext>
            </a:extLst>
          </p:cNvPr>
          <p:cNvSpPr>
            <a:spLocks xmlns:a="http://schemas.openxmlformats.org/drawingml/2006/main" noGrp="1"/>
          </p:cNvSpPr>
          <p:nvPr/>
        </p:nvSpPr>
        <p:spPr>
          <a:xfrm xmlns:a="http://schemas.openxmlformats.org/drawingml/2006/main">
            <a:off x="8096250" y="2371725"/>
            <a:ext cx="36195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625D55"/>
                </a:solidFill>
                <a:latin typeface="Arial"/>
                <a:ea typeface="Arial"/>
                <a:cs typeface="Arial"/>
              </a:defRPr>
            </a:pPr>
            <a:r>
              <a:rPr sz="1200" b="0">
                <a:solidFill>
                  <a:srgbClr val="625D55"/>
                </a:solidFill>
                <a:latin typeface="Arial"/>
                <a:ea typeface="Arial"/>
                <a:cs typeface="Arial"/>
              </a:rPr>
              <a:t>Fit the usable space</a:t>
            </a:r>
          </a:p>
        </p:txBody>
      </p:sp>
      <p:pic>
        <p:nvPicPr>
          <p:cNvPr id="41" name=""/>
          <p:cNvPicPr>
            <a:picLocks xmlns:a="http://schemas.openxmlformats.org/drawingml/2006/main" noChangeAspect="1"/>
          </p:cNvPicPr>
          <p:nvPr/>
        </p:nvPicPr>
        <p:blipFill>
          <a:blip xmlns:r="http://schemas.openxmlformats.org/officeDocument/2006/relationships" xmlns:a="http://schemas.openxmlformats.org/drawingml/2006/main" r:embed="R7c57e9dd37ae4912"/>
          <a:stretch xmlns:a="http://schemas.openxmlformats.org/drawingml/2006/main"/>
        </p:blipFill>
        <p:spPr>
          <a:xfrm xmlns:a="http://schemas.openxmlformats.org/drawingml/2006/main">
            <a:off x="8923120" y="2714625"/>
            <a:ext cx="1965760" cy="2619375"/>
          </a:xfrm>
          <a:prstGeom xmlns:a="http://schemas.openxmlformats.org/drawingml/2006/main" prst="rect">
            <a:avLst/>
          </a:prstGeom>
        </p:spPr>
      </p:pic>
      <p:sp>
        <p:nvSpPr>
          <p:cNvPr id="19" name="">
            <a:extLst xmlns:a="http://schemas.openxmlformats.org/drawingml/2006/main">
              <a:ext uri="{FF2B5EF4-FFF2-40B4-BE49-F238E27FC236}">
                <a16:creationId xmlns:a16="http://schemas.microsoft.com/office/drawing/2014/main" id="{1919F6FF-E379-4A06-B227-ADA41727EC20}"/>
              </a:ext>
            </a:extLst>
          </p:cNvPr>
          <p:cNvSpPr>
            <a:spLocks xmlns:a="http://schemas.openxmlformats.org/drawingml/2006/main" noGrp="1"/>
          </p:cNvSpPr>
          <p:nvPr/>
        </p:nvSpPr>
        <p:spPr>
          <a:xfrm xmlns:a="http://schemas.openxmlformats.org/drawingml/2006/main">
            <a:off x="8096250" y="5534025"/>
            <a:ext cx="3619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173532"/>
                </a:solidFill>
                <a:latin typeface="Arial"/>
                <a:ea typeface="Arial"/>
                <a:cs typeface="Arial"/>
              </a:defRPr>
            </a:pPr>
            <a:r>
              <a:rPr sz="1125" b="0">
                <a:solidFill>
                  <a:srgbClr val="173532"/>
                </a:solidFill>
                <a:latin typeface="Arial"/>
                <a:ea typeface="Arial"/>
                <a:cs typeface="Arial"/>
              </a:rPr>
              <a:t>Interior fit-out</a:t>
            </a:r>
          </a:p>
        </p:txBody>
      </p:sp>
      <p:sp>
        <p:nvSpPr>
          <p:cNvPr id="20" name="">
            <a:extLst xmlns:a="http://schemas.openxmlformats.org/drawingml/2006/main">
              <a:ext uri="{FF2B5EF4-FFF2-40B4-BE49-F238E27FC236}">
                <a16:creationId xmlns:a16="http://schemas.microsoft.com/office/drawing/2014/main" id="{25153488-4345-43DB-BE30-5544D9A5E086}"/>
              </a:ext>
            </a:extLst>
          </p:cNvPr>
          <p:cNvSpPr>
            <a:spLocks xmlns:a="http://schemas.openxmlformats.org/drawingml/2006/main" noGrp="1"/>
          </p:cNvSpPr>
          <p:nvPr/>
        </p:nvSpPr>
        <p:spPr>
          <a:xfrm xmlns:a="http://schemas.openxmlformats.org/drawingml/2006/main">
            <a:off x="8096250" y="5876925"/>
            <a:ext cx="3619500" cy="9525"/>
          </a:xfrm>
          <a:prstGeom xmlns:a="http://schemas.openxmlformats.org/drawingml/2006/main" prst="rect">
            <a:avLst/>
          </a:prstGeom>
          <a:solidFill xmlns:a="http://schemas.openxmlformats.org/drawingml/2006/main">
            <a:srgbClr val="D7CBB8"/>
          </a:solidFill>
          <a:ln xmlns:a="http://schemas.openxmlformats.org/drawingml/2006/main" w="0">
            <a:noFill/>
          </a:ln>
        </p:spPr>
      </p:sp>
      <p:sp>
        <p:nvSpPr>
          <p:cNvPr id="21" name="">
            <a:extLst xmlns:a="http://schemas.openxmlformats.org/drawingml/2006/main">
              <a:ext uri="{FF2B5EF4-FFF2-40B4-BE49-F238E27FC236}">
                <a16:creationId xmlns:a16="http://schemas.microsoft.com/office/drawing/2014/main" id="{49259B86-FC84-4115-A746-B50D256F1BEA}"/>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At every site: prepare, install, commission and maintain.</a:t>
            </a:r>
          </a:p>
        </p:txBody>
      </p:sp>
      <p:sp>
        <p:nvSpPr>
          <p:cNvPr id="22" name="">
            <a:extLst xmlns:a="http://schemas.openxmlformats.org/drawingml/2006/main">
              <a:ext uri="{FF2B5EF4-FFF2-40B4-BE49-F238E27FC236}">
                <a16:creationId xmlns:a16="http://schemas.microsoft.com/office/drawing/2014/main" id="{D3FBA826-728C-4D71-ACA5-42A4F5889614}"/>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Sources: loocafe.com/gallery · Company photographs; locations as documented</a:t>
            </a:r>
          </a:p>
        </p:txBody>
      </p:sp>
      <p:sp>
        <p:nvSpPr>
          <p:cNvPr id="23" name="">
            <a:extLst xmlns:a="http://schemas.openxmlformats.org/drawingml/2006/main">
              <a:ext uri="{FF2B5EF4-FFF2-40B4-BE49-F238E27FC236}">
                <a16:creationId xmlns:a16="http://schemas.microsoft.com/office/drawing/2014/main" id="{2A75B1AA-677B-4915-8616-3F867524A978}"/>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28</a:t>
            </a:r>
          </a:p>
        </p:txBody>
      </p:sp>
    </p:spTree>
    <p:extLst>
      <p:ext uri="{BB962C8B-B14F-4D97-AF65-F5344CB8AC3E}">
        <p14:creationId xmlns:p14="http://schemas.microsoft.com/office/powerpoint/2010/main" val="840819212"/>
      </p:ext>
    </p:extLst>
  </p:cSld>
</p:sld>
</file>

<file path=ppt/slides/slide29.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F3CEE68A-8FAC-466D-BD5F-6DAFE62F9193}"/>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THE STREET</a:t>
            </a:r>
          </a:p>
        </p:txBody>
      </p:sp>
      <p:sp>
        <p:nvSpPr>
          <p:cNvPr id="2" name="">
            <a:extLst xmlns:a="http://schemas.openxmlformats.org/drawingml/2006/main">
              <a:ext uri="{FF2B5EF4-FFF2-40B4-BE49-F238E27FC236}">
                <a16:creationId xmlns:a16="http://schemas.microsoft.com/office/drawing/2014/main" id="{EC924D8C-1BDB-47A8-B98D-F47F8CBE364F}"/>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75" b="1">
                <a:solidFill>
                  <a:srgbClr val="242821"/>
                </a:solidFill>
                <a:latin typeface="Arial"/>
                <a:ea typeface="Arial"/>
                <a:cs typeface="Arial"/>
              </a:defRPr>
            </a:pPr>
            <a:r>
              <a:rPr sz="2775" b="1">
                <a:solidFill>
                  <a:srgbClr val="242821"/>
                </a:solidFill>
                <a:latin typeface="Arial"/>
                <a:ea typeface="Arial"/>
                <a:cs typeface="Arial"/>
              </a:rPr>
              <a:t>LooCafe’s published city footprint.</a:t>
            </a:r>
          </a:p>
        </p:txBody>
      </p:sp>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babb29a5e6bb4782"/>
          <a:stretch xmlns:a="http://schemas.openxmlformats.org/drawingml/2006/main"/>
        </p:blipFill>
        <p:spPr>
          <a:xfrm xmlns:a="http://schemas.openxmlformats.org/drawingml/2006/main">
            <a:off x="1909482" y="1428750"/>
            <a:ext cx="8373035" cy="444817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6E20BEC-A237-4A00-894C-5D511622DE86}"/>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Ten website city markers, not an individual-unit operating audit.</a:t>
            </a:r>
          </a:p>
        </p:txBody>
      </p:sp>
      <p:sp>
        <p:nvSpPr>
          <p:cNvPr id="5" name="">
            <a:extLst xmlns:a="http://schemas.openxmlformats.org/drawingml/2006/main">
              <a:ext uri="{FF2B5EF4-FFF2-40B4-BE49-F238E27FC236}">
                <a16:creationId xmlns:a16="http://schemas.microsoft.com/office/drawing/2014/main" id="{67D45F8E-52A6-4544-B989-E0FACA453B30}"/>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loocafe.com city map; city coordinates, not unit-level status</a:t>
            </a:r>
          </a:p>
        </p:txBody>
      </p:sp>
      <p:sp>
        <p:nvSpPr>
          <p:cNvPr id="6" name="">
            <a:extLst xmlns:a="http://schemas.openxmlformats.org/drawingml/2006/main">
              <a:ext uri="{FF2B5EF4-FFF2-40B4-BE49-F238E27FC236}">
                <a16:creationId xmlns:a16="http://schemas.microsoft.com/office/drawing/2014/main" id="{97438A24-B7C4-4336-ABB8-98C477C3DA15}"/>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29</a:t>
            </a:r>
          </a:p>
        </p:txBody>
      </p:sp>
    </p:spTree>
    <p:extLst>
      <p:ext uri="{BB962C8B-B14F-4D97-AF65-F5344CB8AC3E}">
        <p14:creationId xmlns:p14="http://schemas.microsoft.com/office/powerpoint/2010/main" val="2070666924"/>
      </p:ext>
    </p:extLst>
  </p:cSld>
</p:sld>
</file>

<file path=ppt/slides/slide30.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26" name="">
            <a:extLst xmlns:a="http://schemas.openxmlformats.org/drawingml/2006/main">
              <a:ext uri="{FF2B5EF4-FFF2-40B4-BE49-F238E27FC236}">
                <a16:creationId xmlns:a16="http://schemas.microsoft.com/office/drawing/2014/main" id="{CB8A0B5F-D9A4-46DB-81DF-1D704DF34569}"/>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BELOW THE STREET</a:t>
            </a:r>
          </a:p>
        </p:txBody>
      </p:sp>
      <p:sp>
        <p:nvSpPr>
          <p:cNvPr id="2" name="">
            <a:extLst xmlns:a="http://schemas.openxmlformats.org/drawingml/2006/main">
              <a:ext uri="{FF2B5EF4-FFF2-40B4-BE49-F238E27FC236}">
                <a16:creationId xmlns:a16="http://schemas.microsoft.com/office/drawing/2014/main" id="{17DCC1E9-939F-41AB-9E4C-C90EDBC32322}"/>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But where does the flush go?</a:t>
            </a:r>
          </a:p>
        </p:txBody>
      </p:sp>
      <p:sp>
        <p:nvSpPr>
          <p:cNvPr id="3" name="">
            <a:extLst xmlns:a="http://schemas.openxmlformats.org/drawingml/2006/main">
              <a:ext uri="{FF2B5EF4-FFF2-40B4-BE49-F238E27FC236}">
                <a16:creationId xmlns:a16="http://schemas.microsoft.com/office/drawing/2014/main" id="{E10A394F-C7C5-4EDD-8A22-2D9F945B0FD0}"/>
              </a:ext>
            </a:extLst>
          </p:cNvPr>
          <p:cNvSpPr>
            <a:spLocks xmlns:a="http://schemas.openxmlformats.org/drawingml/2006/main" noGrp="1"/>
          </p:cNvSpPr>
          <p:nvPr/>
        </p:nvSpPr>
        <p:spPr>
          <a:xfrm xmlns:a="http://schemas.openxmlformats.org/drawingml/2006/main">
            <a:off x="476250" y="1762125"/>
            <a:ext cx="6953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1">
                <a:solidFill>
                  <a:srgbClr val="B95320"/>
                </a:solidFill>
                <a:latin typeface="Arial"/>
                <a:ea typeface="Arial"/>
                <a:cs typeface="Arial"/>
              </a:defRPr>
            </a:pPr>
            <a:r>
              <a:rPr sz="1125" b="1">
                <a:solidFill>
                  <a:srgbClr val="B95320"/>
                </a:solidFill>
                <a:latin typeface="Arial"/>
                <a:ea typeface="Arial"/>
                <a:cs typeface="Arial"/>
              </a:rPr>
              <a:t>URBAN INDIA · 2020 INVENTORY</a:t>
            </a:r>
          </a:p>
        </p:txBody>
      </p:sp>
      <p:sp>
        <p:nvSpPr>
          <p:cNvPr id="4" name="">
            <a:extLst xmlns:a="http://schemas.openxmlformats.org/drawingml/2006/main">
              <a:ext uri="{FF2B5EF4-FFF2-40B4-BE49-F238E27FC236}">
                <a16:creationId xmlns:a16="http://schemas.microsoft.com/office/drawing/2014/main" id="{09BB13DD-D3F0-4512-BD57-9B9148C67481}"/>
              </a:ext>
            </a:extLst>
          </p:cNvPr>
          <p:cNvSpPr>
            <a:spLocks xmlns:a="http://schemas.openxmlformats.org/drawingml/2006/main" noGrp="1"/>
          </p:cNvSpPr>
          <p:nvPr/>
        </p:nvSpPr>
        <p:spPr>
          <a:xfrm xmlns:a="http://schemas.openxmlformats.org/drawingml/2006/main">
            <a:off x="476250" y="2286000"/>
            <a:ext cx="666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242821"/>
                </a:solidFill>
                <a:latin typeface="Arial"/>
                <a:ea typeface="Arial"/>
                <a:cs typeface="Arial"/>
              </a:defRPr>
            </a:pPr>
            <a:r>
              <a:rPr sz="1575" b="1">
                <a:solidFill>
                  <a:srgbClr val="242821"/>
                </a:solidFill>
                <a:latin typeface="Arial"/>
                <a:ea typeface="Arial"/>
                <a:cs typeface="Arial"/>
              </a:rPr>
              <a:t>Estimated sewage generation</a:t>
            </a:r>
          </a:p>
        </p:txBody>
      </p:sp>
      <p:sp>
        <p:nvSpPr>
          <p:cNvPr id="5" name="">
            <a:extLst xmlns:a="http://schemas.openxmlformats.org/drawingml/2006/main">
              <a:ext uri="{FF2B5EF4-FFF2-40B4-BE49-F238E27FC236}">
                <a16:creationId xmlns:a16="http://schemas.microsoft.com/office/drawing/2014/main" id="{68F97A86-CFC1-4E0B-A22C-A97DE603D665}"/>
              </a:ext>
            </a:extLst>
          </p:cNvPr>
          <p:cNvSpPr>
            <a:spLocks xmlns:a="http://schemas.openxmlformats.org/drawingml/2006/main" noGrp="1"/>
          </p:cNvSpPr>
          <p:nvPr/>
        </p:nvSpPr>
        <p:spPr>
          <a:xfrm xmlns:a="http://schemas.openxmlformats.org/drawingml/2006/main">
            <a:off x="476250" y="2647950"/>
            <a:ext cx="1428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242821"/>
                </a:solidFill>
                <a:latin typeface="Arial"/>
                <a:ea typeface="Arial"/>
                <a:cs typeface="Arial"/>
              </a:defRPr>
            </a:pPr>
            <a:r>
              <a:rPr sz="3450" b="1">
                <a:solidFill>
                  <a:srgbClr val="242821"/>
                </a:solidFill>
                <a:latin typeface="Arial"/>
                <a:ea typeface="Arial"/>
                <a:cs typeface="Arial"/>
              </a:rPr>
              <a:t>72.4</a:t>
            </a:r>
          </a:p>
        </p:txBody>
      </p:sp>
      <p:sp>
        <p:nvSpPr>
          <p:cNvPr id="6" name="">
            <a:extLst xmlns:a="http://schemas.openxmlformats.org/drawingml/2006/main">
              <a:ext uri="{FF2B5EF4-FFF2-40B4-BE49-F238E27FC236}">
                <a16:creationId xmlns:a16="http://schemas.microsoft.com/office/drawing/2014/main" id="{181DB3B4-E76B-4E7E-95F2-C76022FDC263}"/>
              </a:ext>
            </a:extLst>
          </p:cNvPr>
          <p:cNvSpPr>
            <a:spLocks xmlns:a="http://schemas.openxmlformats.org/drawingml/2006/main" noGrp="1"/>
          </p:cNvSpPr>
          <p:nvPr/>
        </p:nvSpPr>
        <p:spPr>
          <a:xfrm xmlns:a="http://schemas.openxmlformats.org/drawingml/2006/main">
            <a:off x="2047875" y="2905125"/>
            <a:ext cx="26670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242821"/>
                </a:solidFill>
                <a:latin typeface="Arial"/>
                <a:ea typeface="Arial"/>
                <a:cs typeface="Arial"/>
              </a:defRPr>
            </a:pPr>
            <a:r>
              <a:rPr sz="1350" b="0">
                <a:solidFill>
                  <a:srgbClr val="242821"/>
                </a:solidFill>
                <a:latin typeface="Arial"/>
                <a:ea typeface="Arial"/>
                <a:cs typeface="Arial"/>
              </a:rPr>
              <a:t>billion L/day</a:t>
            </a:r>
          </a:p>
        </p:txBody>
      </p:sp>
      <p:sp>
        <p:nvSpPr>
          <p:cNvPr id="7" name="">
            <a:extLst xmlns:a="http://schemas.openxmlformats.org/drawingml/2006/main">
              <a:ext uri="{FF2B5EF4-FFF2-40B4-BE49-F238E27FC236}">
                <a16:creationId xmlns:a16="http://schemas.microsoft.com/office/drawing/2014/main" id="{B3014B4C-6ED1-40EA-BF7B-C73EB96ED983}"/>
              </a:ext>
            </a:extLst>
          </p:cNvPr>
          <p:cNvSpPr>
            <a:spLocks xmlns:a="http://schemas.openxmlformats.org/drawingml/2006/main" noGrp="1"/>
          </p:cNvSpPr>
          <p:nvPr/>
        </p:nvSpPr>
        <p:spPr>
          <a:xfrm xmlns:a="http://schemas.openxmlformats.org/drawingml/2006/main">
            <a:off x="476250" y="3314700"/>
            <a:ext cx="6762750" cy="133350"/>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D95FC51D-2F63-454D-B311-457DBF934FF9}"/>
              </a:ext>
            </a:extLst>
          </p:cNvPr>
          <p:cNvSpPr>
            <a:spLocks xmlns:a="http://schemas.openxmlformats.org/drawingml/2006/main" noGrp="1"/>
          </p:cNvSpPr>
          <p:nvPr/>
        </p:nvSpPr>
        <p:spPr>
          <a:xfrm xmlns:a="http://schemas.openxmlformats.org/drawingml/2006/main">
            <a:off x="476250" y="3638550"/>
            <a:ext cx="666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242821"/>
                </a:solidFill>
                <a:latin typeface="Arial"/>
                <a:ea typeface="Arial"/>
                <a:cs typeface="Arial"/>
              </a:defRPr>
            </a:pPr>
            <a:r>
              <a:rPr sz="1575" b="1">
                <a:solidFill>
                  <a:srgbClr val="242821"/>
                </a:solidFill>
                <a:latin typeface="Arial"/>
                <a:ea typeface="Arial"/>
                <a:cs typeface="Arial"/>
              </a:rPr>
              <a:t>Actual STP utilisation</a:t>
            </a:r>
          </a:p>
        </p:txBody>
      </p:sp>
      <p:sp>
        <p:nvSpPr>
          <p:cNvPr id="9" name="">
            <a:extLst xmlns:a="http://schemas.openxmlformats.org/drawingml/2006/main">
              <a:ext uri="{FF2B5EF4-FFF2-40B4-BE49-F238E27FC236}">
                <a16:creationId xmlns:a16="http://schemas.microsoft.com/office/drawing/2014/main" id="{1710F696-790D-4E48-B8D5-7EBAE1A73D92}"/>
              </a:ext>
            </a:extLst>
          </p:cNvPr>
          <p:cNvSpPr>
            <a:spLocks xmlns:a="http://schemas.openxmlformats.org/drawingml/2006/main" noGrp="1"/>
          </p:cNvSpPr>
          <p:nvPr/>
        </p:nvSpPr>
        <p:spPr>
          <a:xfrm xmlns:a="http://schemas.openxmlformats.org/drawingml/2006/main">
            <a:off x="476250" y="4000500"/>
            <a:ext cx="1428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242821"/>
                </a:solidFill>
                <a:latin typeface="Arial"/>
                <a:ea typeface="Arial"/>
                <a:cs typeface="Arial"/>
              </a:defRPr>
            </a:pPr>
            <a:r>
              <a:rPr sz="3450" b="1">
                <a:solidFill>
                  <a:srgbClr val="242821"/>
                </a:solidFill>
                <a:latin typeface="Arial"/>
                <a:ea typeface="Arial"/>
                <a:cs typeface="Arial"/>
              </a:rPr>
              <a:t>20.2</a:t>
            </a:r>
          </a:p>
        </p:txBody>
      </p:sp>
      <p:sp>
        <p:nvSpPr>
          <p:cNvPr id="10" name="">
            <a:extLst xmlns:a="http://schemas.openxmlformats.org/drawingml/2006/main">
              <a:ext uri="{FF2B5EF4-FFF2-40B4-BE49-F238E27FC236}">
                <a16:creationId xmlns:a16="http://schemas.microsoft.com/office/drawing/2014/main" id="{D217930E-8B8A-4AFD-B755-FCF08816FC0C}"/>
              </a:ext>
            </a:extLst>
          </p:cNvPr>
          <p:cNvSpPr>
            <a:spLocks xmlns:a="http://schemas.openxmlformats.org/drawingml/2006/main" noGrp="1"/>
          </p:cNvSpPr>
          <p:nvPr/>
        </p:nvSpPr>
        <p:spPr>
          <a:xfrm xmlns:a="http://schemas.openxmlformats.org/drawingml/2006/main">
            <a:off x="2047875" y="4257675"/>
            <a:ext cx="26670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242821"/>
                </a:solidFill>
                <a:latin typeface="Arial"/>
                <a:ea typeface="Arial"/>
                <a:cs typeface="Arial"/>
              </a:defRPr>
            </a:pPr>
            <a:r>
              <a:rPr sz="1350" b="0">
                <a:solidFill>
                  <a:srgbClr val="242821"/>
                </a:solidFill>
                <a:latin typeface="Arial"/>
                <a:ea typeface="Arial"/>
                <a:cs typeface="Arial"/>
              </a:rPr>
              <a:t>billion L/day</a:t>
            </a:r>
          </a:p>
        </p:txBody>
      </p:sp>
      <p:sp>
        <p:nvSpPr>
          <p:cNvPr id="11" name="">
            <a:extLst xmlns:a="http://schemas.openxmlformats.org/drawingml/2006/main">
              <a:ext uri="{FF2B5EF4-FFF2-40B4-BE49-F238E27FC236}">
                <a16:creationId xmlns:a16="http://schemas.microsoft.com/office/drawing/2014/main" id="{21ADEEB1-F38F-4C82-BB47-207630EA9F91}"/>
              </a:ext>
            </a:extLst>
          </p:cNvPr>
          <p:cNvSpPr>
            <a:spLocks xmlns:a="http://schemas.openxmlformats.org/drawingml/2006/main" noGrp="1"/>
          </p:cNvSpPr>
          <p:nvPr/>
        </p:nvSpPr>
        <p:spPr>
          <a:xfrm xmlns:a="http://schemas.openxmlformats.org/drawingml/2006/main">
            <a:off x="476250" y="4667250"/>
            <a:ext cx="1890950" cy="133350"/>
          </a:xfrm>
          <a:prstGeom xmlns:a="http://schemas.openxmlformats.org/drawingml/2006/main" prst="rect">
            <a:avLst/>
          </a:prstGeom>
          <a:solidFill xmlns:a="http://schemas.openxmlformats.org/drawingml/2006/main">
            <a:srgbClr val="246F70"/>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65EA88BF-AFFD-46F6-B96A-D40E2900360D}"/>
              </a:ext>
            </a:extLst>
          </p:cNvPr>
          <p:cNvSpPr>
            <a:spLocks xmlns:a="http://schemas.openxmlformats.org/drawingml/2006/main" noGrp="1"/>
          </p:cNvSpPr>
          <p:nvPr/>
        </p:nvSpPr>
        <p:spPr>
          <a:xfrm xmlns:a="http://schemas.openxmlformats.org/drawingml/2006/main">
            <a:off x="476250" y="5305425"/>
            <a:ext cx="70485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625D55"/>
                </a:solidFill>
                <a:latin typeface="Arial"/>
                <a:ea typeface="Arial"/>
                <a:cs typeface="Arial"/>
              </a:defRPr>
            </a:pPr>
            <a:r>
              <a:rPr sz="1050" b="0">
                <a:solidFill>
                  <a:srgbClr val="625D55"/>
                </a:solidFill>
                <a:latin typeface="Arial"/>
                <a:ea typeface="Arial"/>
                <a:cs typeface="Arial"/>
              </a:rPr>
              <a:t>Historical national baseline, not current coverage or ReFlow performance.</a:t>
            </a:r>
          </a:p>
        </p:txBody>
      </p:sp>
      <p:sp>
        <p:nvSpPr>
          <p:cNvPr id="13" name="">
            <a:extLst xmlns:a="http://schemas.openxmlformats.org/drawingml/2006/main">
              <a:ext uri="{FF2B5EF4-FFF2-40B4-BE49-F238E27FC236}">
                <a16:creationId xmlns:a16="http://schemas.microsoft.com/office/drawing/2014/main" id="{C82B022F-1E8B-4842-80D1-BCEECE245C63}"/>
              </a:ext>
            </a:extLst>
          </p:cNvPr>
          <p:cNvSpPr>
            <a:spLocks xmlns:a="http://schemas.openxmlformats.org/drawingml/2006/main" noGrp="1"/>
          </p:cNvSpPr>
          <p:nvPr/>
        </p:nvSpPr>
        <p:spPr>
          <a:xfrm xmlns:a="http://schemas.openxmlformats.org/drawingml/2006/main">
            <a:off x="8172450" y="1885950"/>
            <a:ext cx="3543300" cy="38100"/>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1C5E8C3E-BFFA-4593-8EE8-B73DFC6B3530}"/>
              </a:ext>
            </a:extLst>
          </p:cNvPr>
          <p:cNvSpPr>
            <a:spLocks xmlns:a="http://schemas.openxmlformats.org/drawingml/2006/main" noGrp="1"/>
          </p:cNvSpPr>
          <p:nvPr/>
        </p:nvSpPr>
        <p:spPr>
          <a:xfrm xmlns:a="http://schemas.openxmlformats.org/drawingml/2006/main">
            <a:off x="8172450" y="2105025"/>
            <a:ext cx="35433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625D55"/>
                </a:solidFill>
                <a:latin typeface="Arial"/>
                <a:ea typeface="Arial"/>
                <a:cs typeface="Arial"/>
              </a:defRPr>
            </a:pPr>
            <a:r>
              <a:rPr sz="900" b="1">
                <a:solidFill>
                  <a:srgbClr val="625D55"/>
                </a:solidFill>
                <a:latin typeface="Arial"/>
                <a:ea typeface="Arial"/>
                <a:cs typeface="Arial"/>
              </a:rPr>
              <a:t>NTR SAMADHI MINI · COMPANY RECORD</a:t>
            </a:r>
          </a:p>
        </p:txBody>
      </p:sp>
      <p:sp>
        <p:nvSpPr>
          <p:cNvPr id="15" name="">
            <a:extLst xmlns:a="http://schemas.openxmlformats.org/drawingml/2006/main">
              <a:ext uri="{FF2B5EF4-FFF2-40B4-BE49-F238E27FC236}">
                <a16:creationId xmlns:a16="http://schemas.microsoft.com/office/drawing/2014/main" id="{0EF75653-0AAF-430B-BD3D-ABC53517DC89}"/>
              </a:ext>
            </a:extLst>
          </p:cNvPr>
          <p:cNvSpPr>
            <a:spLocks xmlns:a="http://schemas.openxmlformats.org/drawingml/2006/main" noGrp="1"/>
          </p:cNvSpPr>
          <p:nvPr/>
        </p:nvSpPr>
        <p:spPr>
          <a:xfrm xmlns:a="http://schemas.openxmlformats.org/drawingml/2006/main">
            <a:off x="8172450" y="2505075"/>
            <a:ext cx="35433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825" b="1">
                <a:solidFill>
                  <a:srgbClr val="B95320"/>
                </a:solidFill>
                <a:latin typeface="Arial"/>
                <a:ea typeface="Arial"/>
                <a:cs typeface="Arial"/>
              </a:defRPr>
            </a:pPr>
            <a:r>
              <a:rPr sz="3825" b="1">
                <a:solidFill>
                  <a:srgbClr val="B95320"/>
                </a:solidFill>
                <a:latin typeface="Arial"/>
                <a:ea typeface="Arial"/>
                <a:cs typeface="Arial"/>
              </a:rPr>
              <a:t>10 metres</a:t>
            </a:r>
          </a:p>
        </p:txBody>
      </p:sp>
      <p:sp>
        <p:nvSpPr>
          <p:cNvPr id="16" name="">
            <a:extLst xmlns:a="http://schemas.openxmlformats.org/drawingml/2006/main">
              <a:ext uri="{FF2B5EF4-FFF2-40B4-BE49-F238E27FC236}">
                <a16:creationId xmlns:a16="http://schemas.microsoft.com/office/drawing/2014/main" id="{E2B9CE8C-574D-4895-8FE0-2CB82ACE6A0F}"/>
              </a:ext>
            </a:extLst>
          </p:cNvPr>
          <p:cNvSpPr>
            <a:spLocks xmlns:a="http://schemas.openxmlformats.org/drawingml/2006/main" noGrp="1"/>
          </p:cNvSpPr>
          <p:nvPr/>
        </p:nvSpPr>
        <p:spPr>
          <a:xfrm xmlns:a="http://schemas.openxmlformats.org/drawingml/2006/main">
            <a:off x="8172450" y="3343275"/>
            <a:ext cx="3543300"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242821"/>
                </a:solidFill>
                <a:latin typeface="Arial"/>
                <a:ea typeface="Arial"/>
                <a:cs typeface="Arial"/>
              </a:defRPr>
            </a:pPr>
            <a:r>
              <a:rPr sz="1725" b="0">
                <a:solidFill>
                  <a:srgbClr val="242821"/>
                </a:solidFill>
                <a:latin typeface="Arial"/>
                <a:ea typeface="Arial"/>
                <a:cs typeface="Arial"/>
              </a:rPr>
              <a:t>The unit moved.</a:t>
            </a:r>
          </a:p>
          <a:p xmlns:a="http://schemas.openxmlformats.org/drawingml/2006/main">
            <a:pPr>
              <a:defRPr sz="1725" b="0">
                <a:solidFill>
                  <a:srgbClr val="242821"/>
                </a:solidFill>
                <a:latin typeface="Arial"/>
                <a:ea typeface="Arial"/>
                <a:cs typeface="Arial"/>
              </a:defRPr>
            </a:pPr>
            <a:r>
              <a:rPr sz="1725" b="0">
                <a:solidFill>
                  <a:srgbClr val="242821"/>
                </a:solidFill>
                <a:latin typeface="Arial"/>
                <a:ea typeface="Arial"/>
                <a:cs typeface="Arial"/>
              </a:rPr>
              <a:t>The drain connection did not follow.</a:t>
            </a:r>
          </a:p>
        </p:txBody>
      </p:sp>
      <p:sp>
        <p:nvSpPr>
          <p:cNvPr id="17" name="">
            <a:extLst xmlns:a="http://schemas.openxmlformats.org/drawingml/2006/main">
              <a:ext uri="{FF2B5EF4-FFF2-40B4-BE49-F238E27FC236}">
                <a16:creationId xmlns:a16="http://schemas.microsoft.com/office/drawing/2014/main" id="{3C7074F8-6E10-4C8A-AC85-55389CCF24DA}"/>
              </a:ext>
            </a:extLst>
          </p:cNvPr>
          <p:cNvSpPr>
            <a:spLocks xmlns:a="http://schemas.openxmlformats.org/drawingml/2006/main" noGrp="1"/>
          </p:cNvSpPr>
          <p:nvPr/>
        </p:nvSpPr>
        <p:spPr>
          <a:xfrm xmlns:a="http://schemas.openxmlformats.org/drawingml/2006/main">
            <a:off x="8172450" y="4295775"/>
            <a:ext cx="1066800" cy="409575"/>
          </a:xfrm>
          <a:prstGeom xmlns:a="http://schemas.openxmlformats.org/drawingml/2006/main" prst="rect">
            <a:avLst/>
          </a:prstGeom>
          <a:solidFill xmlns:a="http://schemas.openxmlformats.org/drawingml/2006/main">
            <a:srgbClr val="EFE5D4"/>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85234FA0-FE45-45D6-A55F-741A016162B2}"/>
              </a:ext>
            </a:extLst>
          </p:cNvPr>
          <p:cNvSpPr>
            <a:spLocks xmlns:a="http://schemas.openxmlformats.org/drawingml/2006/main" noGrp="1"/>
          </p:cNvSpPr>
          <p:nvPr/>
        </p:nvSpPr>
        <p:spPr>
          <a:xfrm xmlns:a="http://schemas.openxmlformats.org/drawingml/2006/main">
            <a:off x="8353425" y="4371975"/>
            <a:ext cx="8572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242821"/>
                </a:solidFill>
                <a:latin typeface="Arial"/>
                <a:ea typeface="Arial"/>
                <a:cs typeface="Arial"/>
              </a:defRPr>
            </a:pPr>
            <a:r>
              <a:rPr sz="1350" b="1">
                <a:solidFill>
                  <a:srgbClr val="242821"/>
                </a:solidFill>
                <a:latin typeface="Arial"/>
                <a:ea typeface="Arial"/>
                <a:cs typeface="Arial"/>
              </a:rPr>
              <a:t>Mini</a:t>
            </a:r>
          </a:p>
        </p:txBody>
      </p:sp>
      <p:sp>
        <p:nvSpPr>
          <p:cNvPr id="19" name="">
            <a:extLst xmlns:a="http://schemas.openxmlformats.org/drawingml/2006/main">
              <a:ext uri="{FF2B5EF4-FFF2-40B4-BE49-F238E27FC236}">
                <a16:creationId xmlns:a16="http://schemas.microsoft.com/office/drawing/2014/main" id="{715544C4-1C90-430E-83F7-BB117C98BF1C}"/>
              </a:ext>
            </a:extLst>
          </p:cNvPr>
          <p:cNvSpPr>
            <a:spLocks xmlns:a="http://schemas.openxmlformats.org/drawingml/2006/main" noGrp="1"/>
          </p:cNvSpPr>
          <p:nvPr/>
        </p:nvSpPr>
        <p:spPr>
          <a:xfrm xmlns:a="http://schemas.openxmlformats.org/drawingml/2006/main">
            <a:off x="9439275" y="4276725"/>
            <a:ext cx="4286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276D71"/>
                </a:solidFill>
                <a:latin typeface="Arial"/>
                <a:ea typeface="Arial"/>
                <a:cs typeface="Arial"/>
              </a:defRPr>
            </a:pPr>
            <a:r>
              <a:rPr sz="2250" b="1">
                <a:solidFill>
                  <a:srgbClr val="276D71"/>
                </a:solidFill>
                <a:latin typeface="Arial"/>
                <a:ea typeface="Arial"/>
                <a:cs typeface="Arial"/>
              </a:rPr>
              <a:t>→</a:t>
            </a:r>
          </a:p>
        </p:txBody>
      </p:sp>
      <p:sp>
        <p:nvSpPr>
          <p:cNvPr id="20" name="">
            <a:extLst xmlns:a="http://schemas.openxmlformats.org/drawingml/2006/main">
              <a:ext uri="{FF2B5EF4-FFF2-40B4-BE49-F238E27FC236}">
                <a16:creationId xmlns:a16="http://schemas.microsoft.com/office/drawing/2014/main" id="{9E8571B8-56E9-4214-828B-705E3AB165E4}"/>
              </a:ext>
            </a:extLst>
          </p:cNvPr>
          <p:cNvSpPr>
            <a:spLocks xmlns:a="http://schemas.openxmlformats.org/drawingml/2006/main" noGrp="1"/>
          </p:cNvSpPr>
          <p:nvPr/>
        </p:nvSpPr>
        <p:spPr>
          <a:xfrm xmlns:a="http://schemas.openxmlformats.org/drawingml/2006/main">
            <a:off x="10001250" y="4295775"/>
            <a:ext cx="1533525" cy="409575"/>
          </a:xfrm>
          <a:prstGeom xmlns:a="http://schemas.openxmlformats.org/drawingml/2006/main" prst="rect">
            <a:avLst/>
          </a:prstGeom>
          <a:solidFill xmlns:a="http://schemas.openxmlformats.org/drawingml/2006/main">
            <a:srgbClr val="EFE5D4"/>
          </a:solidFill>
          <a:ln xmlns:a="http://schemas.openxmlformats.org/drawingml/2006/main" w="0">
            <a:noFill/>
          </a:ln>
        </p:spPr>
      </p:sp>
      <p:sp>
        <p:nvSpPr>
          <p:cNvPr id="21" name="">
            <a:extLst xmlns:a="http://schemas.openxmlformats.org/drawingml/2006/main">
              <a:ext uri="{FF2B5EF4-FFF2-40B4-BE49-F238E27FC236}">
                <a16:creationId xmlns:a16="http://schemas.microsoft.com/office/drawing/2014/main" id="{87B1E616-6B75-4A75-9256-28B3FC4C2F55}"/>
              </a:ext>
            </a:extLst>
          </p:cNvPr>
          <p:cNvSpPr>
            <a:spLocks xmlns:a="http://schemas.openxmlformats.org/drawingml/2006/main" noGrp="1"/>
          </p:cNvSpPr>
          <p:nvPr/>
        </p:nvSpPr>
        <p:spPr>
          <a:xfrm xmlns:a="http://schemas.openxmlformats.org/drawingml/2006/main">
            <a:off x="10153650" y="4371975"/>
            <a:ext cx="13335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242821"/>
                </a:solidFill>
                <a:latin typeface="Arial"/>
                <a:ea typeface="Arial"/>
                <a:cs typeface="Arial"/>
              </a:defRPr>
            </a:pPr>
            <a:r>
              <a:rPr sz="1350" b="1">
                <a:solidFill>
                  <a:srgbClr val="242821"/>
                </a:solidFill>
                <a:latin typeface="Arial"/>
                <a:ea typeface="Arial"/>
                <a:cs typeface="Arial"/>
              </a:rPr>
              <a:t>New site</a:t>
            </a:r>
          </a:p>
        </p:txBody>
      </p:sp>
      <p:sp>
        <p:nvSpPr>
          <p:cNvPr id="22" name="">
            <a:extLst xmlns:a="http://schemas.openxmlformats.org/drawingml/2006/main">
              <a:ext uri="{FF2B5EF4-FFF2-40B4-BE49-F238E27FC236}">
                <a16:creationId xmlns:a16="http://schemas.microsoft.com/office/drawing/2014/main" id="{A4FA4D14-5345-4D32-9D19-DA9C649A86A6}"/>
              </a:ext>
            </a:extLst>
          </p:cNvPr>
          <p:cNvSpPr>
            <a:spLocks xmlns:a="http://schemas.openxmlformats.org/drawingml/2006/main" noGrp="1"/>
          </p:cNvSpPr>
          <p:nvPr/>
        </p:nvSpPr>
        <p:spPr>
          <a:xfrm xmlns:a="http://schemas.openxmlformats.org/drawingml/2006/main">
            <a:off x="8172450" y="4953000"/>
            <a:ext cx="35433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625D55"/>
                </a:solidFill>
                <a:latin typeface="Arial"/>
                <a:ea typeface="Arial"/>
                <a:cs typeface="Arial"/>
              </a:defRPr>
            </a:pPr>
            <a:r>
              <a:rPr sz="1050" b="0">
                <a:solidFill>
                  <a:srgbClr val="625D55"/>
                </a:solidFill>
                <a:latin typeface="Arial"/>
                <a:ea typeface="Arial"/>
                <a:cs typeface="Arial"/>
              </a:rPr>
              <a:t>Our 11 April 2023 letter reports no drain connection at the new location.</a:t>
            </a:r>
          </a:p>
        </p:txBody>
      </p:sp>
      <p:sp>
        <p:nvSpPr>
          <p:cNvPr id="23" name="">
            <a:extLst xmlns:a="http://schemas.openxmlformats.org/drawingml/2006/main">
              <a:ext uri="{FF2B5EF4-FFF2-40B4-BE49-F238E27FC236}">
                <a16:creationId xmlns:a16="http://schemas.microsoft.com/office/drawing/2014/main" id="{5E541D5A-A0D1-429C-A5AA-625114A22D75}"/>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Choose the treatment route. Fund the operation. Verify the result.</a:t>
            </a:r>
          </a:p>
        </p:txBody>
      </p:sp>
      <p:sp>
        <p:nvSpPr>
          <p:cNvPr id="24" name="">
            <a:extLst xmlns:a="http://schemas.openxmlformats.org/drawingml/2006/main">
              <a:ext uri="{FF2B5EF4-FFF2-40B4-BE49-F238E27FC236}">
                <a16:creationId xmlns:a16="http://schemas.microsoft.com/office/drawing/2014/main" id="{F6443DC7-D20F-49D2-BB85-2059BF6419EE}"/>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CPCB, March 2021, Fig. 3.1: 2020 inventory · Ixora relocation letter, 11 Apr 2023: company-reported case</a:t>
            </a:r>
          </a:p>
        </p:txBody>
      </p:sp>
      <p:sp>
        <p:nvSpPr>
          <p:cNvPr id="25" name="">
            <a:extLst xmlns:a="http://schemas.openxmlformats.org/drawingml/2006/main">
              <a:ext uri="{FF2B5EF4-FFF2-40B4-BE49-F238E27FC236}">
                <a16:creationId xmlns:a16="http://schemas.microsoft.com/office/drawing/2014/main" id="{9D37A605-93D6-41FC-92FA-4DD5248E0F8F}"/>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30</a:t>
            </a:r>
          </a:p>
        </p:txBody>
      </p:sp>
    </p:spTree>
    <p:extLst>
      <p:ext uri="{BB962C8B-B14F-4D97-AF65-F5344CB8AC3E}">
        <p14:creationId xmlns:p14="http://schemas.microsoft.com/office/powerpoint/2010/main" val="651685598"/>
      </p:ext>
    </p:extLst>
  </p:cSld>
</p:sld>
</file>

<file path=ppt/slides/slide31.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681E5288-DEF7-4491-9B62-BA0C64D20735}"/>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BELOW THE STREET</a:t>
            </a:r>
          </a:p>
        </p:txBody>
      </p:sp>
      <p:sp>
        <p:nvSpPr>
          <p:cNvPr id="2" name="">
            <a:extLst xmlns:a="http://schemas.openxmlformats.org/drawingml/2006/main">
              <a:ext uri="{FF2B5EF4-FFF2-40B4-BE49-F238E27FC236}">
                <a16:creationId xmlns:a16="http://schemas.microsoft.com/office/drawing/2014/main" id="{C3FC67BB-1B17-4380-85A4-A3796744EB1F}"/>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75" b="1">
                <a:solidFill>
                  <a:srgbClr val="242821"/>
                </a:solidFill>
                <a:latin typeface="Arial"/>
                <a:ea typeface="Arial"/>
                <a:cs typeface="Arial"/>
              </a:defRPr>
            </a:pPr>
            <a:r>
              <a:rPr sz="2775" b="1">
                <a:solidFill>
                  <a:srgbClr val="242821"/>
                </a:solidFill>
                <a:latin typeface="Arial"/>
                <a:ea typeface="Arial"/>
                <a:cs typeface="Arial"/>
              </a:rPr>
              <a:t>The same street. The sewer beneath it.</a:t>
            </a:r>
          </a:p>
        </p:txBody>
      </p:sp>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5032ffd45d684dec"/>
          <a:stretch xmlns:a="http://schemas.openxmlformats.org/drawingml/2006/main"/>
        </p:blipFill>
        <p:spPr>
          <a:xfrm xmlns:a="http://schemas.openxmlformats.org/drawingml/2006/main">
            <a:off x="2144168" y="1428750"/>
            <a:ext cx="7903665" cy="444817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ABEA238-B0C9-4695-8D6E-7C5AE1AB9771}"/>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Toilet outlet → local connection → municipal sewer → downstream treatment.</a:t>
            </a:r>
          </a:p>
        </p:txBody>
      </p:sp>
      <p:sp>
        <p:nvSpPr>
          <p:cNvPr id="5" name="">
            <a:extLst xmlns:a="http://schemas.openxmlformats.org/drawingml/2006/main">
              <a:ext uri="{FF2B5EF4-FFF2-40B4-BE49-F238E27FC236}">
                <a16:creationId xmlns:a16="http://schemas.microsoft.com/office/drawing/2014/main" id="{39D4B1C3-3C19-41F8-88B0-487B12116136}"/>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Generated cutaway of the existing illustrated street; not an as-built survey</a:t>
            </a:r>
          </a:p>
        </p:txBody>
      </p:sp>
      <p:sp>
        <p:nvSpPr>
          <p:cNvPr id="6" name="">
            <a:extLst xmlns:a="http://schemas.openxmlformats.org/drawingml/2006/main">
              <a:ext uri="{FF2B5EF4-FFF2-40B4-BE49-F238E27FC236}">
                <a16:creationId xmlns:a16="http://schemas.microsoft.com/office/drawing/2014/main" id="{270A905A-87E7-4856-ADE2-D94071D1BCC4}"/>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31</a:t>
            </a:r>
          </a:p>
        </p:txBody>
      </p:sp>
    </p:spTree>
    <p:extLst>
      <p:ext uri="{BB962C8B-B14F-4D97-AF65-F5344CB8AC3E}">
        <p14:creationId xmlns:p14="http://schemas.microsoft.com/office/powerpoint/2010/main" val="1322309158"/>
      </p:ext>
    </p:extLst>
  </p:cSld>
</p:sld>
</file>

<file path=ppt/slides/slide32.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5D5E30B5-A1C1-4156-A6FC-F0035ADEF563}"/>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BELOW THE STREET</a:t>
            </a:r>
          </a:p>
        </p:txBody>
      </p:sp>
      <p:sp>
        <p:nvSpPr>
          <p:cNvPr id="2" name="">
            <a:extLst xmlns:a="http://schemas.openxmlformats.org/drawingml/2006/main">
              <a:ext uri="{FF2B5EF4-FFF2-40B4-BE49-F238E27FC236}">
                <a16:creationId xmlns:a16="http://schemas.microsoft.com/office/drawing/2014/main" id="{BBF78419-7AFA-44AB-94FB-E9B94C78C150}"/>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Bring treatment to the site.</a:t>
            </a:r>
          </a:p>
        </p:txBody>
      </p:sp>
      <p:sp>
        <p:nvSpPr>
          <p:cNvPr id="3" name="">
            <a:extLst xmlns:a="http://schemas.openxmlformats.org/drawingml/2006/main">
              <a:ext uri="{FF2B5EF4-FFF2-40B4-BE49-F238E27FC236}">
                <a16:creationId xmlns:a16="http://schemas.microsoft.com/office/drawing/2014/main" id="{026350D1-C595-4FD8-A7E2-7C4FB2ED1F3D}"/>
              </a:ext>
            </a:extLst>
          </p:cNvPr>
          <p:cNvSpPr>
            <a:spLocks xmlns:a="http://schemas.openxmlformats.org/drawingml/2006/main" noGrp="1"/>
          </p:cNvSpPr>
          <p:nvPr/>
        </p:nvSpPr>
        <p:spPr>
          <a:xfrm xmlns:a="http://schemas.openxmlformats.org/drawingml/2006/main">
            <a:off x="476250" y="1971675"/>
            <a:ext cx="7804220"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6fd57e2a42e040d3"/>
          <a:stretch xmlns:a="http://schemas.openxmlformats.org/drawingml/2006/main"/>
        </p:blipFill>
        <p:spPr>
          <a:xfrm xmlns:a="http://schemas.openxmlformats.org/drawingml/2006/main">
            <a:off x="1008627" y="1971675"/>
            <a:ext cx="6739467" cy="379095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A25A72A7-F8E9-41F6-A2F0-424A6DE857A8}"/>
              </a:ext>
            </a:extLst>
          </p:cNvPr>
          <p:cNvSpPr>
            <a:spLocks xmlns:a="http://schemas.openxmlformats.org/drawingml/2006/main" noGrp="1"/>
          </p:cNvSpPr>
          <p:nvPr/>
        </p:nvSpPr>
        <p:spPr>
          <a:xfrm xmlns:a="http://schemas.openxmlformats.org/drawingml/2006/main">
            <a:off x="476250" y="5410200"/>
            <a:ext cx="7804220" cy="352425"/>
          </a:xfrm>
          <a:prstGeom xmlns:a="http://schemas.openxmlformats.org/drawingml/2006/main" prst="rect">
            <a:avLst/>
          </a:prstGeom>
          <a:solidFill xmlns:a="http://schemas.openxmlformats.org/drawingml/2006/main">
            <a:srgbClr val="263630"/>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2174D28D-3237-4EC9-9A59-3E335C619C0D}"/>
              </a:ext>
            </a:extLst>
          </p:cNvPr>
          <p:cNvSpPr>
            <a:spLocks xmlns:a="http://schemas.openxmlformats.org/drawingml/2006/main" noGrp="1"/>
          </p:cNvSpPr>
          <p:nvPr/>
        </p:nvSpPr>
        <p:spPr>
          <a:xfrm xmlns:a="http://schemas.openxmlformats.org/drawingml/2006/main">
            <a:off x="542925" y="5448300"/>
            <a:ext cx="767087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FFFFFF"/>
                </a:solidFill>
                <a:latin typeface="Arial"/>
                <a:ea typeface="Arial"/>
                <a:cs typeface="Arial"/>
              </a:defRPr>
            </a:pPr>
            <a:r>
              <a:rPr sz="750" b="0">
                <a:solidFill>
                  <a:srgbClr val="FFFFFF"/>
                </a:solidFill>
                <a:latin typeface="Arial"/>
                <a:ea typeface="Arial"/>
                <a:cs typeface="Arial"/>
              </a:rPr>
              <a:t>Lumbini Park · ReFlow installation and adjoining kiosk</a:t>
            </a:r>
          </a:p>
        </p:txBody>
      </p:sp>
      <p:sp>
        <p:nvSpPr>
          <p:cNvPr id="7" name="">
            <a:extLst xmlns:a="http://schemas.openxmlformats.org/drawingml/2006/main">
              <a:ext uri="{FF2B5EF4-FFF2-40B4-BE49-F238E27FC236}">
                <a16:creationId xmlns:a16="http://schemas.microsoft.com/office/drawing/2014/main" id="{E8D24904-9A70-4754-85CD-58F65ED31DFC}"/>
              </a:ext>
            </a:extLst>
          </p:cNvPr>
          <p:cNvSpPr>
            <a:spLocks xmlns:a="http://schemas.openxmlformats.org/drawingml/2006/main" noGrp="1"/>
          </p:cNvSpPr>
          <p:nvPr/>
        </p:nvSpPr>
        <p:spPr>
          <a:xfrm xmlns:a="http://schemas.openxmlformats.org/drawingml/2006/main">
            <a:off x="8423345" y="1971675"/>
            <a:ext cx="3292405"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21" name=""/>
          <p:cNvPicPr>
            <a:picLocks xmlns:a="http://schemas.openxmlformats.org/drawingml/2006/main" noChangeAspect="1"/>
          </p:cNvPicPr>
          <p:nvPr/>
        </p:nvPicPr>
        <p:blipFill>
          <a:blip xmlns:r="http://schemas.openxmlformats.org/officeDocument/2006/relationships" xmlns:a="http://schemas.openxmlformats.org/drawingml/2006/main" r:embed="R28d6175ebacf436c"/>
          <a:stretch xmlns:a="http://schemas.openxmlformats.org/drawingml/2006/main"/>
        </p:blipFill>
        <p:spPr>
          <a:xfrm xmlns:a="http://schemas.openxmlformats.org/drawingml/2006/main">
            <a:off x="8647941" y="1971675"/>
            <a:ext cx="2843213" cy="3790950"/>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0CA839D4-62B1-483A-AD86-1741242BAB93}"/>
              </a:ext>
            </a:extLst>
          </p:cNvPr>
          <p:cNvSpPr>
            <a:spLocks xmlns:a="http://schemas.openxmlformats.org/drawingml/2006/main" noGrp="1"/>
          </p:cNvSpPr>
          <p:nvPr/>
        </p:nvSpPr>
        <p:spPr>
          <a:xfrm xmlns:a="http://schemas.openxmlformats.org/drawingml/2006/main">
            <a:off x="8423345" y="5410200"/>
            <a:ext cx="3292405" cy="352425"/>
          </a:xfrm>
          <a:prstGeom xmlns:a="http://schemas.openxmlformats.org/drawingml/2006/main" prst="rect">
            <a:avLst/>
          </a:prstGeom>
          <a:solidFill xmlns:a="http://schemas.openxmlformats.org/drawingml/2006/main">
            <a:srgbClr val="263630"/>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346DF295-B1B6-4F76-BB84-67AA58D8E39D}"/>
              </a:ext>
            </a:extLst>
          </p:cNvPr>
          <p:cNvSpPr>
            <a:spLocks xmlns:a="http://schemas.openxmlformats.org/drawingml/2006/main" noGrp="1"/>
          </p:cNvSpPr>
          <p:nvPr/>
        </p:nvSpPr>
        <p:spPr>
          <a:xfrm xmlns:a="http://schemas.openxmlformats.org/drawingml/2006/main">
            <a:off x="8490020" y="5448300"/>
            <a:ext cx="315905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FFFFFF"/>
                </a:solidFill>
                <a:latin typeface="Arial"/>
                <a:ea typeface="Arial"/>
                <a:cs typeface="Arial"/>
              </a:defRPr>
            </a:pPr>
            <a:r>
              <a:rPr sz="750" b="0">
                <a:solidFill>
                  <a:srgbClr val="FFFFFF"/>
                </a:solidFill>
                <a:latin typeface="Arial"/>
                <a:ea typeface="Arial"/>
                <a:cs typeface="Arial"/>
              </a:rPr>
              <a:t>Factory view · Treatment equipment and pipework</a:t>
            </a:r>
          </a:p>
        </p:txBody>
      </p:sp>
      <p:sp>
        <p:nvSpPr>
          <p:cNvPr id="11" name="">
            <a:extLst xmlns:a="http://schemas.openxmlformats.org/drawingml/2006/main">
              <a:ext uri="{FF2B5EF4-FFF2-40B4-BE49-F238E27FC236}">
                <a16:creationId xmlns:a16="http://schemas.microsoft.com/office/drawing/2014/main" id="{460969AC-E2B0-4BE0-B252-EAA18CA7F81E}"/>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The service bay contains the treatment equipment behind the public toilets.</a:t>
            </a:r>
          </a:p>
        </p:txBody>
      </p:sp>
      <p:sp>
        <p:nvSpPr>
          <p:cNvPr id="12" name="">
            <a:extLst xmlns:a="http://schemas.openxmlformats.org/drawingml/2006/main">
              <a:ext uri="{FF2B5EF4-FFF2-40B4-BE49-F238E27FC236}">
                <a16:creationId xmlns:a16="http://schemas.microsoft.com/office/drawing/2014/main" id="{4F6E06D6-2601-4515-8DA4-66067C12A6D0}"/>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Original Lumbini and factory photographs · Factory equipment is labelled separately</a:t>
            </a:r>
          </a:p>
        </p:txBody>
      </p:sp>
      <p:sp>
        <p:nvSpPr>
          <p:cNvPr id="13" name="">
            <a:extLst xmlns:a="http://schemas.openxmlformats.org/drawingml/2006/main">
              <a:ext uri="{FF2B5EF4-FFF2-40B4-BE49-F238E27FC236}">
                <a16:creationId xmlns:a16="http://schemas.microsoft.com/office/drawing/2014/main" id="{E6AE551F-E23C-4E91-A319-21E84758649E}"/>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32</a:t>
            </a:r>
          </a:p>
        </p:txBody>
      </p:sp>
    </p:spTree>
    <p:extLst>
      <p:ext uri="{BB962C8B-B14F-4D97-AF65-F5344CB8AC3E}">
        <p14:creationId xmlns:p14="http://schemas.microsoft.com/office/powerpoint/2010/main" val="1736872478"/>
      </p:ext>
    </p:extLst>
  </p:cSld>
</p:sld>
</file>

<file path=ppt/slides/slide33.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22" name="">
            <a:extLst xmlns:a="http://schemas.openxmlformats.org/drawingml/2006/main">
              <a:ext uri="{FF2B5EF4-FFF2-40B4-BE49-F238E27FC236}">
                <a16:creationId xmlns:a16="http://schemas.microsoft.com/office/drawing/2014/main" id="{4DAB8965-FAC2-4319-80DB-1DE13EBBBF57}"/>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BELOW THE STREET</a:t>
            </a:r>
          </a:p>
        </p:txBody>
      </p:sp>
      <p:sp>
        <p:nvSpPr>
          <p:cNvPr id="2" name="">
            <a:extLst xmlns:a="http://schemas.openxmlformats.org/drawingml/2006/main">
              <a:ext uri="{FF2B5EF4-FFF2-40B4-BE49-F238E27FC236}">
                <a16:creationId xmlns:a16="http://schemas.microsoft.com/office/drawing/2014/main" id="{CC7D4C0A-31DF-430F-9F51-9B884A7D6061}"/>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The public side and the service side.</a:t>
            </a:r>
          </a:p>
        </p:txBody>
      </p:sp>
      <p:sp>
        <p:nvSpPr>
          <p:cNvPr id="3" name="">
            <a:extLst xmlns:a="http://schemas.openxmlformats.org/drawingml/2006/main">
              <a:ext uri="{FF2B5EF4-FFF2-40B4-BE49-F238E27FC236}">
                <a16:creationId xmlns:a16="http://schemas.microsoft.com/office/drawing/2014/main" id="{CA709C71-CA84-4BCD-8A6B-5FB5852C6F6B}"/>
              </a:ext>
            </a:extLst>
          </p:cNvPr>
          <p:cNvSpPr>
            <a:spLocks xmlns:a="http://schemas.openxmlformats.org/drawingml/2006/main" noGrp="1"/>
          </p:cNvSpPr>
          <p:nvPr/>
        </p:nvSpPr>
        <p:spPr>
          <a:xfrm xmlns:a="http://schemas.openxmlformats.org/drawingml/2006/main">
            <a:off x="476250" y="1971675"/>
            <a:ext cx="2702719"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d47e26ca6e1f42c6"/>
          <a:stretch xmlns:a="http://schemas.openxmlformats.org/drawingml/2006/main"/>
        </p:blipFill>
        <p:spPr>
          <a:xfrm xmlns:a="http://schemas.openxmlformats.org/drawingml/2006/main">
            <a:off x="476250" y="2853630"/>
            <a:ext cx="2702719" cy="2027039"/>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703D1F55-41DB-4D28-A390-7249001617C3}"/>
              </a:ext>
            </a:extLst>
          </p:cNvPr>
          <p:cNvSpPr>
            <a:spLocks xmlns:a="http://schemas.openxmlformats.org/drawingml/2006/main" noGrp="1"/>
          </p:cNvSpPr>
          <p:nvPr/>
        </p:nvSpPr>
        <p:spPr>
          <a:xfrm xmlns:a="http://schemas.openxmlformats.org/drawingml/2006/main">
            <a:off x="476250" y="5410200"/>
            <a:ext cx="2702719" cy="352425"/>
          </a:xfrm>
          <a:prstGeom xmlns:a="http://schemas.openxmlformats.org/drawingml/2006/main" prst="rect">
            <a:avLst/>
          </a:prstGeom>
          <a:solidFill xmlns:a="http://schemas.openxmlformats.org/drawingml/2006/main">
            <a:srgbClr val="263630"/>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2DB82CCF-1FDA-421B-8464-FCB323409EC2}"/>
              </a:ext>
            </a:extLst>
          </p:cNvPr>
          <p:cNvSpPr>
            <a:spLocks xmlns:a="http://schemas.openxmlformats.org/drawingml/2006/main" noGrp="1"/>
          </p:cNvSpPr>
          <p:nvPr/>
        </p:nvSpPr>
        <p:spPr>
          <a:xfrm xmlns:a="http://schemas.openxmlformats.org/drawingml/2006/main">
            <a:off x="542925" y="5448300"/>
            <a:ext cx="2569369"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FFFFFF"/>
                </a:solidFill>
                <a:latin typeface="Arial"/>
                <a:ea typeface="Arial"/>
                <a:cs typeface="Arial"/>
              </a:defRPr>
            </a:pPr>
            <a:r>
              <a:rPr sz="750" b="0">
                <a:solidFill>
                  <a:srgbClr val="FFFFFF"/>
                </a:solidFill>
                <a:latin typeface="Arial"/>
                <a:ea typeface="Arial"/>
                <a:cs typeface="Arial"/>
              </a:rPr>
              <a:t>Daylight exterior · enhanced</a:t>
            </a:r>
          </a:p>
        </p:txBody>
      </p:sp>
      <p:sp>
        <p:nvSpPr>
          <p:cNvPr id="7" name="">
            <a:extLst xmlns:a="http://schemas.openxmlformats.org/drawingml/2006/main">
              <a:ext uri="{FF2B5EF4-FFF2-40B4-BE49-F238E27FC236}">
                <a16:creationId xmlns:a16="http://schemas.microsoft.com/office/drawing/2014/main" id="{0D4249E6-1DE4-49B7-A708-562232C04DCE}"/>
              </a:ext>
            </a:extLst>
          </p:cNvPr>
          <p:cNvSpPr>
            <a:spLocks xmlns:a="http://schemas.openxmlformats.org/drawingml/2006/main" noGrp="1"/>
          </p:cNvSpPr>
          <p:nvPr/>
        </p:nvSpPr>
        <p:spPr>
          <a:xfrm xmlns:a="http://schemas.openxmlformats.org/drawingml/2006/main">
            <a:off x="3321844" y="1971675"/>
            <a:ext cx="2702719"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a9c7049f4dd9491b"/>
          <a:stretch xmlns:a="http://schemas.openxmlformats.org/drawingml/2006/main"/>
        </p:blipFill>
        <p:spPr>
          <a:xfrm xmlns:a="http://schemas.openxmlformats.org/drawingml/2006/main">
            <a:off x="3321844" y="2853630"/>
            <a:ext cx="2702719" cy="2027039"/>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D725390F-E997-4709-9EF5-D0B2A442DE3A}"/>
              </a:ext>
            </a:extLst>
          </p:cNvPr>
          <p:cNvSpPr>
            <a:spLocks xmlns:a="http://schemas.openxmlformats.org/drawingml/2006/main" noGrp="1"/>
          </p:cNvSpPr>
          <p:nvPr/>
        </p:nvSpPr>
        <p:spPr>
          <a:xfrm xmlns:a="http://schemas.openxmlformats.org/drawingml/2006/main">
            <a:off x="3321844" y="5410200"/>
            <a:ext cx="2702719" cy="352425"/>
          </a:xfrm>
          <a:prstGeom xmlns:a="http://schemas.openxmlformats.org/drawingml/2006/main" prst="rect">
            <a:avLst/>
          </a:prstGeom>
          <a:solidFill xmlns:a="http://schemas.openxmlformats.org/drawingml/2006/main">
            <a:srgbClr val="263630"/>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4C59C067-A313-4C22-A94A-8D834B3BE49A}"/>
              </a:ext>
            </a:extLst>
          </p:cNvPr>
          <p:cNvSpPr>
            <a:spLocks xmlns:a="http://schemas.openxmlformats.org/drawingml/2006/main" noGrp="1"/>
          </p:cNvSpPr>
          <p:nvPr/>
        </p:nvSpPr>
        <p:spPr>
          <a:xfrm xmlns:a="http://schemas.openxmlformats.org/drawingml/2006/main">
            <a:off x="3388519" y="5448300"/>
            <a:ext cx="2569369"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FFFFFF"/>
                </a:solidFill>
                <a:latin typeface="Arial"/>
                <a:ea typeface="Arial"/>
                <a:cs typeface="Arial"/>
              </a:defRPr>
            </a:pPr>
            <a:r>
              <a:rPr sz="750" b="0">
                <a:solidFill>
                  <a:srgbClr val="FFFFFF"/>
                </a:solidFill>
                <a:latin typeface="Arial"/>
                <a:ea typeface="Arial"/>
                <a:cs typeface="Arial"/>
              </a:rPr>
              <a:t>Second daylight angle · enhanced</a:t>
            </a:r>
          </a:p>
        </p:txBody>
      </p:sp>
      <p:sp>
        <p:nvSpPr>
          <p:cNvPr id="11" name="">
            <a:extLst xmlns:a="http://schemas.openxmlformats.org/drawingml/2006/main">
              <a:ext uri="{FF2B5EF4-FFF2-40B4-BE49-F238E27FC236}">
                <a16:creationId xmlns:a16="http://schemas.microsoft.com/office/drawing/2014/main" id="{1073D77C-19AE-4B44-B4CF-8831DCBE2357}"/>
              </a:ext>
            </a:extLst>
          </p:cNvPr>
          <p:cNvSpPr>
            <a:spLocks xmlns:a="http://schemas.openxmlformats.org/drawingml/2006/main" noGrp="1"/>
          </p:cNvSpPr>
          <p:nvPr/>
        </p:nvSpPr>
        <p:spPr>
          <a:xfrm xmlns:a="http://schemas.openxmlformats.org/drawingml/2006/main">
            <a:off x="6167438" y="1971675"/>
            <a:ext cx="2702719"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33" name=""/>
          <p:cNvPicPr>
            <a:picLocks xmlns:a="http://schemas.openxmlformats.org/drawingml/2006/main" noChangeAspect="1"/>
          </p:cNvPicPr>
          <p:nvPr/>
        </p:nvPicPr>
        <p:blipFill>
          <a:blip xmlns:r="http://schemas.openxmlformats.org/officeDocument/2006/relationships" xmlns:a="http://schemas.openxmlformats.org/drawingml/2006/main" r:embed="Ra2624d9177064f54"/>
          <a:stretch xmlns:a="http://schemas.openxmlformats.org/drawingml/2006/main"/>
        </p:blipFill>
        <p:spPr>
          <a:xfrm xmlns:a="http://schemas.openxmlformats.org/drawingml/2006/main">
            <a:off x="6167438" y="2853630"/>
            <a:ext cx="2702719" cy="2027039"/>
          </a:xfrm>
          <a:prstGeom xmlns:a="http://schemas.openxmlformats.org/drawingml/2006/main" prst="rect">
            <a:avLst/>
          </a:prstGeom>
        </p:spPr>
      </p:pic>
      <p:sp>
        <p:nvSpPr>
          <p:cNvPr id="13" name="">
            <a:extLst xmlns:a="http://schemas.openxmlformats.org/drawingml/2006/main">
              <a:ext uri="{FF2B5EF4-FFF2-40B4-BE49-F238E27FC236}">
                <a16:creationId xmlns:a16="http://schemas.microsoft.com/office/drawing/2014/main" id="{CAB8CCEF-3319-4097-88D3-66EF80EE9402}"/>
              </a:ext>
            </a:extLst>
          </p:cNvPr>
          <p:cNvSpPr>
            <a:spLocks xmlns:a="http://schemas.openxmlformats.org/drawingml/2006/main" noGrp="1"/>
          </p:cNvSpPr>
          <p:nvPr/>
        </p:nvSpPr>
        <p:spPr>
          <a:xfrm xmlns:a="http://schemas.openxmlformats.org/drawingml/2006/main">
            <a:off x="6167438" y="5410200"/>
            <a:ext cx="2702719" cy="352425"/>
          </a:xfrm>
          <a:prstGeom xmlns:a="http://schemas.openxmlformats.org/drawingml/2006/main" prst="rect">
            <a:avLst/>
          </a:prstGeom>
          <a:solidFill xmlns:a="http://schemas.openxmlformats.org/drawingml/2006/main">
            <a:srgbClr val="263630"/>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AF52671E-AF36-46B0-96B6-DFD748E47219}"/>
              </a:ext>
            </a:extLst>
          </p:cNvPr>
          <p:cNvSpPr>
            <a:spLocks xmlns:a="http://schemas.openxmlformats.org/drawingml/2006/main" noGrp="1"/>
          </p:cNvSpPr>
          <p:nvPr/>
        </p:nvSpPr>
        <p:spPr>
          <a:xfrm xmlns:a="http://schemas.openxmlformats.org/drawingml/2006/main">
            <a:off x="6234113" y="5448300"/>
            <a:ext cx="2569369"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FFFFFF"/>
                </a:solidFill>
                <a:latin typeface="Arial"/>
                <a:ea typeface="Arial"/>
                <a:cs typeface="Arial"/>
              </a:defRPr>
            </a:pPr>
            <a:r>
              <a:rPr sz="750" b="0">
                <a:solidFill>
                  <a:srgbClr val="FFFFFF"/>
                </a:solidFill>
                <a:latin typeface="Arial"/>
                <a:ea typeface="Arial"/>
                <a:cs typeface="Arial"/>
              </a:rPr>
              <a:t>Night frontage · enhanced</a:t>
            </a:r>
          </a:p>
        </p:txBody>
      </p:sp>
      <p:sp>
        <p:nvSpPr>
          <p:cNvPr id="15" name="">
            <a:extLst xmlns:a="http://schemas.openxmlformats.org/drawingml/2006/main">
              <a:ext uri="{FF2B5EF4-FFF2-40B4-BE49-F238E27FC236}">
                <a16:creationId xmlns:a16="http://schemas.microsoft.com/office/drawing/2014/main" id="{79D625B8-7BB5-42F0-842F-DA09967F220F}"/>
              </a:ext>
            </a:extLst>
          </p:cNvPr>
          <p:cNvSpPr>
            <a:spLocks xmlns:a="http://schemas.openxmlformats.org/drawingml/2006/main" noGrp="1"/>
          </p:cNvSpPr>
          <p:nvPr/>
        </p:nvSpPr>
        <p:spPr>
          <a:xfrm xmlns:a="http://schemas.openxmlformats.org/drawingml/2006/main">
            <a:off x="9013031" y="1971675"/>
            <a:ext cx="2702719" cy="3790950"/>
          </a:xfrm>
          <a:prstGeom xmlns:a="http://schemas.openxmlformats.org/drawingml/2006/main" prst="rect">
            <a:avLst/>
          </a:prstGeom>
          <a:solidFill xmlns:a="http://schemas.openxmlformats.org/drawingml/2006/main">
            <a:srgbClr val="DDD5C7"/>
          </a:solidFill>
          <a:ln xmlns:a="http://schemas.openxmlformats.org/drawingml/2006/main" w="0">
            <a:noFill/>
          </a:ln>
        </p:spPr>
      </p:sp>
      <p:pic>
        <p:nvPicPr>
          <p:cNvPr id="37" name=""/>
          <p:cNvPicPr>
            <a:picLocks xmlns:a="http://schemas.openxmlformats.org/drawingml/2006/main" noChangeAspect="1"/>
          </p:cNvPicPr>
          <p:nvPr/>
        </p:nvPicPr>
        <p:blipFill>
          <a:blip xmlns:r="http://schemas.openxmlformats.org/officeDocument/2006/relationships" xmlns:a="http://schemas.openxmlformats.org/drawingml/2006/main" r:embed="R1cb3d8c275d94d0c"/>
          <a:stretch xmlns:a="http://schemas.openxmlformats.org/drawingml/2006/main"/>
        </p:blipFill>
        <p:spPr>
          <a:xfrm xmlns:a="http://schemas.openxmlformats.org/drawingml/2006/main">
            <a:off x="9013031" y="2853630"/>
            <a:ext cx="2702719" cy="2027039"/>
          </a:xfrm>
          <a:prstGeom xmlns:a="http://schemas.openxmlformats.org/drawingml/2006/main" prst="rect">
            <a:avLst/>
          </a:prstGeom>
        </p:spPr>
      </p:pic>
      <p:sp>
        <p:nvSpPr>
          <p:cNvPr id="17" name="">
            <a:extLst xmlns:a="http://schemas.openxmlformats.org/drawingml/2006/main">
              <a:ext uri="{FF2B5EF4-FFF2-40B4-BE49-F238E27FC236}">
                <a16:creationId xmlns:a16="http://schemas.microsoft.com/office/drawing/2014/main" id="{C999DA1B-047A-4919-8156-884920BE5551}"/>
              </a:ext>
            </a:extLst>
          </p:cNvPr>
          <p:cNvSpPr>
            <a:spLocks xmlns:a="http://schemas.openxmlformats.org/drawingml/2006/main" noGrp="1"/>
          </p:cNvSpPr>
          <p:nvPr/>
        </p:nvSpPr>
        <p:spPr>
          <a:xfrm xmlns:a="http://schemas.openxmlformats.org/drawingml/2006/main">
            <a:off x="9013031" y="5410200"/>
            <a:ext cx="2702719" cy="352425"/>
          </a:xfrm>
          <a:prstGeom xmlns:a="http://schemas.openxmlformats.org/drawingml/2006/main" prst="rect">
            <a:avLst/>
          </a:prstGeom>
          <a:solidFill xmlns:a="http://schemas.openxmlformats.org/drawingml/2006/main">
            <a:srgbClr val="263630"/>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2F9B977A-B804-4F78-8605-24EC7C17E745}"/>
              </a:ext>
            </a:extLst>
          </p:cNvPr>
          <p:cNvSpPr>
            <a:spLocks xmlns:a="http://schemas.openxmlformats.org/drawingml/2006/main" noGrp="1"/>
          </p:cNvSpPr>
          <p:nvPr/>
        </p:nvSpPr>
        <p:spPr>
          <a:xfrm xmlns:a="http://schemas.openxmlformats.org/drawingml/2006/main">
            <a:off x="9079706" y="5448300"/>
            <a:ext cx="2569369"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FFFFFF"/>
                </a:solidFill>
                <a:latin typeface="Arial"/>
                <a:ea typeface="Arial"/>
                <a:cs typeface="Arial"/>
              </a:defRPr>
            </a:pPr>
            <a:r>
              <a:rPr sz="750" b="0">
                <a:solidFill>
                  <a:srgbClr val="FFFFFF"/>
                </a:solidFill>
                <a:latin typeface="Arial"/>
                <a:ea typeface="Arial"/>
                <a:cs typeface="Arial"/>
              </a:rPr>
              <a:t>Night entrance · original</a:t>
            </a:r>
          </a:p>
        </p:txBody>
      </p:sp>
      <p:sp>
        <p:nvSpPr>
          <p:cNvPr id="19" name="">
            <a:extLst xmlns:a="http://schemas.openxmlformats.org/drawingml/2006/main">
              <a:ext uri="{FF2B5EF4-FFF2-40B4-BE49-F238E27FC236}">
                <a16:creationId xmlns:a16="http://schemas.microsoft.com/office/drawing/2014/main" id="{41E5BD40-6E36-4EA8-942B-22AA50E7CCD3}"/>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Public entrances, covered approach and illuminated signs.</a:t>
            </a:r>
          </a:p>
        </p:txBody>
      </p:sp>
      <p:sp>
        <p:nvSpPr>
          <p:cNvPr id="20" name="">
            <a:extLst xmlns:a="http://schemas.openxmlformats.org/drawingml/2006/main">
              <a:ext uri="{FF2B5EF4-FFF2-40B4-BE49-F238E27FC236}">
                <a16:creationId xmlns:a16="http://schemas.microsoft.com/office/drawing/2014/main" id="{27CE7E3E-E1EA-47C0-A3F4-1F510785D905}"/>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Sources: loocafe.com/gallery · Company photographs; locations as documented</a:t>
            </a:r>
          </a:p>
        </p:txBody>
      </p:sp>
      <p:sp>
        <p:nvSpPr>
          <p:cNvPr id="21" name="">
            <a:extLst xmlns:a="http://schemas.openxmlformats.org/drawingml/2006/main">
              <a:ext uri="{FF2B5EF4-FFF2-40B4-BE49-F238E27FC236}">
                <a16:creationId xmlns:a16="http://schemas.microsoft.com/office/drawing/2014/main" id="{BCF38387-94BE-400D-8BE1-1BB66C3782DB}"/>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33</a:t>
            </a:r>
          </a:p>
        </p:txBody>
      </p:sp>
    </p:spTree>
    <p:extLst>
      <p:ext uri="{BB962C8B-B14F-4D97-AF65-F5344CB8AC3E}">
        <p14:creationId xmlns:p14="http://schemas.microsoft.com/office/powerpoint/2010/main" val="360863353"/>
      </p:ext>
    </p:extLst>
  </p:cSld>
</p:sld>
</file>

<file path=ppt/slides/slide34.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092A296D-457B-4573-AD48-EBD48B7F8822}"/>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BELOW THE STREET</a:t>
            </a:r>
          </a:p>
        </p:txBody>
      </p:sp>
      <p:sp>
        <p:nvSpPr>
          <p:cNvPr id="2" name="">
            <a:extLst xmlns:a="http://schemas.openxmlformats.org/drawingml/2006/main">
              <a:ext uri="{FF2B5EF4-FFF2-40B4-BE49-F238E27FC236}">
                <a16:creationId xmlns:a16="http://schemas.microsoft.com/office/drawing/2014/main" id="{1D31E358-2571-4A4A-9C22-6A3E1C034FE0}"/>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75" b="1">
                <a:solidFill>
                  <a:srgbClr val="242821"/>
                </a:solidFill>
                <a:latin typeface="Arial"/>
                <a:ea typeface="Arial"/>
                <a:cs typeface="Arial"/>
              </a:defRPr>
            </a:pPr>
            <a:r>
              <a:rPr sz="2775" b="1">
                <a:solidFill>
                  <a:srgbClr val="242821"/>
                </a:solidFill>
                <a:latin typeface="Arial"/>
                <a:ea typeface="Arial"/>
                <a:cs typeface="Arial"/>
              </a:rPr>
              <a:t>The treatment stages—and the return to flushing.</a:t>
            </a:r>
          </a:p>
        </p:txBody>
      </p:sp>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e1d665d6c6224f7c"/>
          <a:stretch xmlns:a="http://schemas.openxmlformats.org/drawingml/2006/main"/>
        </p:blipFill>
        <p:spPr>
          <a:xfrm xmlns:a="http://schemas.openxmlformats.org/drawingml/2006/main">
            <a:off x="2144168" y="1428750"/>
            <a:ext cx="7903665" cy="444817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5B52955-BDD1-448F-8B31-27B369337B39}"/>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ECR provides additional treatment when required; the reuse route returns water for flushing.</a:t>
            </a:r>
          </a:p>
        </p:txBody>
      </p:sp>
      <p:sp>
        <p:nvSpPr>
          <p:cNvPr id="5" name="">
            <a:extLst xmlns:a="http://schemas.openxmlformats.org/drawingml/2006/main">
              <a:ext uri="{FF2B5EF4-FFF2-40B4-BE49-F238E27FC236}">
                <a16:creationId xmlns:a16="http://schemas.microsoft.com/office/drawing/2014/main" id="{800A64B5-0F73-4428-A5B5-0C64C01A7353}"/>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Based on BCRT O&amp;M manual, Aug 2024 · Conceptual equipment shapes; not to scale</a:t>
            </a:r>
          </a:p>
        </p:txBody>
      </p:sp>
      <p:sp>
        <p:nvSpPr>
          <p:cNvPr id="6" name="">
            <a:extLst xmlns:a="http://schemas.openxmlformats.org/drawingml/2006/main">
              <a:ext uri="{FF2B5EF4-FFF2-40B4-BE49-F238E27FC236}">
                <a16:creationId xmlns:a16="http://schemas.microsoft.com/office/drawing/2014/main" id="{F1FCDAD1-D0A1-48CF-8C9B-8F1B3A5528EB}"/>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34</a:t>
            </a:r>
          </a:p>
        </p:txBody>
      </p:sp>
    </p:spTree>
    <p:extLst>
      <p:ext uri="{BB962C8B-B14F-4D97-AF65-F5344CB8AC3E}">
        <p14:creationId xmlns:p14="http://schemas.microsoft.com/office/powerpoint/2010/main" val="300840903"/>
      </p:ext>
    </p:extLst>
  </p:cSld>
</p:sld>
</file>

<file path=ppt/slides/slide35.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A9DE00B5-59D8-4D21-B916-AD51E4C00D55}"/>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BELOW THE STREET</a:t>
            </a:r>
          </a:p>
        </p:txBody>
      </p:sp>
      <p:sp>
        <p:nvSpPr>
          <p:cNvPr id="2" name="">
            <a:extLst xmlns:a="http://schemas.openxmlformats.org/drawingml/2006/main">
              <a:ext uri="{FF2B5EF4-FFF2-40B4-BE49-F238E27FC236}">
                <a16:creationId xmlns:a16="http://schemas.microsoft.com/office/drawing/2014/main" id="{AAABE10E-DCD0-4B44-BACC-532448B3F637}"/>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The engineering is in the operating limits.</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1afcc1de592e4c33"/>
          <a:stretch xmlns:a="http://schemas.openxmlformats.org/drawingml/2006/main"/>
        </p:blipFill>
        <p:spPr>
          <a:xfrm xmlns:a="http://schemas.openxmlformats.org/drawingml/2006/main">
            <a:off x="577992" y="1952625"/>
            <a:ext cx="5702016" cy="37909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12809F5-9F6E-4A9C-AC08-17D71F6E4AC4}"/>
              </a:ext>
            </a:extLst>
          </p:cNvPr>
          <p:cNvSpPr>
            <a:spLocks xmlns:a="http://schemas.openxmlformats.org/drawingml/2006/main" noGrp="1"/>
          </p:cNvSpPr>
          <p:nvPr/>
        </p:nvSpPr>
        <p:spPr>
          <a:xfrm xmlns:a="http://schemas.openxmlformats.org/drawingml/2006/main">
            <a:off x="6953250" y="2000250"/>
            <a:ext cx="4762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B95320"/>
                </a:solidFill>
                <a:latin typeface="Arial"/>
                <a:ea typeface="Arial"/>
                <a:cs typeface="Arial"/>
              </a:defRPr>
            </a:pPr>
            <a:r>
              <a:rPr sz="1875" b="1">
                <a:solidFill>
                  <a:srgbClr val="B95320"/>
                </a:solidFill>
                <a:latin typeface="Arial"/>
                <a:ea typeface="Arial"/>
                <a:cs typeface="Arial"/>
              </a:rPr>
              <a:t>Commission the biology</a:t>
            </a:r>
          </a:p>
        </p:txBody>
      </p:sp>
      <p:sp>
        <p:nvSpPr>
          <p:cNvPr id="5" name="">
            <a:extLst xmlns:a="http://schemas.openxmlformats.org/drawingml/2006/main">
              <a:ext uri="{FF2B5EF4-FFF2-40B4-BE49-F238E27FC236}">
                <a16:creationId xmlns:a16="http://schemas.microsoft.com/office/drawing/2014/main" id="{A7FFFA6F-0269-4A2A-A9FF-6790AE391836}"/>
              </a:ext>
            </a:extLst>
          </p:cNvPr>
          <p:cNvSpPr>
            <a:spLocks xmlns:a="http://schemas.openxmlformats.org/drawingml/2006/main" noGrp="1"/>
          </p:cNvSpPr>
          <p:nvPr/>
        </p:nvSpPr>
        <p:spPr>
          <a:xfrm xmlns:a="http://schemas.openxmlformats.org/drawingml/2006/main">
            <a:off x="6953250" y="248602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42821"/>
                </a:solidFill>
                <a:latin typeface="Arial"/>
                <a:ea typeface="Arial"/>
                <a:cs typeface="Arial"/>
              </a:defRPr>
            </a:pPr>
            <a:r>
              <a:rPr sz="1500" b="0">
                <a:solidFill>
                  <a:srgbClr val="242821"/>
                </a:solidFill>
                <a:latin typeface="Arial"/>
                <a:ea typeface="Arial"/>
                <a:cs typeface="Arial"/>
              </a:rPr>
              <a:t>Seed the process and increase loading in stages.</a:t>
            </a:r>
          </a:p>
        </p:txBody>
      </p:sp>
      <p:sp>
        <p:nvSpPr>
          <p:cNvPr id="6" name="">
            <a:extLst xmlns:a="http://schemas.openxmlformats.org/drawingml/2006/main">
              <a:ext uri="{FF2B5EF4-FFF2-40B4-BE49-F238E27FC236}">
                <a16:creationId xmlns:a16="http://schemas.microsoft.com/office/drawing/2014/main" id="{1313FC64-F69B-4FEF-B38F-3355C751B72A}"/>
              </a:ext>
            </a:extLst>
          </p:cNvPr>
          <p:cNvSpPr>
            <a:spLocks xmlns:a="http://schemas.openxmlformats.org/drawingml/2006/main" noGrp="1"/>
          </p:cNvSpPr>
          <p:nvPr/>
        </p:nvSpPr>
        <p:spPr>
          <a:xfrm xmlns:a="http://schemas.openxmlformats.org/drawingml/2006/main">
            <a:off x="6953250" y="3200400"/>
            <a:ext cx="4762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B95320"/>
                </a:solidFill>
                <a:latin typeface="Arial"/>
                <a:ea typeface="Arial"/>
                <a:cs typeface="Arial"/>
              </a:defRPr>
            </a:pPr>
            <a:r>
              <a:rPr sz="1875" b="1">
                <a:solidFill>
                  <a:srgbClr val="B95320"/>
                </a:solidFill>
                <a:latin typeface="Arial"/>
                <a:ea typeface="Arial"/>
                <a:cs typeface="Arial"/>
              </a:rPr>
              <a:t>Connect controls to use</a:t>
            </a:r>
          </a:p>
        </p:txBody>
      </p:sp>
      <p:sp>
        <p:nvSpPr>
          <p:cNvPr id="7" name="">
            <a:extLst xmlns:a="http://schemas.openxmlformats.org/drawingml/2006/main">
              <a:ext uri="{FF2B5EF4-FFF2-40B4-BE49-F238E27FC236}">
                <a16:creationId xmlns:a16="http://schemas.microsoft.com/office/drawing/2014/main" id="{F3E3D055-6F0C-4EDA-BE35-B9503D60E997}"/>
              </a:ext>
            </a:extLst>
          </p:cNvPr>
          <p:cNvSpPr>
            <a:spLocks xmlns:a="http://schemas.openxmlformats.org/drawingml/2006/main" noGrp="1"/>
          </p:cNvSpPr>
          <p:nvPr/>
        </p:nvSpPr>
        <p:spPr>
          <a:xfrm xmlns:a="http://schemas.openxmlformats.org/drawingml/2006/main">
            <a:off x="6953250" y="36861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42821"/>
                </a:solidFill>
                <a:latin typeface="Arial"/>
                <a:ea typeface="Arial"/>
                <a:cs typeface="Arial"/>
              </a:defRPr>
            </a:pPr>
            <a:r>
              <a:rPr sz="1500" b="0">
                <a:solidFill>
                  <a:srgbClr val="242821"/>
                </a:solidFill>
                <a:latin typeface="Arial"/>
                <a:ea typeface="Arial"/>
                <a:cs typeface="Arial"/>
              </a:rPr>
              <a:t>Reuse-water levels gate pump and UV operation.</a:t>
            </a:r>
          </a:p>
        </p:txBody>
      </p:sp>
      <p:sp>
        <p:nvSpPr>
          <p:cNvPr id="8" name="">
            <a:extLst xmlns:a="http://schemas.openxmlformats.org/drawingml/2006/main">
              <a:ext uri="{FF2B5EF4-FFF2-40B4-BE49-F238E27FC236}">
                <a16:creationId xmlns:a16="http://schemas.microsoft.com/office/drawing/2014/main" id="{F8EF2D18-B5B5-45A2-A296-A6F2D7DA2669}"/>
              </a:ext>
            </a:extLst>
          </p:cNvPr>
          <p:cNvSpPr>
            <a:spLocks xmlns:a="http://schemas.openxmlformats.org/drawingml/2006/main" noGrp="1"/>
          </p:cNvSpPr>
          <p:nvPr/>
        </p:nvSpPr>
        <p:spPr>
          <a:xfrm xmlns:a="http://schemas.openxmlformats.org/drawingml/2006/main">
            <a:off x="6953250" y="4400550"/>
            <a:ext cx="4762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B95320"/>
                </a:solidFill>
                <a:latin typeface="Arial"/>
                <a:ea typeface="Arial"/>
                <a:cs typeface="Arial"/>
              </a:defRPr>
            </a:pPr>
            <a:r>
              <a:rPr sz="1875" b="1">
                <a:solidFill>
                  <a:srgbClr val="B95320"/>
                </a:solidFill>
                <a:latin typeface="Arial"/>
                <a:ea typeface="Arial"/>
                <a:cs typeface="Arial"/>
              </a:rPr>
              <a:t>Coordinate cleaning</a:t>
            </a:r>
          </a:p>
        </p:txBody>
      </p:sp>
      <p:sp>
        <p:nvSpPr>
          <p:cNvPr id="9" name="">
            <a:extLst xmlns:a="http://schemas.openxmlformats.org/drawingml/2006/main">
              <a:ext uri="{FF2B5EF4-FFF2-40B4-BE49-F238E27FC236}">
                <a16:creationId xmlns:a16="http://schemas.microsoft.com/office/drawing/2014/main" id="{2C08217A-1227-4180-B38D-9A3B1DDA099F}"/>
              </a:ext>
            </a:extLst>
          </p:cNvPr>
          <p:cNvSpPr>
            <a:spLocks xmlns:a="http://schemas.openxmlformats.org/drawingml/2006/main" noGrp="1"/>
          </p:cNvSpPr>
          <p:nvPr/>
        </p:nvSpPr>
        <p:spPr>
          <a:xfrm xmlns:a="http://schemas.openxmlformats.org/drawingml/2006/main">
            <a:off x="6953250" y="488632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42821"/>
                </a:solidFill>
                <a:latin typeface="Arial"/>
                <a:ea typeface="Arial"/>
                <a:cs typeface="Arial"/>
              </a:defRPr>
            </a:pPr>
            <a:r>
              <a:rPr sz="1500" b="0">
                <a:solidFill>
                  <a:srgbClr val="242821"/>
                </a:solidFill>
                <a:latin typeface="Arial"/>
                <a:ea typeface="Arial"/>
                <a:cs typeface="Arial"/>
              </a:rPr>
              <a:t>Use a treatment-compatible cleaning protocol.</a:t>
            </a:r>
          </a:p>
        </p:txBody>
      </p:sp>
      <p:sp>
        <p:nvSpPr>
          <p:cNvPr id="10" name="">
            <a:extLst xmlns:a="http://schemas.openxmlformats.org/drawingml/2006/main">
              <a:ext uri="{FF2B5EF4-FFF2-40B4-BE49-F238E27FC236}">
                <a16:creationId xmlns:a16="http://schemas.microsoft.com/office/drawing/2014/main" id="{84C832DD-1C0D-4F39-BABF-9DB025DFA0D2}"/>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Hardware, operating conditions and daily care have to work together.</a:t>
            </a:r>
          </a:p>
        </p:txBody>
      </p:sp>
      <p:sp>
        <p:nvSpPr>
          <p:cNvPr id="11" name="">
            <a:extLst xmlns:a="http://schemas.openxmlformats.org/drawingml/2006/main">
              <a:ext uri="{FF2B5EF4-FFF2-40B4-BE49-F238E27FC236}">
                <a16:creationId xmlns:a16="http://schemas.microsoft.com/office/drawing/2014/main" id="{0A302AF8-A537-4EA6-B644-D9265505C7CC}"/>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BCRT O&amp;M Manual, Aug 2024, printed pp. 12, 14–15, 23 · Documented configuration; actual control-panel photo</a:t>
            </a:r>
          </a:p>
        </p:txBody>
      </p:sp>
      <p:sp>
        <p:nvSpPr>
          <p:cNvPr id="12" name="">
            <a:extLst xmlns:a="http://schemas.openxmlformats.org/drawingml/2006/main">
              <a:ext uri="{FF2B5EF4-FFF2-40B4-BE49-F238E27FC236}">
                <a16:creationId xmlns:a16="http://schemas.microsoft.com/office/drawing/2014/main" id="{A7168E69-6E7C-4006-BA00-F9EE5EB15450}"/>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35</a:t>
            </a:r>
          </a:p>
        </p:txBody>
      </p:sp>
    </p:spTree>
    <p:extLst>
      <p:ext uri="{BB962C8B-B14F-4D97-AF65-F5344CB8AC3E}">
        <p14:creationId xmlns:p14="http://schemas.microsoft.com/office/powerpoint/2010/main" val="379519525"/>
      </p:ext>
    </p:extLst>
  </p:cSld>
</p:sld>
</file>

<file path=ppt/slides/slide36.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EEEE1367-4CD0-4984-A528-9FC8DB3E41FC}"/>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BELOW THE STREET</a:t>
            </a:r>
          </a:p>
        </p:txBody>
      </p:sp>
      <p:sp>
        <p:nvSpPr>
          <p:cNvPr id="2" name="">
            <a:extLst xmlns:a="http://schemas.openxmlformats.org/drawingml/2006/main">
              <a:ext uri="{FF2B5EF4-FFF2-40B4-BE49-F238E27FC236}">
                <a16:creationId xmlns:a16="http://schemas.microsoft.com/office/drawing/2014/main" id="{E437EE78-6206-493E-AF3E-006E7D6957F6}"/>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75" b="1">
                <a:solidFill>
                  <a:srgbClr val="242821"/>
                </a:solidFill>
                <a:latin typeface="Arial"/>
                <a:ea typeface="Arial"/>
                <a:cs typeface="Arial"/>
              </a:defRPr>
            </a:pPr>
            <a:r>
              <a:rPr sz="2775" b="1">
                <a:solidFill>
                  <a:srgbClr val="242821"/>
                </a:solidFill>
                <a:latin typeface="Arial"/>
                <a:ea typeface="Arial"/>
                <a:cs typeface="Arial"/>
              </a:rPr>
              <a:t>ReFlow issues can be tracked by component.</a:t>
            </a:r>
          </a:p>
        </p:txBody>
      </p:sp>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cee77d25bef94895"/>
          <a:stretch xmlns:a="http://schemas.openxmlformats.org/drawingml/2006/main"/>
        </p:blipFill>
        <p:spPr>
          <a:xfrm xmlns:a="http://schemas.openxmlformats.org/drawingml/2006/main">
            <a:off x="829142" y="1428750"/>
            <a:ext cx="10533715" cy="444817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E958AC3-AE1C-4808-B3AA-AB42CE25704A}"/>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Name the component. Set the priority. Track the response.</a:t>
            </a:r>
          </a:p>
        </p:txBody>
      </p:sp>
      <p:sp>
        <p:nvSpPr>
          <p:cNvPr id="5" name="">
            <a:extLst xmlns:a="http://schemas.openxmlformats.org/drawingml/2006/main">
              <a:ext uri="{FF2B5EF4-FFF2-40B4-BE49-F238E27FC236}">
                <a16:creationId xmlns:a16="http://schemas.microsoft.com/office/drawing/2014/main" id="{A7CD8728-9F33-4EAF-91CC-A1D8D5B50E43}"/>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ReFlow dashboard DEMO workflow · AI-cleaned reproduction; original capture retained</a:t>
            </a:r>
          </a:p>
        </p:txBody>
      </p:sp>
      <p:sp>
        <p:nvSpPr>
          <p:cNvPr id="6" name="">
            <a:extLst xmlns:a="http://schemas.openxmlformats.org/drawingml/2006/main">
              <a:ext uri="{FF2B5EF4-FFF2-40B4-BE49-F238E27FC236}">
                <a16:creationId xmlns:a16="http://schemas.microsoft.com/office/drawing/2014/main" id="{70EFB5AB-278C-4934-B301-C8C4861005B4}"/>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36</a:t>
            </a:r>
          </a:p>
        </p:txBody>
      </p:sp>
    </p:spTree>
    <p:extLst>
      <p:ext uri="{BB962C8B-B14F-4D97-AF65-F5344CB8AC3E}">
        <p14:creationId xmlns:p14="http://schemas.microsoft.com/office/powerpoint/2010/main" val="1753705183"/>
      </p:ext>
    </p:extLst>
  </p:cSld>
</p:sld>
</file>

<file path=ppt/slides/slide37.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17FBE3D5-3DFE-4EB7-8271-526E2818CD7E}"/>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BELOW THE STREET</a:t>
            </a:r>
          </a:p>
        </p:txBody>
      </p:sp>
      <p:sp>
        <p:nvSpPr>
          <p:cNvPr id="2" name="">
            <a:extLst xmlns:a="http://schemas.openxmlformats.org/drawingml/2006/main">
              <a:ext uri="{FF2B5EF4-FFF2-40B4-BE49-F238E27FC236}">
                <a16:creationId xmlns:a16="http://schemas.microsoft.com/office/drawing/2014/main" id="{0C8CB924-47B1-4336-BE79-084F6AD10F1E}"/>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BCRT: read the specification before sizing the site.</a:t>
            </a: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897232b137414145"/>
          <a:stretch xmlns:a="http://schemas.openxmlformats.org/drawingml/2006/main"/>
        </p:blipFill>
        <p:spPr>
          <a:xfrm xmlns:a="http://schemas.openxmlformats.org/drawingml/2006/main">
            <a:off x="4095750" y="1552575"/>
            <a:ext cx="4000500" cy="2000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E24FCD7-5108-46D8-96E2-37C68EE4B675}"/>
              </a:ext>
            </a:extLst>
          </p:cNvPr>
          <p:cNvSpPr>
            <a:spLocks xmlns:a="http://schemas.openxmlformats.org/drawingml/2006/main" noGrp="1"/>
          </p:cNvSpPr>
          <p:nvPr/>
        </p:nvSpPr>
        <p:spPr>
          <a:xfrm xmlns:a="http://schemas.openxmlformats.org/drawingml/2006/main">
            <a:off x="476250" y="4048125"/>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1A9B15CE-4DE9-4B78-8AC4-D695E492DE7E}"/>
              </a:ext>
            </a:extLst>
          </p:cNvPr>
          <p:cNvSpPr>
            <a:spLocks xmlns:a="http://schemas.openxmlformats.org/drawingml/2006/main" noGrp="1"/>
          </p:cNvSpPr>
          <p:nvPr/>
        </p:nvSpPr>
        <p:spPr>
          <a:xfrm xmlns:a="http://schemas.openxmlformats.org/drawingml/2006/main">
            <a:off x="552450" y="4162425"/>
            <a:ext cx="34671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A74716"/>
                </a:solidFill>
                <a:latin typeface="Arial"/>
                <a:ea typeface="Arial"/>
                <a:cs typeface="Arial"/>
              </a:defRPr>
            </a:pPr>
            <a:r>
              <a:rPr sz="1875" b="1">
                <a:solidFill>
                  <a:srgbClr val="A74716"/>
                </a:solidFill>
                <a:latin typeface="Arial"/>
                <a:ea typeface="Arial"/>
                <a:cs typeface="Arial"/>
              </a:rPr>
              <a:t>1,000 L/day</a:t>
            </a:r>
          </a:p>
        </p:txBody>
      </p:sp>
      <p:sp>
        <p:nvSpPr>
          <p:cNvPr id="6" name="">
            <a:extLst xmlns:a="http://schemas.openxmlformats.org/drawingml/2006/main">
              <a:ext uri="{FF2B5EF4-FFF2-40B4-BE49-F238E27FC236}">
                <a16:creationId xmlns:a16="http://schemas.microsoft.com/office/drawing/2014/main" id="{4F14A822-CF1B-4D79-99FA-C8A60E5CF8B9}"/>
              </a:ext>
            </a:extLst>
          </p:cNvPr>
          <p:cNvSpPr>
            <a:spLocks xmlns:a="http://schemas.openxmlformats.org/drawingml/2006/main" noGrp="1"/>
          </p:cNvSpPr>
          <p:nvPr/>
        </p:nvSpPr>
        <p:spPr>
          <a:xfrm xmlns:a="http://schemas.openxmlformats.org/drawingml/2006/main">
            <a:off x="552450" y="4533900"/>
            <a:ext cx="34671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42821"/>
                </a:solidFill>
                <a:latin typeface="Arial"/>
                <a:ea typeface="Arial"/>
                <a:cs typeface="Arial"/>
              </a:defRPr>
            </a:pPr>
            <a:r>
              <a:rPr sz="1500" b="0">
                <a:solidFill>
                  <a:srgbClr val="242821"/>
                </a:solidFill>
                <a:latin typeface="Arial"/>
                <a:ea typeface="Arial"/>
                <a:cs typeface="Arial"/>
              </a:rPr>
              <a:t>Manual treatment capacity; maximum 1,200 L/day.</a:t>
            </a:r>
          </a:p>
        </p:txBody>
      </p:sp>
      <p:sp>
        <p:nvSpPr>
          <p:cNvPr id="7" name="">
            <a:extLst xmlns:a="http://schemas.openxmlformats.org/drawingml/2006/main">
              <a:ext uri="{FF2B5EF4-FFF2-40B4-BE49-F238E27FC236}">
                <a16:creationId xmlns:a16="http://schemas.microsoft.com/office/drawing/2014/main" id="{22B29821-F940-4558-8AC6-9D24E2F0D241}"/>
              </a:ext>
            </a:extLst>
          </p:cNvPr>
          <p:cNvSpPr>
            <a:spLocks xmlns:a="http://schemas.openxmlformats.org/drawingml/2006/main" noGrp="1"/>
          </p:cNvSpPr>
          <p:nvPr/>
        </p:nvSpPr>
        <p:spPr>
          <a:xfrm xmlns:a="http://schemas.openxmlformats.org/drawingml/2006/main">
            <a:off x="4286250" y="4048125"/>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0754CDDD-9F93-4AA0-BC60-524ECC229FE7}"/>
              </a:ext>
            </a:extLst>
          </p:cNvPr>
          <p:cNvSpPr>
            <a:spLocks xmlns:a="http://schemas.openxmlformats.org/drawingml/2006/main" noGrp="1"/>
          </p:cNvSpPr>
          <p:nvPr/>
        </p:nvSpPr>
        <p:spPr>
          <a:xfrm xmlns:a="http://schemas.openxmlformats.org/drawingml/2006/main">
            <a:off x="4362450" y="4162425"/>
            <a:ext cx="34671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A74716"/>
                </a:solidFill>
                <a:latin typeface="Arial"/>
                <a:ea typeface="Arial"/>
                <a:cs typeface="Arial"/>
              </a:defRPr>
            </a:pPr>
            <a:r>
              <a:rPr sz="1875" b="1">
                <a:solidFill>
                  <a:srgbClr val="A74716"/>
                </a:solidFill>
                <a:latin typeface="Arial"/>
                <a:ea typeface="Arial"/>
                <a:cs typeface="Arial"/>
              </a:rPr>
              <a:t>180 flushes/day</a:t>
            </a:r>
          </a:p>
        </p:txBody>
      </p:sp>
      <p:sp>
        <p:nvSpPr>
          <p:cNvPr id="9" name="">
            <a:extLst xmlns:a="http://schemas.openxmlformats.org/drawingml/2006/main">
              <a:ext uri="{FF2B5EF4-FFF2-40B4-BE49-F238E27FC236}">
                <a16:creationId xmlns:a16="http://schemas.microsoft.com/office/drawing/2014/main" id="{87296F88-D8BD-4668-A672-1658C501917B}"/>
              </a:ext>
            </a:extLst>
          </p:cNvPr>
          <p:cNvSpPr>
            <a:spLocks xmlns:a="http://schemas.openxmlformats.org/drawingml/2006/main" noGrp="1"/>
          </p:cNvSpPr>
          <p:nvPr/>
        </p:nvSpPr>
        <p:spPr>
          <a:xfrm xmlns:a="http://schemas.openxmlformats.org/drawingml/2006/main">
            <a:off x="4362450" y="4533900"/>
            <a:ext cx="34671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42821"/>
                </a:solidFill>
                <a:latin typeface="Arial"/>
                <a:ea typeface="Arial"/>
                <a:cs typeface="Arial"/>
              </a:defRPr>
            </a:pPr>
            <a:r>
              <a:rPr sz="1500" b="0">
                <a:solidFill>
                  <a:srgbClr val="242821"/>
                </a:solidFill>
                <a:latin typeface="Arial"/>
                <a:ea typeface="Arial"/>
                <a:cs typeface="Arial"/>
              </a:rPr>
              <a:t>Manual figure; maximum 200. Not a visitor count.</a:t>
            </a:r>
          </a:p>
        </p:txBody>
      </p:sp>
      <p:sp>
        <p:nvSpPr>
          <p:cNvPr id="10" name="">
            <a:extLst xmlns:a="http://schemas.openxmlformats.org/drawingml/2006/main">
              <a:ext uri="{FF2B5EF4-FFF2-40B4-BE49-F238E27FC236}">
                <a16:creationId xmlns:a16="http://schemas.microsoft.com/office/drawing/2014/main" id="{E1A1F940-914A-4814-A307-C3E1290EAE0C}"/>
              </a:ext>
            </a:extLst>
          </p:cNvPr>
          <p:cNvSpPr>
            <a:spLocks xmlns:a="http://schemas.openxmlformats.org/drawingml/2006/main" noGrp="1"/>
          </p:cNvSpPr>
          <p:nvPr/>
        </p:nvSpPr>
        <p:spPr>
          <a:xfrm xmlns:a="http://schemas.openxmlformats.org/drawingml/2006/main">
            <a:off x="8096250" y="4048125"/>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F8C2FD81-E3D4-46AF-ADE3-0FD7AA48000F}"/>
              </a:ext>
            </a:extLst>
          </p:cNvPr>
          <p:cNvSpPr>
            <a:spLocks xmlns:a="http://schemas.openxmlformats.org/drawingml/2006/main" noGrp="1"/>
          </p:cNvSpPr>
          <p:nvPr/>
        </p:nvSpPr>
        <p:spPr>
          <a:xfrm xmlns:a="http://schemas.openxmlformats.org/drawingml/2006/main">
            <a:off x="8172450" y="4162425"/>
            <a:ext cx="34671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A74716"/>
                </a:solidFill>
                <a:latin typeface="Arial"/>
                <a:ea typeface="Arial"/>
                <a:cs typeface="Arial"/>
              </a:defRPr>
            </a:pPr>
            <a:r>
              <a:rPr sz="1875" b="1">
                <a:solidFill>
                  <a:srgbClr val="A74716"/>
                </a:solidFill>
                <a:latin typeface="Arial"/>
                <a:ea typeface="Arial"/>
                <a:cs typeface="Arial"/>
              </a:rPr>
              <a:t>4.5 kW</a:t>
            </a:r>
          </a:p>
        </p:txBody>
      </p:sp>
      <p:sp>
        <p:nvSpPr>
          <p:cNvPr id="12" name="">
            <a:extLst xmlns:a="http://schemas.openxmlformats.org/drawingml/2006/main">
              <a:ext uri="{FF2B5EF4-FFF2-40B4-BE49-F238E27FC236}">
                <a16:creationId xmlns:a16="http://schemas.microsoft.com/office/drawing/2014/main" id="{097717CC-FD7C-49A3-97FE-F7E061948D55}"/>
              </a:ext>
            </a:extLst>
          </p:cNvPr>
          <p:cNvSpPr>
            <a:spLocks xmlns:a="http://schemas.openxmlformats.org/drawingml/2006/main" noGrp="1"/>
          </p:cNvSpPr>
          <p:nvPr/>
        </p:nvSpPr>
        <p:spPr>
          <a:xfrm xmlns:a="http://schemas.openxmlformats.org/drawingml/2006/main">
            <a:off x="8172450" y="4533900"/>
            <a:ext cx="34671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42821"/>
                </a:solidFill>
                <a:latin typeface="Arial"/>
                <a:ea typeface="Arial"/>
                <a:cs typeface="Arial"/>
              </a:defRPr>
            </a:pPr>
            <a:r>
              <a:rPr sz="1500" b="0">
                <a:solidFill>
                  <a:srgbClr val="242821"/>
                </a:solidFill>
                <a:latin typeface="Arial"/>
                <a:ea typeface="Arial"/>
                <a:cs typeface="Arial"/>
              </a:rPr>
              <a:t>Manual installed power, not measured energy consumption.</a:t>
            </a:r>
          </a:p>
        </p:txBody>
      </p:sp>
      <p:sp>
        <p:nvSpPr>
          <p:cNvPr id="13" name="">
            <a:extLst xmlns:a="http://schemas.openxmlformats.org/drawingml/2006/main">
              <a:ext uri="{FF2B5EF4-FFF2-40B4-BE49-F238E27FC236}">
                <a16:creationId xmlns:a16="http://schemas.microsoft.com/office/drawing/2014/main" id="{93BDCFF7-5FC1-4597-8EC9-DD07C914CAA0}"/>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Reference: 40-foot, seven-cubicle BCRT. Confirm the installed variant separately.</a:t>
            </a:r>
          </a:p>
        </p:txBody>
      </p:sp>
      <p:sp>
        <p:nvSpPr>
          <p:cNvPr id="14" name="">
            <a:extLst xmlns:a="http://schemas.openxmlformats.org/drawingml/2006/main">
              <a:ext uri="{FF2B5EF4-FFF2-40B4-BE49-F238E27FC236}">
                <a16:creationId xmlns:a16="http://schemas.microsoft.com/office/drawing/2014/main" id="{A00839A5-13C6-4D32-907F-A60147D83C75}"/>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Concept illustration · BCRT O&amp;M Manual, Aug 2024, cover and printed p. 3; reference configuration only</a:t>
            </a:r>
          </a:p>
        </p:txBody>
      </p:sp>
      <p:sp>
        <p:nvSpPr>
          <p:cNvPr id="15" name="">
            <a:extLst xmlns:a="http://schemas.openxmlformats.org/drawingml/2006/main">
              <a:ext uri="{FF2B5EF4-FFF2-40B4-BE49-F238E27FC236}">
                <a16:creationId xmlns:a16="http://schemas.microsoft.com/office/drawing/2014/main" id="{32E8DB00-47A1-4D72-95AD-B897EC6529B1}"/>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37</a:t>
            </a:r>
          </a:p>
        </p:txBody>
      </p:sp>
    </p:spTree>
    <p:extLst>
      <p:ext uri="{BB962C8B-B14F-4D97-AF65-F5344CB8AC3E}">
        <p14:creationId xmlns:p14="http://schemas.microsoft.com/office/powerpoint/2010/main" val="829766814"/>
      </p:ext>
    </p:extLst>
  </p:cSld>
</p:sld>
</file>

<file path=ppt/slides/slide38.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99A26878-5078-42D9-89E8-84ED73D0E8EE}"/>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BELOW THE STREET</a:t>
            </a:r>
          </a:p>
        </p:txBody>
      </p:sp>
      <p:sp>
        <p:nvSpPr>
          <p:cNvPr id="2" name="">
            <a:extLst xmlns:a="http://schemas.openxmlformats.org/drawingml/2006/main">
              <a:ext uri="{FF2B5EF4-FFF2-40B4-BE49-F238E27FC236}">
                <a16:creationId xmlns:a16="http://schemas.microsoft.com/office/drawing/2014/main" id="{12DBF927-4DEB-42BC-A73A-2B2A21AF960E}"/>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BCRT maintenance needs access and trained people.</a:t>
            </a:r>
          </a:p>
        </p:txBody>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529414f649704ae5"/>
          <a:stretch xmlns:a="http://schemas.openxmlformats.org/drawingml/2006/main"/>
        </p:blipFill>
        <p:spPr>
          <a:xfrm xmlns:a="http://schemas.openxmlformats.org/drawingml/2006/main">
            <a:off x="2007394" y="1952625"/>
            <a:ext cx="2843213" cy="37909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3780048-682A-40AA-AFE6-E70116EE7A0C}"/>
              </a:ext>
            </a:extLst>
          </p:cNvPr>
          <p:cNvSpPr>
            <a:spLocks xmlns:a="http://schemas.openxmlformats.org/drawingml/2006/main" noGrp="1"/>
          </p:cNvSpPr>
          <p:nvPr/>
        </p:nvSpPr>
        <p:spPr>
          <a:xfrm xmlns:a="http://schemas.openxmlformats.org/drawingml/2006/main">
            <a:off x="6953250" y="2000250"/>
            <a:ext cx="4762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B95320"/>
                </a:solidFill>
                <a:latin typeface="Arial"/>
                <a:ea typeface="Arial"/>
                <a:cs typeface="Arial"/>
              </a:defRPr>
            </a:pPr>
            <a:r>
              <a:rPr sz="1875" b="1">
                <a:solidFill>
                  <a:srgbClr val="B95320"/>
                </a:solidFill>
                <a:latin typeface="Arial"/>
                <a:ea typeface="Arial"/>
                <a:cs typeface="Arial"/>
              </a:rPr>
              <a:t>Inspect</a:t>
            </a:r>
          </a:p>
        </p:txBody>
      </p:sp>
      <p:sp>
        <p:nvSpPr>
          <p:cNvPr id="5" name="">
            <a:extLst xmlns:a="http://schemas.openxmlformats.org/drawingml/2006/main">
              <a:ext uri="{FF2B5EF4-FFF2-40B4-BE49-F238E27FC236}">
                <a16:creationId xmlns:a16="http://schemas.microsoft.com/office/drawing/2014/main" id="{FCAA525E-DC72-43A4-83E8-BEFE58368784}"/>
              </a:ext>
            </a:extLst>
          </p:cNvPr>
          <p:cNvSpPr>
            <a:spLocks xmlns:a="http://schemas.openxmlformats.org/drawingml/2006/main" noGrp="1"/>
          </p:cNvSpPr>
          <p:nvPr/>
        </p:nvSpPr>
        <p:spPr>
          <a:xfrm xmlns:a="http://schemas.openxmlformats.org/drawingml/2006/main">
            <a:off x="6953250" y="248602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42821"/>
                </a:solidFill>
                <a:latin typeface="Arial"/>
                <a:ea typeface="Arial"/>
                <a:cs typeface="Arial"/>
              </a:defRPr>
            </a:pPr>
            <a:r>
              <a:rPr sz="1500" b="0">
                <a:solidFill>
                  <a:srgbClr val="242821"/>
                </a:solidFill>
                <a:latin typeface="Arial"/>
                <a:ea typeface="Arial"/>
                <a:cs typeface="Arial"/>
              </a:rPr>
              <a:t>Check levels, pumps, blowers and pipework.</a:t>
            </a:r>
          </a:p>
        </p:txBody>
      </p:sp>
      <p:sp>
        <p:nvSpPr>
          <p:cNvPr id="6" name="">
            <a:extLst xmlns:a="http://schemas.openxmlformats.org/drawingml/2006/main">
              <a:ext uri="{FF2B5EF4-FFF2-40B4-BE49-F238E27FC236}">
                <a16:creationId xmlns:a16="http://schemas.microsoft.com/office/drawing/2014/main" id="{4E8C41D8-7BD1-470B-8EBF-7D195EE5D28B}"/>
              </a:ext>
            </a:extLst>
          </p:cNvPr>
          <p:cNvSpPr>
            <a:spLocks xmlns:a="http://schemas.openxmlformats.org/drawingml/2006/main" noGrp="1"/>
          </p:cNvSpPr>
          <p:nvPr/>
        </p:nvSpPr>
        <p:spPr>
          <a:xfrm xmlns:a="http://schemas.openxmlformats.org/drawingml/2006/main">
            <a:off x="6953250" y="3200400"/>
            <a:ext cx="4762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B95320"/>
                </a:solidFill>
                <a:latin typeface="Arial"/>
                <a:ea typeface="Arial"/>
                <a:cs typeface="Arial"/>
              </a:defRPr>
            </a:pPr>
            <a:r>
              <a:rPr sz="1875" b="1">
                <a:solidFill>
                  <a:srgbClr val="B95320"/>
                </a:solidFill>
                <a:latin typeface="Arial"/>
                <a:ea typeface="Arial"/>
                <a:cs typeface="Arial"/>
              </a:rPr>
              <a:t>Maintain</a:t>
            </a:r>
          </a:p>
        </p:txBody>
      </p:sp>
      <p:sp>
        <p:nvSpPr>
          <p:cNvPr id="7" name="">
            <a:extLst xmlns:a="http://schemas.openxmlformats.org/drawingml/2006/main">
              <a:ext uri="{FF2B5EF4-FFF2-40B4-BE49-F238E27FC236}">
                <a16:creationId xmlns:a16="http://schemas.microsoft.com/office/drawing/2014/main" id="{675C8A53-D6F6-4923-9079-3563EE3D9AF4}"/>
              </a:ext>
            </a:extLst>
          </p:cNvPr>
          <p:cNvSpPr>
            <a:spLocks xmlns:a="http://schemas.openxmlformats.org/drawingml/2006/main" noGrp="1"/>
          </p:cNvSpPr>
          <p:nvPr/>
        </p:nvSpPr>
        <p:spPr>
          <a:xfrm xmlns:a="http://schemas.openxmlformats.org/drawingml/2006/main">
            <a:off x="6953250" y="36861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42821"/>
                </a:solidFill>
                <a:latin typeface="Arial"/>
                <a:ea typeface="Arial"/>
                <a:cs typeface="Arial"/>
              </a:defRPr>
            </a:pPr>
            <a:r>
              <a:rPr sz="1500" b="0">
                <a:solidFill>
                  <a:srgbClr val="242821"/>
                </a:solidFill>
                <a:latin typeface="Arial"/>
                <a:ea typeface="Arial"/>
                <a:cs typeface="Arial"/>
              </a:rPr>
              <a:t>Keep equipment accessible for planned work.</a:t>
            </a:r>
          </a:p>
        </p:txBody>
      </p:sp>
      <p:sp>
        <p:nvSpPr>
          <p:cNvPr id="8" name="">
            <a:extLst xmlns:a="http://schemas.openxmlformats.org/drawingml/2006/main">
              <a:ext uri="{FF2B5EF4-FFF2-40B4-BE49-F238E27FC236}">
                <a16:creationId xmlns:a16="http://schemas.microsoft.com/office/drawing/2014/main" id="{BCEE57CD-9DA3-47FC-8147-BBC14E45042F}"/>
              </a:ext>
            </a:extLst>
          </p:cNvPr>
          <p:cNvSpPr>
            <a:spLocks xmlns:a="http://schemas.openxmlformats.org/drawingml/2006/main" noGrp="1"/>
          </p:cNvSpPr>
          <p:nvPr/>
        </p:nvSpPr>
        <p:spPr>
          <a:xfrm xmlns:a="http://schemas.openxmlformats.org/drawingml/2006/main">
            <a:off x="6953250" y="4400550"/>
            <a:ext cx="4762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B95320"/>
                </a:solidFill>
                <a:latin typeface="Arial"/>
                <a:ea typeface="Arial"/>
                <a:cs typeface="Arial"/>
              </a:defRPr>
            </a:pPr>
            <a:r>
              <a:rPr sz="1875" b="1">
                <a:solidFill>
                  <a:srgbClr val="B95320"/>
                </a:solidFill>
                <a:latin typeface="Arial"/>
                <a:ea typeface="Arial"/>
                <a:cs typeface="Arial"/>
              </a:rPr>
              <a:t>Escalate</a:t>
            </a:r>
          </a:p>
        </p:txBody>
      </p:sp>
      <p:sp>
        <p:nvSpPr>
          <p:cNvPr id="9" name="">
            <a:extLst xmlns:a="http://schemas.openxmlformats.org/drawingml/2006/main">
              <a:ext uri="{FF2B5EF4-FFF2-40B4-BE49-F238E27FC236}">
                <a16:creationId xmlns:a16="http://schemas.microsoft.com/office/drawing/2014/main" id="{E0D9B742-4A9E-4C86-A603-1912F09B46FC}"/>
              </a:ext>
            </a:extLst>
          </p:cNvPr>
          <p:cNvSpPr>
            <a:spLocks xmlns:a="http://schemas.openxmlformats.org/drawingml/2006/main" noGrp="1"/>
          </p:cNvSpPr>
          <p:nvPr/>
        </p:nvSpPr>
        <p:spPr>
          <a:xfrm xmlns:a="http://schemas.openxmlformats.org/drawingml/2006/main">
            <a:off x="6953250" y="488632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42821"/>
                </a:solidFill>
                <a:latin typeface="Arial"/>
                <a:ea typeface="Arial"/>
                <a:cs typeface="Arial"/>
              </a:defRPr>
            </a:pPr>
            <a:r>
              <a:rPr sz="1500" b="0">
                <a:solidFill>
                  <a:srgbClr val="242821"/>
                </a:solidFill>
                <a:latin typeface="Arial"/>
                <a:ea typeface="Arial"/>
                <a:cs typeface="Arial"/>
              </a:rPr>
              <a:t>Send treatment faults to a trained technician.</a:t>
            </a:r>
          </a:p>
        </p:txBody>
      </p:sp>
      <p:sp>
        <p:nvSpPr>
          <p:cNvPr id="10" name="">
            <a:extLst xmlns:a="http://schemas.openxmlformats.org/drawingml/2006/main">
              <a:ext uri="{FF2B5EF4-FFF2-40B4-BE49-F238E27FC236}">
                <a16:creationId xmlns:a16="http://schemas.microsoft.com/office/drawing/2014/main" id="{8AF30F1D-0F5D-4A25-8F7E-9C822CD5F4FD}"/>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A serviceable plant needs more than a sealed enclosure.</a:t>
            </a:r>
          </a:p>
        </p:txBody>
      </p:sp>
      <p:sp>
        <p:nvSpPr>
          <p:cNvPr id="11" name="">
            <a:extLst xmlns:a="http://schemas.openxmlformats.org/drawingml/2006/main">
              <a:ext uri="{FF2B5EF4-FFF2-40B4-BE49-F238E27FC236}">
                <a16:creationId xmlns:a16="http://schemas.microsoft.com/office/drawing/2014/main" id="{E3DAA0A6-7358-44C9-9571-37065A459D1B}"/>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Original factory photograph; BCRT O&amp;M Manual, printed pp. 2, 18–23</a:t>
            </a:r>
          </a:p>
        </p:txBody>
      </p:sp>
      <p:sp>
        <p:nvSpPr>
          <p:cNvPr id="12" name="">
            <a:extLst xmlns:a="http://schemas.openxmlformats.org/drawingml/2006/main">
              <a:ext uri="{FF2B5EF4-FFF2-40B4-BE49-F238E27FC236}">
                <a16:creationId xmlns:a16="http://schemas.microsoft.com/office/drawing/2014/main" id="{0E9DF83C-9101-440F-86EA-86721428FF3F}"/>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38</a:t>
            </a:r>
          </a:p>
        </p:txBody>
      </p:sp>
    </p:spTree>
    <p:extLst>
      <p:ext uri="{BB962C8B-B14F-4D97-AF65-F5344CB8AC3E}">
        <p14:creationId xmlns:p14="http://schemas.microsoft.com/office/powerpoint/2010/main" val="971466687"/>
      </p:ext>
    </p:extLst>
  </p:cSld>
</p:sld>
</file>

<file path=ppt/slides/slide39.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pic>
        <p:nvPicPr>
          <p:cNvPr id="5" name=""/>
          <p:cNvPicPr>
            <a:picLocks xmlns:a="http://schemas.openxmlformats.org/drawingml/2006/main" noChangeAspect="1"/>
          </p:cNvPicPr>
          <p:nvPr/>
        </p:nvPicPr>
        <p:blipFill>
          <a:blip xmlns:r="http://schemas.openxmlformats.org/officeDocument/2006/relationships" xmlns:a="http://schemas.openxmlformats.org/drawingml/2006/main" r:embed="Rd5bb2b088a4f4673"/>
          <a:stretch xmlns:a="http://schemas.openxmlformats.org/drawingml/2006/main"/>
        </p:blipFill>
        <p:spPr>
          <a:xfrm xmlns:a="http://schemas.openxmlformats.org/drawingml/2006/main">
            <a:off x="367112" y="0"/>
            <a:ext cx="11457775" cy="644842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89C0361-B2E6-4B65-8FA0-8CDF9C5D079D}"/>
              </a:ext>
            </a:extLst>
          </p:cNvPr>
          <p:cNvSpPr>
            <a:spLocks xmlns:a="http://schemas.openxmlformats.org/drawingml/2006/main" noGrp="1"/>
          </p:cNvSpPr>
          <p:nvPr/>
        </p:nvSpPr>
        <p:spPr>
          <a:xfrm xmlns:a="http://schemas.openxmlformats.org/drawingml/2006/main">
            <a:off x="476250" y="6534150"/>
            <a:ext cx="11239500" cy="9525"/>
          </a:xfrm>
          <a:prstGeom xmlns:a="http://schemas.openxmlformats.org/drawingml/2006/main" prst="rect">
            <a:avLst/>
          </a:prstGeom>
          <a:solidFill xmlns:a="http://schemas.openxmlformats.org/drawingml/2006/main">
            <a:srgbClr val="D7CBB8"/>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D086A6E1-ADF3-4EE1-9353-CAABB4A24563}"/>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Concept illustration · BCRT O&amp;M manual; non-potable reuse and managed outputs, not an as-built diagram</a:t>
            </a:r>
          </a:p>
        </p:txBody>
      </p:sp>
      <p:sp>
        <p:nvSpPr>
          <p:cNvPr id="4" name="">
            <a:extLst xmlns:a="http://schemas.openxmlformats.org/drawingml/2006/main">
              <a:ext uri="{FF2B5EF4-FFF2-40B4-BE49-F238E27FC236}">
                <a16:creationId xmlns:a16="http://schemas.microsoft.com/office/drawing/2014/main" id="{450755A2-3680-4A5C-A48F-F3F4258E08B7}"/>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39</a:t>
            </a:r>
          </a:p>
        </p:txBody>
      </p:sp>
    </p:spTree>
    <p:extLst>
      <p:ext uri="{BB962C8B-B14F-4D97-AF65-F5344CB8AC3E}">
        <p14:creationId xmlns:p14="http://schemas.microsoft.com/office/powerpoint/2010/main" val="1338483598"/>
      </p:ext>
    </p:extLst>
  </p:cSld>
</p:sld>
</file>

<file path=ppt/slides/slide40.xml><?xml version="1.0" encoding="utf-8"?>
<p:sld xmlns:p="http://schemas.openxmlformats.org/presentationml/2006/main">
  <p:cSld>
    <p:bg>
      <p:bgPr>
        <a:solidFill xmlns:a="http://schemas.openxmlformats.org/drawingml/2006/main">
          <a:srgbClr val="173532"/>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98CDDAEE-5AF7-4442-B031-CC30ECBA8D4B}"/>
              </a:ext>
            </a:extLst>
          </p:cNvPr>
          <p:cNvSpPr>
            <a:spLocks xmlns:a="http://schemas.openxmlformats.org/drawingml/2006/main" noGrp="1"/>
          </p:cNvSpPr>
          <p:nvPr/>
        </p:nvSpPr>
        <p:spPr>
          <a:xfrm xmlns:a="http://schemas.openxmlformats.org/drawingml/2006/main">
            <a:off x="0" y="0"/>
            <a:ext cx="12192000" cy="1524000"/>
          </a:xfrm>
          <a:prstGeom xmlns:a="http://schemas.openxmlformats.org/drawingml/2006/main" prst="rect">
            <a:avLst/>
          </a:prstGeom>
          <a:solidFill xmlns:a="http://schemas.openxmlformats.org/drawingml/2006/main">
            <a:srgbClr val="173532"/>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5DCD690E-70BA-4AF2-A4BE-641E63FB1625}"/>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FFA65D"/>
                </a:solidFill>
                <a:latin typeface="Arial"/>
                <a:ea typeface="Arial"/>
                <a:cs typeface="Arial"/>
              </a:defRPr>
            </a:pPr>
            <a:r>
              <a:rPr sz="900" b="1">
                <a:solidFill>
                  <a:srgbClr val="FFA65D"/>
                </a:solidFill>
                <a:latin typeface="Arial"/>
                <a:ea typeface="Arial"/>
                <a:cs typeface="Arial"/>
              </a:rPr>
              <a:t>LOOCAFE × REFLOW · BELOW THE STREET</a:t>
            </a:r>
          </a:p>
        </p:txBody>
      </p:sp>
      <p:sp>
        <p:nvSpPr>
          <p:cNvPr id="3" name="">
            <a:extLst xmlns:a="http://schemas.openxmlformats.org/drawingml/2006/main">
              <a:ext uri="{FF2B5EF4-FFF2-40B4-BE49-F238E27FC236}">
                <a16:creationId xmlns:a16="http://schemas.microsoft.com/office/drawing/2014/main" id="{F866EEA8-7511-4EE4-8814-B57D13423159}"/>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FBF5EB"/>
                </a:solidFill>
                <a:latin typeface="Arial"/>
                <a:ea typeface="Arial"/>
                <a:cs typeface="Arial"/>
              </a:defRPr>
            </a:pPr>
            <a:r>
              <a:rPr sz="3150" b="1">
                <a:solidFill>
                  <a:srgbClr val="FBF5EB"/>
                </a:solidFill>
                <a:latin typeface="Arial"/>
                <a:ea typeface="Arial"/>
                <a:cs typeface="Arial"/>
              </a:rPr>
              <a:t>Measure the difference.</a:t>
            </a:r>
          </a:p>
        </p:txBody>
      </p:sp>
      <p:sp>
        <p:nvSpPr>
          <p:cNvPr id="4" name="">
            <a:extLst xmlns:a="http://schemas.openxmlformats.org/drawingml/2006/main">
              <a:ext uri="{FF2B5EF4-FFF2-40B4-BE49-F238E27FC236}">
                <a16:creationId xmlns:a16="http://schemas.microsoft.com/office/drawing/2014/main" id="{D764DEA6-7F5C-423B-9694-FBD3A66CEC00}"/>
              </a:ext>
            </a:extLst>
          </p:cNvPr>
          <p:cNvSpPr>
            <a:spLocks xmlns:a="http://schemas.openxmlformats.org/drawingml/2006/main" noGrp="1"/>
          </p:cNvSpPr>
          <p:nvPr/>
        </p:nvSpPr>
        <p:spPr>
          <a:xfrm xmlns:a="http://schemas.openxmlformats.org/drawingml/2006/main">
            <a:off x="523875" y="2095500"/>
            <a:ext cx="47625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0" b="1">
                <a:solidFill>
                  <a:srgbClr val="EA772E"/>
                </a:solidFill>
                <a:latin typeface="Arial"/>
                <a:ea typeface="Arial"/>
                <a:cs typeface="Arial"/>
              </a:defRPr>
            </a:pPr>
            <a:r>
              <a:rPr sz="10500" b="1">
                <a:solidFill>
                  <a:srgbClr val="EA772E"/>
                </a:solidFill>
                <a:latin typeface="Arial"/>
                <a:ea typeface="Arial"/>
                <a:cs typeface="Arial"/>
              </a:rPr>
              <a:t>400</a:t>
            </a:r>
          </a:p>
        </p:txBody>
      </p:sp>
      <p:sp>
        <p:nvSpPr>
          <p:cNvPr id="5" name="">
            <a:extLst xmlns:a="http://schemas.openxmlformats.org/drawingml/2006/main">
              <a:ext uri="{FF2B5EF4-FFF2-40B4-BE49-F238E27FC236}">
                <a16:creationId xmlns:a16="http://schemas.microsoft.com/office/drawing/2014/main" id="{BABFB121-28C1-436E-B967-74C8A32DE4E5}"/>
              </a:ext>
            </a:extLst>
          </p:cNvPr>
          <p:cNvSpPr>
            <a:spLocks xmlns:a="http://schemas.openxmlformats.org/drawingml/2006/main" noGrp="1"/>
          </p:cNvSpPr>
          <p:nvPr/>
        </p:nvSpPr>
        <p:spPr>
          <a:xfrm xmlns:a="http://schemas.openxmlformats.org/drawingml/2006/main">
            <a:off x="571500" y="4048125"/>
            <a:ext cx="4619625"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FBF5EB"/>
                </a:solidFill>
                <a:latin typeface="Arial"/>
                <a:ea typeface="Arial"/>
                <a:cs typeface="Arial"/>
              </a:defRPr>
            </a:pPr>
            <a:r>
              <a:rPr sz="1500" b="0">
                <a:solidFill>
                  <a:srgbClr val="FBF5EB"/>
                </a:solidFill>
                <a:latin typeface="Arial"/>
                <a:ea typeface="Arial"/>
                <a:cs typeface="Arial"/>
              </a:rPr>
              <a:t>people/day pre-launch</a:t>
            </a:r>
          </a:p>
          <a:p xmlns:a="http://schemas.openxmlformats.org/drawingml/2006/main">
            <a:pPr>
              <a:defRPr sz="1500" b="0">
                <a:solidFill>
                  <a:srgbClr val="FBF5EB"/>
                </a:solidFill>
                <a:latin typeface="Arial"/>
                <a:ea typeface="Arial"/>
                <a:cs typeface="Arial"/>
              </a:defRPr>
            </a:pPr>
            <a:r>
              <a:rPr sz="1500" b="0">
                <a:solidFill>
                  <a:srgbClr val="FBF5EB"/>
                </a:solidFill>
                <a:latin typeface="Arial"/>
                <a:ea typeface="Arial"/>
                <a:cs typeface="Arial"/>
              </a:rPr>
              <a:t>Speaker-reported activity; not measured treatment performance.</a:t>
            </a:r>
          </a:p>
        </p:txBody>
      </p:sp>
      <p:sp>
        <p:nvSpPr>
          <p:cNvPr id="6" name="">
            <a:extLst xmlns:a="http://schemas.openxmlformats.org/drawingml/2006/main">
              <a:ext uri="{FF2B5EF4-FFF2-40B4-BE49-F238E27FC236}">
                <a16:creationId xmlns:a16="http://schemas.microsoft.com/office/drawing/2014/main" id="{C11B2B6B-41CC-4028-AE52-E4720AF7CE60}"/>
              </a:ext>
            </a:extLst>
          </p:cNvPr>
          <p:cNvSpPr>
            <a:spLocks xmlns:a="http://schemas.openxmlformats.org/drawingml/2006/main" noGrp="1"/>
          </p:cNvSpPr>
          <p:nvPr/>
        </p:nvSpPr>
        <p:spPr>
          <a:xfrm xmlns:a="http://schemas.openxmlformats.org/drawingml/2006/main">
            <a:off x="6191250" y="2286000"/>
            <a:ext cx="2428875" cy="19050"/>
          </a:xfrm>
          <a:prstGeom xmlns:a="http://schemas.openxmlformats.org/drawingml/2006/main" prst="rect">
            <a:avLst/>
          </a:prstGeom>
          <a:solidFill xmlns:a="http://schemas.openxmlformats.org/drawingml/2006/main">
            <a:srgbClr val="88A09A"/>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B2C157C0-2D1A-44C6-A6DC-153F7D81F092}"/>
              </a:ext>
            </a:extLst>
          </p:cNvPr>
          <p:cNvSpPr>
            <a:spLocks xmlns:a="http://schemas.openxmlformats.org/drawingml/2006/main" noGrp="1"/>
          </p:cNvSpPr>
          <p:nvPr/>
        </p:nvSpPr>
        <p:spPr>
          <a:xfrm xmlns:a="http://schemas.openxmlformats.org/drawingml/2006/main">
            <a:off x="6191250" y="2457450"/>
            <a:ext cx="242887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FBF5EB"/>
                </a:solidFill>
                <a:latin typeface="Arial"/>
                <a:ea typeface="Arial"/>
                <a:cs typeface="Arial"/>
              </a:defRPr>
            </a:pPr>
            <a:r>
              <a:rPr sz="1800" b="0">
                <a:solidFill>
                  <a:srgbClr val="FBF5EB"/>
                </a:solidFill>
                <a:latin typeface="Arial"/>
                <a:ea typeface="Arial"/>
                <a:cs typeface="Arial"/>
              </a:rPr>
              <a:t>Water reused</a:t>
            </a:r>
          </a:p>
        </p:txBody>
      </p:sp>
      <p:sp>
        <p:nvSpPr>
          <p:cNvPr id="8" name="">
            <a:extLst xmlns:a="http://schemas.openxmlformats.org/drawingml/2006/main">
              <a:ext uri="{FF2B5EF4-FFF2-40B4-BE49-F238E27FC236}">
                <a16:creationId xmlns:a16="http://schemas.microsoft.com/office/drawing/2014/main" id="{76B320C0-61FD-4BB7-9BA8-487C4FD0CF78}"/>
              </a:ext>
            </a:extLst>
          </p:cNvPr>
          <p:cNvSpPr>
            <a:spLocks xmlns:a="http://schemas.openxmlformats.org/drawingml/2006/main" noGrp="1"/>
          </p:cNvSpPr>
          <p:nvPr/>
        </p:nvSpPr>
        <p:spPr>
          <a:xfrm xmlns:a="http://schemas.openxmlformats.org/drawingml/2006/main">
            <a:off x="6191250" y="3076575"/>
            <a:ext cx="242887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BDCDC4"/>
                </a:solidFill>
                <a:latin typeface="Arial"/>
                <a:ea typeface="Arial"/>
                <a:cs typeface="Arial"/>
              </a:defRPr>
            </a:pPr>
            <a:r>
              <a:rPr sz="1200" b="0">
                <a:solidFill>
                  <a:srgbClr val="BDCDC4"/>
                </a:solidFill>
                <a:latin typeface="Arial"/>
                <a:ea typeface="Arial"/>
                <a:cs typeface="Arial"/>
              </a:rPr>
              <a:t>litres/day</a:t>
            </a:r>
          </a:p>
        </p:txBody>
      </p:sp>
      <p:sp>
        <p:nvSpPr>
          <p:cNvPr id="9" name="">
            <a:extLst xmlns:a="http://schemas.openxmlformats.org/drawingml/2006/main">
              <a:ext uri="{FF2B5EF4-FFF2-40B4-BE49-F238E27FC236}">
                <a16:creationId xmlns:a16="http://schemas.microsoft.com/office/drawing/2014/main" id="{5B24604D-1511-43F6-8908-7DE41C369512}"/>
              </a:ext>
            </a:extLst>
          </p:cNvPr>
          <p:cNvSpPr>
            <a:spLocks xmlns:a="http://schemas.openxmlformats.org/drawingml/2006/main" noGrp="1"/>
          </p:cNvSpPr>
          <p:nvPr/>
        </p:nvSpPr>
        <p:spPr>
          <a:xfrm xmlns:a="http://schemas.openxmlformats.org/drawingml/2006/main">
            <a:off x="8858250" y="2286000"/>
            <a:ext cx="2428875" cy="19050"/>
          </a:xfrm>
          <a:prstGeom xmlns:a="http://schemas.openxmlformats.org/drawingml/2006/main" prst="rect">
            <a:avLst/>
          </a:prstGeom>
          <a:solidFill xmlns:a="http://schemas.openxmlformats.org/drawingml/2006/main">
            <a:srgbClr val="88A09A"/>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B5D24564-08F3-4EF9-9912-B77B55D35A56}"/>
              </a:ext>
            </a:extLst>
          </p:cNvPr>
          <p:cNvSpPr>
            <a:spLocks xmlns:a="http://schemas.openxmlformats.org/drawingml/2006/main" noGrp="1"/>
          </p:cNvSpPr>
          <p:nvPr/>
        </p:nvSpPr>
        <p:spPr>
          <a:xfrm xmlns:a="http://schemas.openxmlformats.org/drawingml/2006/main">
            <a:off x="8858250" y="2457450"/>
            <a:ext cx="242887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FBF5EB"/>
                </a:solidFill>
                <a:latin typeface="Arial"/>
                <a:ea typeface="Arial"/>
                <a:cs typeface="Arial"/>
              </a:defRPr>
            </a:pPr>
            <a:r>
              <a:rPr sz="1800" b="0">
                <a:solidFill>
                  <a:srgbClr val="FBF5EB"/>
                </a:solidFill>
                <a:latin typeface="Arial"/>
                <a:ea typeface="Arial"/>
                <a:cs typeface="Arial"/>
              </a:rPr>
              <a:t>Freshwater makeup</a:t>
            </a:r>
          </a:p>
        </p:txBody>
      </p:sp>
      <p:sp>
        <p:nvSpPr>
          <p:cNvPr id="11" name="">
            <a:extLst xmlns:a="http://schemas.openxmlformats.org/drawingml/2006/main">
              <a:ext uri="{FF2B5EF4-FFF2-40B4-BE49-F238E27FC236}">
                <a16:creationId xmlns:a16="http://schemas.microsoft.com/office/drawing/2014/main" id="{FBF6E967-18C1-4E8D-BFFE-D9E8016F76AD}"/>
              </a:ext>
            </a:extLst>
          </p:cNvPr>
          <p:cNvSpPr>
            <a:spLocks xmlns:a="http://schemas.openxmlformats.org/drawingml/2006/main" noGrp="1"/>
          </p:cNvSpPr>
          <p:nvPr/>
        </p:nvSpPr>
        <p:spPr>
          <a:xfrm xmlns:a="http://schemas.openxmlformats.org/drawingml/2006/main">
            <a:off x="8858250" y="3076575"/>
            <a:ext cx="242887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BDCDC4"/>
                </a:solidFill>
                <a:latin typeface="Arial"/>
                <a:ea typeface="Arial"/>
                <a:cs typeface="Arial"/>
              </a:defRPr>
            </a:pPr>
            <a:r>
              <a:rPr sz="1200" b="0">
                <a:solidFill>
                  <a:srgbClr val="BDCDC4"/>
                </a:solidFill>
                <a:latin typeface="Arial"/>
                <a:ea typeface="Arial"/>
                <a:cs typeface="Arial"/>
              </a:rPr>
              <a:t>litres/day</a:t>
            </a:r>
          </a:p>
        </p:txBody>
      </p:sp>
      <p:sp>
        <p:nvSpPr>
          <p:cNvPr id="12" name="">
            <a:extLst xmlns:a="http://schemas.openxmlformats.org/drawingml/2006/main">
              <a:ext uri="{FF2B5EF4-FFF2-40B4-BE49-F238E27FC236}">
                <a16:creationId xmlns:a16="http://schemas.microsoft.com/office/drawing/2014/main" id="{E5052EFB-53FD-4D9A-974A-23A86ABEC0AF}"/>
              </a:ext>
            </a:extLst>
          </p:cNvPr>
          <p:cNvSpPr>
            <a:spLocks xmlns:a="http://schemas.openxmlformats.org/drawingml/2006/main" noGrp="1"/>
          </p:cNvSpPr>
          <p:nvPr/>
        </p:nvSpPr>
        <p:spPr>
          <a:xfrm xmlns:a="http://schemas.openxmlformats.org/drawingml/2006/main">
            <a:off x="6191250" y="3667125"/>
            <a:ext cx="2428875" cy="19050"/>
          </a:xfrm>
          <a:prstGeom xmlns:a="http://schemas.openxmlformats.org/drawingml/2006/main" prst="rect">
            <a:avLst/>
          </a:prstGeom>
          <a:solidFill xmlns:a="http://schemas.openxmlformats.org/drawingml/2006/main">
            <a:srgbClr val="88A09A"/>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660D976D-F6EA-4873-985E-43061EA2DB50}"/>
              </a:ext>
            </a:extLst>
          </p:cNvPr>
          <p:cNvSpPr>
            <a:spLocks xmlns:a="http://schemas.openxmlformats.org/drawingml/2006/main" noGrp="1"/>
          </p:cNvSpPr>
          <p:nvPr/>
        </p:nvSpPr>
        <p:spPr>
          <a:xfrm xmlns:a="http://schemas.openxmlformats.org/drawingml/2006/main">
            <a:off x="6191250" y="3838575"/>
            <a:ext cx="242887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FBF5EB"/>
                </a:solidFill>
                <a:latin typeface="Arial"/>
                <a:ea typeface="Arial"/>
                <a:cs typeface="Arial"/>
              </a:defRPr>
            </a:pPr>
            <a:r>
              <a:rPr sz="1800" b="0">
                <a:solidFill>
                  <a:srgbClr val="FBF5EB"/>
                </a:solidFill>
                <a:latin typeface="Arial"/>
                <a:ea typeface="Arial"/>
                <a:cs typeface="Arial"/>
              </a:rPr>
              <a:t>Energy intensity</a:t>
            </a:r>
          </a:p>
        </p:txBody>
      </p:sp>
      <p:sp>
        <p:nvSpPr>
          <p:cNvPr id="14" name="">
            <a:extLst xmlns:a="http://schemas.openxmlformats.org/drawingml/2006/main">
              <a:ext uri="{FF2B5EF4-FFF2-40B4-BE49-F238E27FC236}">
                <a16:creationId xmlns:a16="http://schemas.microsoft.com/office/drawing/2014/main" id="{8E403C0E-E3E1-47D7-8C4D-FD3F1ADB6FEE}"/>
              </a:ext>
            </a:extLst>
          </p:cNvPr>
          <p:cNvSpPr>
            <a:spLocks xmlns:a="http://schemas.openxmlformats.org/drawingml/2006/main" noGrp="1"/>
          </p:cNvSpPr>
          <p:nvPr/>
        </p:nvSpPr>
        <p:spPr>
          <a:xfrm xmlns:a="http://schemas.openxmlformats.org/drawingml/2006/main">
            <a:off x="6191250" y="4457700"/>
            <a:ext cx="242887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BDCDC4"/>
                </a:solidFill>
                <a:latin typeface="Arial"/>
                <a:ea typeface="Arial"/>
                <a:cs typeface="Arial"/>
              </a:defRPr>
            </a:pPr>
            <a:r>
              <a:rPr sz="1200" b="0">
                <a:solidFill>
                  <a:srgbClr val="BDCDC4"/>
                </a:solidFill>
                <a:latin typeface="Arial"/>
                <a:ea typeface="Arial"/>
                <a:cs typeface="Arial"/>
              </a:rPr>
              <a:t>kWh/m³ treated</a:t>
            </a:r>
          </a:p>
        </p:txBody>
      </p:sp>
      <p:sp>
        <p:nvSpPr>
          <p:cNvPr id="15" name="">
            <a:extLst xmlns:a="http://schemas.openxmlformats.org/drawingml/2006/main">
              <a:ext uri="{FF2B5EF4-FFF2-40B4-BE49-F238E27FC236}">
                <a16:creationId xmlns:a16="http://schemas.microsoft.com/office/drawing/2014/main" id="{13315ACF-8B2B-45A0-B1E5-63017E23F17E}"/>
              </a:ext>
            </a:extLst>
          </p:cNvPr>
          <p:cNvSpPr>
            <a:spLocks xmlns:a="http://schemas.openxmlformats.org/drawingml/2006/main" noGrp="1"/>
          </p:cNvSpPr>
          <p:nvPr/>
        </p:nvSpPr>
        <p:spPr>
          <a:xfrm xmlns:a="http://schemas.openxmlformats.org/drawingml/2006/main">
            <a:off x="8858250" y="3667125"/>
            <a:ext cx="2428875" cy="19050"/>
          </a:xfrm>
          <a:prstGeom xmlns:a="http://schemas.openxmlformats.org/drawingml/2006/main" prst="rect">
            <a:avLst/>
          </a:prstGeom>
          <a:solidFill xmlns:a="http://schemas.openxmlformats.org/drawingml/2006/main">
            <a:srgbClr val="88A09A"/>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BD1C88FF-B5BC-411E-AE2F-9FE3E5A8BB1C}"/>
              </a:ext>
            </a:extLst>
          </p:cNvPr>
          <p:cNvSpPr>
            <a:spLocks xmlns:a="http://schemas.openxmlformats.org/drawingml/2006/main" noGrp="1"/>
          </p:cNvSpPr>
          <p:nvPr/>
        </p:nvSpPr>
        <p:spPr>
          <a:xfrm xmlns:a="http://schemas.openxmlformats.org/drawingml/2006/main">
            <a:off x="8858250" y="3838575"/>
            <a:ext cx="242887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FBF5EB"/>
                </a:solidFill>
                <a:latin typeface="Arial"/>
                <a:ea typeface="Arial"/>
                <a:cs typeface="Arial"/>
              </a:defRPr>
            </a:pPr>
            <a:r>
              <a:rPr sz="1800" b="0">
                <a:solidFill>
                  <a:srgbClr val="FBF5EB"/>
                </a:solidFill>
                <a:latin typeface="Arial"/>
                <a:ea typeface="Arial"/>
                <a:cs typeface="Arial"/>
              </a:rPr>
              <a:t>Verified service</a:t>
            </a:r>
          </a:p>
        </p:txBody>
      </p:sp>
      <p:sp>
        <p:nvSpPr>
          <p:cNvPr id="17" name="">
            <a:extLst xmlns:a="http://schemas.openxmlformats.org/drawingml/2006/main">
              <a:ext uri="{FF2B5EF4-FFF2-40B4-BE49-F238E27FC236}">
                <a16:creationId xmlns:a16="http://schemas.microsoft.com/office/drawing/2014/main" id="{1381BA63-EBCF-4887-A3E3-8824254C41CD}"/>
              </a:ext>
            </a:extLst>
          </p:cNvPr>
          <p:cNvSpPr>
            <a:spLocks xmlns:a="http://schemas.openxmlformats.org/drawingml/2006/main" noGrp="1"/>
          </p:cNvSpPr>
          <p:nvPr/>
        </p:nvSpPr>
        <p:spPr>
          <a:xfrm xmlns:a="http://schemas.openxmlformats.org/drawingml/2006/main">
            <a:off x="8858250" y="4457700"/>
            <a:ext cx="242887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BDCDC4"/>
                </a:solidFill>
                <a:latin typeface="Arial"/>
                <a:ea typeface="Arial"/>
                <a:cs typeface="Arial"/>
              </a:defRPr>
            </a:pPr>
            <a:r>
              <a:rPr sz="1200" b="0">
                <a:solidFill>
                  <a:srgbClr val="BDCDC4"/>
                </a:solidFill>
                <a:latin typeface="Arial"/>
                <a:ea typeface="Arial"/>
                <a:cs typeface="Arial"/>
              </a:rPr>
              <a:t>Availability + sample results</a:t>
            </a:r>
          </a:p>
        </p:txBody>
      </p:sp>
      <p:sp>
        <p:nvSpPr>
          <p:cNvPr id="18" name="">
            <a:extLst xmlns:a="http://schemas.openxmlformats.org/drawingml/2006/main">
              <a:ext uri="{FF2B5EF4-FFF2-40B4-BE49-F238E27FC236}">
                <a16:creationId xmlns:a16="http://schemas.microsoft.com/office/drawing/2014/main" id="{A5F12B44-0EFC-494F-ABD7-150EC3A3ACAF}"/>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FBF5EB"/>
                </a:solidFill>
                <a:latin typeface="Arial"/>
                <a:ea typeface="Arial"/>
                <a:cs typeface="Arial"/>
              </a:defRPr>
            </a:pPr>
            <a:r>
              <a:rPr sz="1500" b="1">
                <a:solidFill>
                  <a:srgbClr val="FBF5EB"/>
                </a:solidFill>
                <a:latin typeface="Arial"/>
                <a:ea typeface="Arial"/>
                <a:cs typeface="Arial"/>
              </a:rPr>
              <a:t>Measure water, reliability and treatment quality together.</a:t>
            </a:r>
          </a:p>
        </p:txBody>
      </p:sp>
      <p:sp>
        <p:nvSpPr>
          <p:cNvPr id="19" name="">
            <a:extLst xmlns:a="http://schemas.openxmlformats.org/drawingml/2006/main">
              <a:ext uri="{FF2B5EF4-FFF2-40B4-BE49-F238E27FC236}">
                <a16:creationId xmlns:a16="http://schemas.microsoft.com/office/drawing/2014/main" id="{006CF1D7-2F9F-42C6-A31B-CA267CEC311D}"/>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C3D0C8"/>
                </a:solidFill>
                <a:latin typeface="Arial"/>
                <a:ea typeface="Arial"/>
                <a:cs typeface="Arial"/>
              </a:defRPr>
            </a:pPr>
            <a:r>
              <a:rPr sz="750" b="0">
                <a:solidFill>
                  <a:srgbClr val="C3D0C8"/>
                </a:solidFill>
                <a:latin typeface="Arial"/>
                <a:ea typeface="Arial"/>
                <a:cs typeface="Arial"/>
              </a:rPr>
              <a:t>400 people/day: speaker-reported pre-launch activity; period and count method unverified</a:t>
            </a:r>
          </a:p>
        </p:txBody>
      </p:sp>
      <p:sp>
        <p:nvSpPr>
          <p:cNvPr id="20" name="">
            <a:extLst xmlns:a="http://schemas.openxmlformats.org/drawingml/2006/main">
              <a:ext uri="{FF2B5EF4-FFF2-40B4-BE49-F238E27FC236}">
                <a16:creationId xmlns:a16="http://schemas.microsoft.com/office/drawing/2014/main" id="{9B81DCA9-FB87-4442-8A36-2B6AC5FABE8D}"/>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C3D0C8"/>
                </a:solidFill>
                <a:latin typeface="Arial"/>
                <a:ea typeface="Arial"/>
                <a:cs typeface="Arial"/>
              </a:defRPr>
            </a:pPr>
            <a:r>
              <a:rPr sz="825" b="1">
                <a:solidFill>
                  <a:srgbClr val="C3D0C8"/>
                </a:solidFill>
                <a:latin typeface="Arial"/>
                <a:ea typeface="Arial"/>
                <a:cs typeface="Arial"/>
              </a:rPr>
              <a:t>40</a:t>
            </a:r>
          </a:p>
        </p:txBody>
      </p:sp>
    </p:spTree>
    <p:extLst>
      <p:ext uri="{BB962C8B-B14F-4D97-AF65-F5344CB8AC3E}">
        <p14:creationId xmlns:p14="http://schemas.microsoft.com/office/powerpoint/2010/main" val="939850139"/>
      </p:ext>
    </p:extLst>
  </p:cSld>
</p:sld>
</file>

<file path=ppt/slides/slide41.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pic>
        <p:nvPicPr>
          <p:cNvPr id="5" name=""/>
          <p:cNvPicPr>
            <a:picLocks xmlns:a="http://schemas.openxmlformats.org/drawingml/2006/main" noChangeAspect="1"/>
          </p:cNvPicPr>
          <p:nvPr/>
        </p:nvPicPr>
        <p:blipFill>
          <a:blip xmlns:r="http://schemas.openxmlformats.org/officeDocument/2006/relationships" xmlns:a="http://schemas.openxmlformats.org/drawingml/2006/main" r:embed="R0748f7668c544643"/>
          <a:stretch xmlns:a="http://schemas.openxmlformats.org/drawingml/2006/main"/>
        </p:blipFill>
        <p:spPr>
          <a:xfrm xmlns:a="http://schemas.openxmlformats.org/drawingml/2006/main">
            <a:off x="367112" y="0"/>
            <a:ext cx="11457775" cy="644842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44CEB138-EDD9-4CDB-A35A-AC905BDAB827}"/>
              </a:ext>
            </a:extLst>
          </p:cNvPr>
          <p:cNvSpPr>
            <a:spLocks xmlns:a="http://schemas.openxmlformats.org/drawingml/2006/main" noGrp="1"/>
          </p:cNvSpPr>
          <p:nvPr/>
        </p:nvSpPr>
        <p:spPr>
          <a:xfrm xmlns:a="http://schemas.openxmlformats.org/drawingml/2006/main">
            <a:off x="476250" y="6534150"/>
            <a:ext cx="11239500" cy="9525"/>
          </a:xfrm>
          <a:prstGeom xmlns:a="http://schemas.openxmlformats.org/drawingml/2006/main" prst="rect">
            <a:avLst/>
          </a:prstGeom>
          <a:solidFill xmlns:a="http://schemas.openxmlformats.org/drawingml/2006/main">
            <a:srgbClr val="D7CBB8"/>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44C1D113-5CCF-4D88-9114-2D7B4C7A940B}"/>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Concept illustration · Proposed service-network illustration · Not a deployment map</a:t>
            </a:r>
          </a:p>
        </p:txBody>
      </p:sp>
      <p:sp>
        <p:nvSpPr>
          <p:cNvPr id="4" name="">
            <a:extLst xmlns:a="http://schemas.openxmlformats.org/drawingml/2006/main">
              <a:ext uri="{FF2B5EF4-FFF2-40B4-BE49-F238E27FC236}">
                <a16:creationId xmlns:a16="http://schemas.microsoft.com/office/drawing/2014/main" id="{C3152C1F-8DA7-4147-BE61-FD14FF80557A}"/>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41</a:t>
            </a:r>
          </a:p>
        </p:txBody>
      </p:sp>
    </p:spTree>
    <p:extLst>
      <p:ext uri="{BB962C8B-B14F-4D97-AF65-F5344CB8AC3E}">
        <p14:creationId xmlns:p14="http://schemas.microsoft.com/office/powerpoint/2010/main" val="432872411"/>
      </p:ext>
    </p:extLst>
  </p:cSld>
</p:sld>
</file>

<file path=ppt/slides/slide42.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CAE92847-C4EA-4D72-871C-DE0DF1F9C427}"/>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THE CITY</a:t>
            </a:r>
          </a:p>
        </p:txBody>
      </p:sp>
      <p:sp>
        <p:nvSpPr>
          <p:cNvPr id="2" name="">
            <a:extLst xmlns:a="http://schemas.openxmlformats.org/drawingml/2006/main">
              <a:ext uri="{FF2B5EF4-FFF2-40B4-BE49-F238E27FC236}">
                <a16:creationId xmlns:a16="http://schemas.microsoft.com/office/drawing/2014/main" id="{FB9D263F-2991-4BF4-8592-841EDF30CC1E}"/>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Citywide sanitation uses more than one treatment route.</a:t>
            </a:r>
          </a:p>
        </p:txBody>
      </p:sp>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19228257d0ab4592"/>
          <a:stretch xmlns:a="http://schemas.openxmlformats.org/drawingml/2006/main"/>
        </p:blipFill>
        <p:spPr>
          <a:xfrm xmlns:a="http://schemas.openxmlformats.org/drawingml/2006/main">
            <a:off x="478193" y="1914525"/>
            <a:ext cx="7311313" cy="411480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A3EB2C5-F35A-44C7-8BDF-4958DB550C36}"/>
              </a:ext>
            </a:extLst>
          </p:cNvPr>
          <p:cNvSpPr>
            <a:spLocks xmlns:a="http://schemas.openxmlformats.org/drawingml/2006/main" noGrp="1"/>
          </p:cNvSpPr>
          <p:nvPr/>
        </p:nvSpPr>
        <p:spPr>
          <a:xfrm xmlns:a="http://schemas.openxmlformats.org/drawingml/2006/main">
            <a:off x="1996821" y="4632960"/>
            <a:ext cx="323850" cy="323850"/>
          </a:xfrm>
          <a:prstGeom xmlns:a="http://schemas.openxmlformats.org/drawingml/2006/main" prst="ellipse">
            <a:avLst/>
          </a:prstGeom>
          <a:solidFill xmlns:a="http://schemas.openxmlformats.org/drawingml/2006/main">
            <a:srgbClr val="EA772E"/>
          </a:solidFill>
          <a:ln xmlns:a="http://schemas.openxmlformats.org/drawingml/2006/main" w="19050">
            <a:solidFill>
              <a:srgbClr val="FFFFFF"/>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1425" b="1">
                <a:solidFill>
                  <a:srgbClr val="173532"/>
                </a:solidFill>
                <a:latin typeface="Arial"/>
                <a:ea typeface="Arial"/>
                <a:cs typeface="Arial"/>
              </a:defRPr>
            </a:pPr>
            <a:r>
              <a:rPr sz="1425" b="1">
                <a:solidFill>
                  <a:srgbClr val="173532"/>
                </a:solidFill>
                <a:latin typeface="Arial"/>
                <a:ea typeface="Arial"/>
                <a:cs typeface="Arial"/>
              </a:rPr>
              <a:t>1</a:t>
            </a:r>
          </a:p>
        </p:txBody>
      </p:sp>
      <p:sp>
        <p:nvSpPr>
          <p:cNvPr id="5" name="">
            <a:extLst xmlns:a="http://schemas.openxmlformats.org/drawingml/2006/main">
              <a:ext uri="{FF2B5EF4-FFF2-40B4-BE49-F238E27FC236}">
                <a16:creationId xmlns:a16="http://schemas.microsoft.com/office/drawing/2014/main" id="{C260B503-2797-40B7-AAAB-F186DC262270}"/>
              </a:ext>
            </a:extLst>
          </p:cNvPr>
          <p:cNvSpPr>
            <a:spLocks xmlns:a="http://schemas.openxmlformats.org/drawingml/2006/main" noGrp="1"/>
          </p:cNvSpPr>
          <p:nvPr/>
        </p:nvSpPr>
        <p:spPr>
          <a:xfrm xmlns:a="http://schemas.openxmlformats.org/drawingml/2006/main">
            <a:off x="6166485" y="4550664"/>
            <a:ext cx="323850" cy="323850"/>
          </a:xfrm>
          <a:prstGeom xmlns:a="http://schemas.openxmlformats.org/drawingml/2006/main" prst="ellipse">
            <a:avLst/>
          </a:prstGeom>
          <a:solidFill xmlns:a="http://schemas.openxmlformats.org/drawingml/2006/main">
            <a:srgbClr val="EA772E"/>
          </a:solidFill>
          <a:ln xmlns:a="http://schemas.openxmlformats.org/drawingml/2006/main" w="19050">
            <a:solidFill>
              <a:srgbClr val="FFFFFF"/>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1425" b="1">
                <a:solidFill>
                  <a:srgbClr val="173532"/>
                </a:solidFill>
                <a:latin typeface="Arial"/>
                <a:ea typeface="Arial"/>
                <a:cs typeface="Arial"/>
              </a:defRPr>
            </a:pPr>
            <a:r>
              <a:rPr sz="1425" b="1">
                <a:solidFill>
                  <a:srgbClr val="173532"/>
                </a:solidFill>
                <a:latin typeface="Arial"/>
                <a:ea typeface="Arial"/>
                <a:cs typeface="Arial"/>
              </a:rPr>
              <a:t>2</a:t>
            </a:r>
          </a:p>
        </p:txBody>
      </p:sp>
      <p:sp>
        <p:nvSpPr>
          <p:cNvPr id="6" name="">
            <a:extLst xmlns:a="http://schemas.openxmlformats.org/drawingml/2006/main">
              <a:ext uri="{FF2B5EF4-FFF2-40B4-BE49-F238E27FC236}">
                <a16:creationId xmlns:a16="http://schemas.microsoft.com/office/drawing/2014/main" id="{69CA170C-B835-41A9-AF90-F239559C4B0D}"/>
              </a:ext>
            </a:extLst>
          </p:cNvPr>
          <p:cNvSpPr>
            <a:spLocks xmlns:a="http://schemas.openxmlformats.org/drawingml/2006/main" noGrp="1"/>
          </p:cNvSpPr>
          <p:nvPr/>
        </p:nvSpPr>
        <p:spPr>
          <a:xfrm xmlns:a="http://schemas.openxmlformats.org/drawingml/2006/main">
            <a:off x="4045077" y="4344924"/>
            <a:ext cx="323850" cy="323850"/>
          </a:xfrm>
          <a:prstGeom xmlns:a="http://schemas.openxmlformats.org/drawingml/2006/main" prst="ellipse">
            <a:avLst/>
          </a:prstGeom>
          <a:solidFill xmlns:a="http://schemas.openxmlformats.org/drawingml/2006/main">
            <a:srgbClr val="EA772E"/>
          </a:solidFill>
          <a:ln xmlns:a="http://schemas.openxmlformats.org/drawingml/2006/main" w="19050">
            <a:solidFill>
              <a:srgbClr val="FFFFFF"/>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1425" b="1">
                <a:solidFill>
                  <a:srgbClr val="173532"/>
                </a:solidFill>
                <a:latin typeface="Arial"/>
                <a:ea typeface="Arial"/>
                <a:cs typeface="Arial"/>
              </a:defRPr>
            </a:pPr>
            <a:r>
              <a:rPr sz="1425" b="1">
                <a:solidFill>
                  <a:srgbClr val="173532"/>
                </a:solidFill>
                <a:latin typeface="Arial"/>
                <a:ea typeface="Arial"/>
                <a:cs typeface="Arial"/>
              </a:rPr>
              <a:t>3</a:t>
            </a:r>
          </a:p>
        </p:txBody>
      </p:sp>
      <p:sp>
        <p:nvSpPr>
          <p:cNvPr id="7" name="">
            <a:extLst xmlns:a="http://schemas.openxmlformats.org/drawingml/2006/main">
              <a:ext uri="{FF2B5EF4-FFF2-40B4-BE49-F238E27FC236}">
                <a16:creationId xmlns:a16="http://schemas.microsoft.com/office/drawing/2014/main" id="{317F1368-5B8F-4EE7-AABC-E597950FB091}"/>
              </a:ext>
            </a:extLst>
          </p:cNvPr>
          <p:cNvSpPr>
            <a:spLocks xmlns:a="http://schemas.openxmlformats.org/drawingml/2006/main" noGrp="1"/>
          </p:cNvSpPr>
          <p:nvPr/>
        </p:nvSpPr>
        <p:spPr>
          <a:xfrm xmlns:a="http://schemas.openxmlformats.org/drawingml/2006/main">
            <a:off x="8239125" y="1933575"/>
            <a:ext cx="2667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1">
                <a:solidFill>
                  <a:srgbClr val="B95320"/>
                </a:solidFill>
                <a:latin typeface="Arial"/>
                <a:ea typeface="Arial"/>
                <a:cs typeface="Arial"/>
              </a:defRPr>
            </a:pPr>
            <a:r>
              <a:rPr sz="1800" b="1">
                <a:solidFill>
                  <a:srgbClr val="B95320"/>
                </a:solidFill>
                <a:latin typeface="Arial"/>
                <a:ea typeface="Arial"/>
                <a:cs typeface="Arial"/>
              </a:rPr>
              <a:t>1</a:t>
            </a:r>
          </a:p>
        </p:txBody>
      </p:sp>
      <p:sp>
        <p:nvSpPr>
          <p:cNvPr id="8" name="">
            <a:extLst xmlns:a="http://schemas.openxmlformats.org/drawingml/2006/main">
              <a:ext uri="{FF2B5EF4-FFF2-40B4-BE49-F238E27FC236}">
                <a16:creationId xmlns:a16="http://schemas.microsoft.com/office/drawing/2014/main" id="{F3AF75F3-F87E-41F7-B8BA-F8EDF731A354}"/>
              </a:ext>
            </a:extLst>
          </p:cNvPr>
          <p:cNvSpPr>
            <a:spLocks xmlns:a="http://schemas.openxmlformats.org/drawingml/2006/main" noGrp="1"/>
          </p:cNvSpPr>
          <p:nvPr/>
        </p:nvSpPr>
        <p:spPr>
          <a:xfrm xmlns:a="http://schemas.openxmlformats.org/drawingml/2006/main">
            <a:off x="8591550" y="1933575"/>
            <a:ext cx="3143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242821"/>
                </a:solidFill>
                <a:latin typeface="Arial"/>
                <a:ea typeface="Arial"/>
                <a:cs typeface="Arial"/>
              </a:defRPr>
            </a:pPr>
            <a:r>
              <a:rPr sz="1575" b="1">
                <a:solidFill>
                  <a:srgbClr val="242821"/>
                </a:solidFill>
                <a:latin typeface="Arial"/>
                <a:ea typeface="Arial"/>
                <a:cs typeface="Arial"/>
              </a:rPr>
              <a:t>Sewers + treatment</a:t>
            </a:r>
          </a:p>
        </p:txBody>
      </p:sp>
      <p:sp>
        <p:nvSpPr>
          <p:cNvPr id="9" name="">
            <a:extLst xmlns:a="http://schemas.openxmlformats.org/drawingml/2006/main">
              <a:ext uri="{FF2B5EF4-FFF2-40B4-BE49-F238E27FC236}">
                <a16:creationId xmlns:a16="http://schemas.microsoft.com/office/drawing/2014/main" id="{A2B98E44-7BF1-4DB1-8D0D-03BB6CC10A7D}"/>
              </a:ext>
            </a:extLst>
          </p:cNvPr>
          <p:cNvSpPr>
            <a:spLocks xmlns:a="http://schemas.openxmlformats.org/drawingml/2006/main" noGrp="1"/>
          </p:cNvSpPr>
          <p:nvPr/>
        </p:nvSpPr>
        <p:spPr>
          <a:xfrm xmlns:a="http://schemas.openxmlformats.org/drawingml/2006/main">
            <a:off x="8591550" y="2343150"/>
            <a:ext cx="3095625"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625D55"/>
                </a:solidFill>
                <a:latin typeface="Arial"/>
                <a:ea typeface="Arial"/>
                <a:cs typeface="Arial"/>
              </a:defRPr>
            </a:pPr>
            <a:r>
              <a:rPr sz="1200" b="0">
                <a:solidFill>
                  <a:srgbClr val="625D55"/>
                </a:solidFill>
                <a:latin typeface="Arial"/>
                <a:ea typeface="Arial"/>
                <a:cs typeface="Arial"/>
              </a:rPr>
              <a:t>Convey wastewater to a suitable treatment plant.</a:t>
            </a:r>
          </a:p>
        </p:txBody>
      </p:sp>
      <p:sp>
        <p:nvSpPr>
          <p:cNvPr id="10" name="">
            <a:extLst xmlns:a="http://schemas.openxmlformats.org/drawingml/2006/main">
              <a:ext uri="{FF2B5EF4-FFF2-40B4-BE49-F238E27FC236}">
                <a16:creationId xmlns:a16="http://schemas.microsoft.com/office/drawing/2014/main" id="{D94606B5-E80D-4833-B9B7-2B13EBE5B54B}"/>
              </a:ext>
            </a:extLst>
          </p:cNvPr>
          <p:cNvSpPr>
            <a:spLocks xmlns:a="http://schemas.openxmlformats.org/drawingml/2006/main" noGrp="1"/>
          </p:cNvSpPr>
          <p:nvPr/>
        </p:nvSpPr>
        <p:spPr>
          <a:xfrm xmlns:a="http://schemas.openxmlformats.org/drawingml/2006/main">
            <a:off x="8239125" y="3086100"/>
            <a:ext cx="2667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1">
                <a:solidFill>
                  <a:srgbClr val="B95320"/>
                </a:solidFill>
                <a:latin typeface="Arial"/>
                <a:ea typeface="Arial"/>
                <a:cs typeface="Arial"/>
              </a:defRPr>
            </a:pPr>
            <a:r>
              <a:rPr sz="1800" b="1">
                <a:solidFill>
                  <a:srgbClr val="B95320"/>
                </a:solidFill>
                <a:latin typeface="Arial"/>
                <a:ea typeface="Arial"/>
                <a:cs typeface="Arial"/>
              </a:rPr>
              <a:t>2</a:t>
            </a:r>
          </a:p>
        </p:txBody>
      </p:sp>
      <p:sp>
        <p:nvSpPr>
          <p:cNvPr id="11" name="">
            <a:extLst xmlns:a="http://schemas.openxmlformats.org/drawingml/2006/main">
              <a:ext uri="{FF2B5EF4-FFF2-40B4-BE49-F238E27FC236}">
                <a16:creationId xmlns:a16="http://schemas.microsoft.com/office/drawing/2014/main" id="{05EC5A43-2FB5-477E-B58E-D329FB8655B4}"/>
              </a:ext>
            </a:extLst>
          </p:cNvPr>
          <p:cNvSpPr>
            <a:spLocks xmlns:a="http://schemas.openxmlformats.org/drawingml/2006/main" noGrp="1"/>
          </p:cNvSpPr>
          <p:nvPr/>
        </p:nvSpPr>
        <p:spPr>
          <a:xfrm xmlns:a="http://schemas.openxmlformats.org/drawingml/2006/main">
            <a:off x="8591550" y="3086100"/>
            <a:ext cx="3143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242821"/>
                </a:solidFill>
                <a:latin typeface="Arial"/>
                <a:ea typeface="Arial"/>
                <a:cs typeface="Arial"/>
              </a:defRPr>
            </a:pPr>
            <a:r>
              <a:rPr sz="1575" b="1">
                <a:solidFill>
                  <a:srgbClr val="242821"/>
                </a:solidFill>
                <a:latin typeface="Arial"/>
                <a:ea typeface="Arial"/>
                <a:cs typeface="Arial"/>
              </a:rPr>
              <a:t>Local treatment</a:t>
            </a:r>
          </a:p>
        </p:txBody>
      </p:sp>
      <p:sp>
        <p:nvSpPr>
          <p:cNvPr id="12" name="">
            <a:extLst xmlns:a="http://schemas.openxmlformats.org/drawingml/2006/main">
              <a:ext uri="{FF2B5EF4-FFF2-40B4-BE49-F238E27FC236}">
                <a16:creationId xmlns:a16="http://schemas.microsoft.com/office/drawing/2014/main" id="{F1D3ED88-4314-433B-ACF2-AAD57B3BAA0D}"/>
              </a:ext>
            </a:extLst>
          </p:cNvPr>
          <p:cNvSpPr>
            <a:spLocks xmlns:a="http://schemas.openxmlformats.org/drawingml/2006/main" noGrp="1"/>
          </p:cNvSpPr>
          <p:nvPr/>
        </p:nvSpPr>
        <p:spPr>
          <a:xfrm xmlns:a="http://schemas.openxmlformats.org/drawingml/2006/main">
            <a:off x="8591550" y="3495675"/>
            <a:ext cx="3095625"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625D55"/>
                </a:solidFill>
                <a:latin typeface="Arial"/>
                <a:ea typeface="Arial"/>
                <a:cs typeface="Arial"/>
              </a:defRPr>
            </a:pPr>
            <a:r>
              <a:rPr sz="1200" b="0">
                <a:solidFill>
                  <a:srgbClr val="625D55"/>
                </a:solidFill>
                <a:latin typeface="Arial"/>
                <a:ea typeface="Arial"/>
                <a:cs typeface="Arial"/>
              </a:rPr>
              <a:t>Treat at or near the site; match the reuse or disposal route.</a:t>
            </a:r>
          </a:p>
        </p:txBody>
      </p:sp>
      <p:sp>
        <p:nvSpPr>
          <p:cNvPr id="13" name="">
            <a:extLst xmlns:a="http://schemas.openxmlformats.org/drawingml/2006/main">
              <a:ext uri="{FF2B5EF4-FFF2-40B4-BE49-F238E27FC236}">
                <a16:creationId xmlns:a16="http://schemas.microsoft.com/office/drawing/2014/main" id="{5DC5C80C-E348-42CD-9EED-07BE38423309}"/>
              </a:ext>
            </a:extLst>
          </p:cNvPr>
          <p:cNvSpPr>
            <a:spLocks xmlns:a="http://schemas.openxmlformats.org/drawingml/2006/main" noGrp="1"/>
          </p:cNvSpPr>
          <p:nvPr/>
        </p:nvSpPr>
        <p:spPr>
          <a:xfrm xmlns:a="http://schemas.openxmlformats.org/drawingml/2006/main">
            <a:off x="8239125" y="4238625"/>
            <a:ext cx="2667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1">
                <a:solidFill>
                  <a:srgbClr val="B95320"/>
                </a:solidFill>
                <a:latin typeface="Arial"/>
                <a:ea typeface="Arial"/>
                <a:cs typeface="Arial"/>
              </a:defRPr>
            </a:pPr>
            <a:r>
              <a:rPr sz="1800" b="1">
                <a:solidFill>
                  <a:srgbClr val="B95320"/>
                </a:solidFill>
                <a:latin typeface="Arial"/>
                <a:ea typeface="Arial"/>
                <a:cs typeface="Arial"/>
              </a:rPr>
              <a:t>3</a:t>
            </a:r>
          </a:p>
        </p:txBody>
      </p:sp>
      <p:sp>
        <p:nvSpPr>
          <p:cNvPr id="14" name="">
            <a:extLst xmlns:a="http://schemas.openxmlformats.org/drawingml/2006/main">
              <a:ext uri="{FF2B5EF4-FFF2-40B4-BE49-F238E27FC236}">
                <a16:creationId xmlns:a16="http://schemas.microsoft.com/office/drawing/2014/main" id="{2EBA2034-80D3-4017-B89C-3DB4EFDB5D12}"/>
              </a:ext>
            </a:extLst>
          </p:cNvPr>
          <p:cNvSpPr>
            <a:spLocks xmlns:a="http://schemas.openxmlformats.org/drawingml/2006/main" noGrp="1"/>
          </p:cNvSpPr>
          <p:nvPr/>
        </p:nvSpPr>
        <p:spPr>
          <a:xfrm xmlns:a="http://schemas.openxmlformats.org/drawingml/2006/main">
            <a:off x="8591550" y="4238625"/>
            <a:ext cx="3143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242821"/>
                </a:solidFill>
                <a:latin typeface="Arial"/>
                <a:ea typeface="Arial"/>
                <a:cs typeface="Arial"/>
              </a:defRPr>
            </a:pPr>
            <a:r>
              <a:rPr sz="1575" b="1">
                <a:solidFill>
                  <a:srgbClr val="242821"/>
                </a:solidFill>
                <a:latin typeface="Arial"/>
                <a:ea typeface="Arial"/>
                <a:cs typeface="Arial"/>
              </a:rPr>
              <a:t>Managed residuals</a:t>
            </a:r>
          </a:p>
        </p:txBody>
      </p:sp>
      <p:sp>
        <p:nvSpPr>
          <p:cNvPr id="15" name="">
            <a:extLst xmlns:a="http://schemas.openxmlformats.org/drawingml/2006/main">
              <a:ext uri="{FF2B5EF4-FFF2-40B4-BE49-F238E27FC236}">
                <a16:creationId xmlns:a16="http://schemas.microsoft.com/office/drawing/2014/main" id="{8033C7E2-F4D8-4CD6-8C56-4E2F571E1541}"/>
              </a:ext>
            </a:extLst>
          </p:cNvPr>
          <p:cNvSpPr>
            <a:spLocks xmlns:a="http://schemas.openxmlformats.org/drawingml/2006/main" noGrp="1"/>
          </p:cNvSpPr>
          <p:nvPr/>
        </p:nvSpPr>
        <p:spPr>
          <a:xfrm xmlns:a="http://schemas.openxmlformats.org/drawingml/2006/main">
            <a:off x="8591550" y="4648200"/>
            <a:ext cx="3095625"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625D55"/>
                </a:solidFill>
                <a:latin typeface="Arial"/>
                <a:ea typeface="Arial"/>
                <a:cs typeface="Arial"/>
              </a:defRPr>
            </a:pPr>
            <a:r>
              <a:rPr sz="1200" b="0">
                <a:solidFill>
                  <a:srgbClr val="625D55"/>
                </a:solidFill>
                <a:latin typeface="Arial"/>
                <a:ea typeface="Arial"/>
                <a:cs typeface="Arial"/>
              </a:rPr>
              <a:t>Arrange collection, transport and suitable treatment or disposal.</a:t>
            </a:r>
          </a:p>
        </p:txBody>
      </p:sp>
      <p:sp>
        <p:nvSpPr>
          <p:cNvPr id="16" name="">
            <a:extLst xmlns:a="http://schemas.openxmlformats.org/drawingml/2006/main">
              <a:ext uri="{FF2B5EF4-FFF2-40B4-BE49-F238E27FC236}">
                <a16:creationId xmlns:a16="http://schemas.microsoft.com/office/drawing/2014/main" id="{EB1E66DF-10D5-4282-B55C-84192C48E34B}"/>
              </a:ext>
            </a:extLst>
          </p:cNvPr>
          <p:cNvSpPr>
            <a:spLocks xmlns:a="http://schemas.openxmlformats.org/drawingml/2006/main" noGrp="1"/>
          </p:cNvSpPr>
          <p:nvPr/>
        </p:nvSpPr>
        <p:spPr>
          <a:xfrm xmlns:a="http://schemas.openxmlformats.org/drawingml/2006/main">
            <a:off x="8239125" y="5638800"/>
            <a:ext cx="3476625"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MATCH THE ROUTE TO THE SITE</a:t>
            </a:r>
          </a:p>
        </p:txBody>
      </p:sp>
      <p:sp>
        <p:nvSpPr>
          <p:cNvPr id="17" name="">
            <a:extLst xmlns:a="http://schemas.openxmlformats.org/drawingml/2006/main">
              <a:ext uri="{FF2B5EF4-FFF2-40B4-BE49-F238E27FC236}">
                <a16:creationId xmlns:a16="http://schemas.microsoft.com/office/drawing/2014/main" id="{84271B54-6912-4857-9EE1-1E4DC4B3D015}"/>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Connect suitable sites to sewers; use appropriate local treatment where it fits the service need.</a:t>
            </a:r>
          </a:p>
        </p:txBody>
      </p:sp>
      <p:sp>
        <p:nvSpPr>
          <p:cNvPr id="18" name="">
            <a:extLst xmlns:a="http://schemas.openxmlformats.org/drawingml/2006/main">
              <a:ext uri="{FF2B5EF4-FFF2-40B4-BE49-F238E27FC236}">
                <a16:creationId xmlns:a16="http://schemas.microsoft.com/office/drawing/2014/main" id="{5CD40804-BF74-4E64-AFA4-9512F0311855}"/>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Concept illustration · NIUA handbook, 2019, pp. 19, 23–27, 40–43 · Not a city map or piping plan</a:t>
            </a:r>
          </a:p>
        </p:txBody>
      </p:sp>
      <p:sp>
        <p:nvSpPr>
          <p:cNvPr id="19" name="">
            <a:extLst xmlns:a="http://schemas.openxmlformats.org/drawingml/2006/main">
              <a:ext uri="{FF2B5EF4-FFF2-40B4-BE49-F238E27FC236}">
                <a16:creationId xmlns:a16="http://schemas.microsoft.com/office/drawing/2014/main" id="{94E935C5-550B-4553-992F-00A69861B766}"/>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42</a:t>
            </a:r>
          </a:p>
        </p:txBody>
      </p:sp>
    </p:spTree>
    <p:extLst>
      <p:ext uri="{BB962C8B-B14F-4D97-AF65-F5344CB8AC3E}">
        <p14:creationId xmlns:p14="http://schemas.microsoft.com/office/powerpoint/2010/main" val="1857955230"/>
      </p:ext>
    </p:extLst>
  </p:cSld>
</p:sld>
</file>

<file path=ppt/slides/slide43.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39" name="">
            <a:extLst xmlns:a="http://schemas.openxmlformats.org/drawingml/2006/main">
              <a:ext uri="{FF2B5EF4-FFF2-40B4-BE49-F238E27FC236}">
                <a16:creationId xmlns:a16="http://schemas.microsoft.com/office/drawing/2014/main" id="{C41D18DF-9B47-463C-9D88-8DB8EC489AB1}"/>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THE CITY</a:t>
            </a:r>
          </a:p>
        </p:txBody>
      </p:sp>
      <p:sp>
        <p:nvSpPr>
          <p:cNvPr id="2" name="">
            <a:extLst xmlns:a="http://schemas.openxmlformats.org/drawingml/2006/main">
              <a:ext uri="{FF2B5EF4-FFF2-40B4-BE49-F238E27FC236}">
                <a16:creationId xmlns:a16="http://schemas.microsoft.com/office/drawing/2014/main" id="{E9CD8433-48A0-43FC-8885-673DB499B810}"/>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The market: different ways to fund and run a toilet.</a:t>
            </a:r>
          </a:p>
        </p:txBody>
      </p:sp>
      <p:pic>
        <p:nvPicPr>
          <p:cNvPr id="41" name=""/>
          <p:cNvPicPr>
            <a:picLocks xmlns:a="http://schemas.openxmlformats.org/drawingml/2006/main" noChangeAspect="1"/>
          </p:cNvPicPr>
          <p:nvPr/>
        </p:nvPicPr>
        <p:blipFill>
          <a:blip xmlns:r="http://schemas.openxmlformats.org/officeDocument/2006/relationships" xmlns:a="http://schemas.openxmlformats.org/drawingml/2006/main" r:embed="Rac500c08d931488a"/>
          <a:stretch xmlns:a="http://schemas.openxmlformats.org/drawingml/2006/main"/>
        </p:blipFill>
        <p:spPr>
          <a:xfrm xmlns:a="http://schemas.openxmlformats.org/drawingml/2006/main">
            <a:off x="4167188" y="1428750"/>
            <a:ext cx="3857625" cy="128587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9766703-880D-4D1E-B16B-43CF4F676E4F}"/>
              </a:ext>
            </a:extLst>
          </p:cNvPr>
          <p:cNvSpPr>
            <a:spLocks xmlns:a="http://schemas.openxmlformats.org/drawingml/2006/main" noGrp="1"/>
          </p:cNvSpPr>
          <p:nvPr/>
        </p:nvSpPr>
        <p:spPr>
          <a:xfrm xmlns:a="http://schemas.openxmlformats.org/drawingml/2006/main">
            <a:off x="476250" y="2857500"/>
            <a:ext cx="2809875" cy="428625"/>
          </a:xfrm>
          <a:prstGeom xmlns:a="http://schemas.openxmlformats.org/drawingml/2006/main" prst="rect">
            <a:avLst/>
          </a:prstGeom>
          <a:solidFill xmlns:a="http://schemas.openxmlformats.org/drawingml/2006/main">
            <a:srgbClr val="173532"/>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611D42A2-3D4F-4E40-93A9-F4E55C6E776D}"/>
              </a:ext>
            </a:extLst>
          </p:cNvPr>
          <p:cNvSpPr>
            <a:spLocks xmlns:a="http://schemas.openxmlformats.org/drawingml/2006/main" noGrp="1"/>
          </p:cNvSpPr>
          <p:nvPr/>
        </p:nvSpPr>
        <p:spPr>
          <a:xfrm xmlns:a="http://schemas.openxmlformats.org/drawingml/2006/main">
            <a:off x="590550" y="2943225"/>
            <a:ext cx="25812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FFFFFF"/>
                </a:solidFill>
                <a:latin typeface="Arial"/>
                <a:ea typeface="Arial"/>
                <a:cs typeface="Arial"/>
              </a:defRPr>
            </a:pPr>
            <a:r>
              <a:rPr sz="1350" b="1">
                <a:solidFill>
                  <a:srgbClr val="FFFFFF"/>
                </a:solidFill>
                <a:latin typeface="Arial"/>
                <a:ea typeface="Arial"/>
                <a:cs typeface="Arial"/>
              </a:rPr>
              <a:t>Model</a:t>
            </a:r>
          </a:p>
        </p:txBody>
      </p:sp>
      <p:sp>
        <p:nvSpPr>
          <p:cNvPr id="6" name="">
            <a:extLst xmlns:a="http://schemas.openxmlformats.org/drawingml/2006/main">
              <a:ext uri="{FF2B5EF4-FFF2-40B4-BE49-F238E27FC236}">
                <a16:creationId xmlns:a16="http://schemas.microsoft.com/office/drawing/2014/main" id="{A633F0FF-5A22-458D-8CCE-19AEC4C2E27B}"/>
              </a:ext>
            </a:extLst>
          </p:cNvPr>
          <p:cNvSpPr>
            <a:spLocks xmlns:a="http://schemas.openxmlformats.org/drawingml/2006/main" noGrp="1"/>
          </p:cNvSpPr>
          <p:nvPr/>
        </p:nvSpPr>
        <p:spPr>
          <a:xfrm xmlns:a="http://schemas.openxmlformats.org/drawingml/2006/main">
            <a:off x="3286125" y="2857500"/>
            <a:ext cx="2809875" cy="428625"/>
          </a:xfrm>
          <a:prstGeom xmlns:a="http://schemas.openxmlformats.org/drawingml/2006/main" prst="rect">
            <a:avLst/>
          </a:prstGeom>
          <a:solidFill xmlns:a="http://schemas.openxmlformats.org/drawingml/2006/main">
            <a:srgbClr val="173532"/>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E1BD1461-A366-43F5-8FAD-A61966BE874D}"/>
              </a:ext>
            </a:extLst>
          </p:cNvPr>
          <p:cNvSpPr>
            <a:spLocks xmlns:a="http://schemas.openxmlformats.org/drawingml/2006/main" noGrp="1"/>
          </p:cNvSpPr>
          <p:nvPr/>
        </p:nvSpPr>
        <p:spPr>
          <a:xfrm xmlns:a="http://schemas.openxmlformats.org/drawingml/2006/main">
            <a:off x="3400425" y="2943225"/>
            <a:ext cx="25812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FFFFFF"/>
                </a:solidFill>
                <a:latin typeface="Arial"/>
                <a:ea typeface="Arial"/>
                <a:cs typeface="Arial"/>
              </a:defRPr>
            </a:pPr>
            <a:r>
              <a:rPr sz="1350" b="1">
                <a:solidFill>
                  <a:srgbClr val="FFFFFF"/>
                </a:solidFill>
                <a:latin typeface="Arial"/>
                <a:ea typeface="Arial"/>
                <a:cs typeface="Arial"/>
              </a:rPr>
              <a:t>Upkeep funding</a:t>
            </a:r>
          </a:p>
        </p:txBody>
      </p:sp>
      <p:sp>
        <p:nvSpPr>
          <p:cNvPr id="8" name="">
            <a:extLst xmlns:a="http://schemas.openxmlformats.org/drawingml/2006/main">
              <a:ext uri="{FF2B5EF4-FFF2-40B4-BE49-F238E27FC236}">
                <a16:creationId xmlns:a16="http://schemas.microsoft.com/office/drawing/2014/main" id="{1577875B-C1E1-41FA-8203-301D241383FF}"/>
              </a:ext>
            </a:extLst>
          </p:cNvPr>
          <p:cNvSpPr>
            <a:spLocks xmlns:a="http://schemas.openxmlformats.org/drawingml/2006/main" noGrp="1"/>
          </p:cNvSpPr>
          <p:nvPr/>
        </p:nvSpPr>
        <p:spPr>
          <a:xfrm xmlns:a="http://schemas.openxmlformats.org/drawingml/2006/main">
            <a:off x="6096000" y="2857500"/>
            <a:ext cx="2809875" cy="428625"/>
          </a:xfrm>
          <a:prstGeom xmlns:a="http://schemas.openxmlformats.org/drawingml/2006/main" prst="rect">
            <a:avLst/>
          </a:prstGeom>
          <a:solidFill xmlns:a="http://schemas.openxmlformats.org/drawingml/2006/main">
            <a:srgbClr val="173532"/>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74118F0F-3E3D-4C2E-8C75-0250E7E53DE1}"/>
              </a:ext>
            </a:extLst>
          </p:cNvPr>
          <p:cNvSpPr>
            <a:spLocks xmlns:a="http://schemas.openxmlformats.org/drawingml/2006/main" noGrp="1"/>
          </p:cNvSpPr>
          <p:nvPr/>
        </p:nvSpPr>
        <p:spPr>
          <a:xfrm xmlns:a="http://schemas.openxmlformats.org/drawingml/2006/main">
            <a:off x="6210300" y="2943225"/>
            <a:ext cx="25812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FFFFFF"/>
                </a:solidFill>
                <a:latin typeface="Arial"/>
                <a:ea typeface="Arial"/>
                <a:cs typeface="Arial"/>
              </a:defRPr>
            </a:pPr>
            <a:r>
              <a:rPr sz="1350" b="1">
                <a:solidFill>
                  <a:srgbClr val="FFFFFF"/>
                </a:solidFill>
                <a:latin typeface="Arial"/>
                <a:ea typeface="Arial"/>
                <a:cs typeface="Arial"/>
              </a:rPr>
              <a:t>Wastewater route</a:t>
            </a:r>
          </a:p>
        </p:txBody>
      </p:sp>
      <p:sp>
        <p:nvSpPr>
          <p:cNvPr id="10" name="">
            <a:extLst xmlns:a="http://schemas.openxmlformats.org/drawingml/2006/main">
              <a:ext uri="{FF2B5EF4-FFF2-40B4-BE49-F238E27FC236}">
                <a16:creationId xmlns:a16="http://schemas.microsoft.com/office/drawing/2014/main" id="{5238D855-3E67-4BDA-871A-F4D5B5E58C87}"/>
              </a:ext>
            </a:extLst>
          </p:cNvPr>
          <p:cNvSpPr>
            <a:spLocks xmlns:a="http://schemas.openxmlformats.org/drawingml/2006/main" noGrp="1"/>
          </p:cNvSpPr>
          <p:nvPr/>
        </p:nvSpPr>
        <p:spPr>
          <a:xfrm xmlns:a="http://schemas.openxmlformats.org/drawingml/2006/main">
            <a:off x="8905875" y="2857500"/>
            <a:ext cx="2809875" cy="428625"/>
          </a:xfrm>
          <a:prstGeom xmlns:a="http://schemas.openxmlformats.org/drawingml/2006/main" prst="rect">
            <a:avLst/>
          </a:prstGeom>
          <a:solidFill xmlns:a="http://schemas.openxmlformats.org/drawingml/2006/main">
            <a:srgbClr val="173532"/>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D65CBD6C-B01C-4C0B-BEB8-0E258B9640C1}"/>
              </a:ext>
            </a:extLst>
          </p:cNvPr>
          <p:cNvSpPr>
            <a:spLocks xmlns:a="http://schemas.openxmlformats.org/drawingml/2006/main" noGrp="1"/>
          </p:cNvSpPr>
          <p:nvPr/>
        </p:nvSpPr>
        <p:spPr>
          <a:xfrm xmlns:a="http://schemas.openxmlformats.org/drawingml/2006/main">
            <a:off x="9020175" y="2943225"/>
            <a:ext cx="25812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FFFFFF"/>
                </a:solidFill>
                <a:latin typeface="Arial"/>
                <a:ea typeface="Arial"/>
                <a:cs typeface="Arial"/>
              </a:defRPr>
            </a:pPr>
            <a:r>
              <a:rPr sz="1350" b="1">
                <a:solidFill>
                  <a:srgbClr val="FFFFFF"/>
                </a:solidFill>
                <a:latin typeface="Arial"/>
                <a:ea typeface="Arial"/>
                <a:cs typeface="Arial"/>
              </a:rPr>
              <a:t>Main dependency</a:t>
            </a:r>
          </a:p>
        </p:txBody>
      </p:sp>
      <p:sp>
        <p:nvSpPr>
          <p:cNvPr id="12" name="">
            <a:extLst xmlns:a="http://schemas.openxmlformats.org/drawingml/2006/main">
              <a:ext uri="{FF2B5EF4-FFF2-40B4-BE49-F238E27FC236}">
                <a16:creationId xmlns:a16="http://schemas.microsoft.com/office/drawing/2014/main" id="{8D315713-A61E-4ECA-BA5E-5A7889C9A823}"/>
              </a:ext>
            </a:extLst>
          </p:cNvPr>
          <p:cNvSpPr>
            <a:spLocks xmlns:a="http://schemas.openxmlformats.org/drawingml/2006/main" noGrp="1"/>
          </p:cNvSpPr>
          <p:nvPr/>
        </p:nvSpPr>
        <p:spPr>
          <a:xfrm xmlns:a="http://schemas.openxmlformats.org/drawingml/2006/main">
            <a:off x="476250" y="3286125"/>
            <a:ext cx="11239500" cy="690563"/>
          </a:xfrm>
          <a:prstGeom xmlns:a="http://schemas.openxmlformats.org/drawingml/2006/main" prst="rect">
            <a:avLst/>
          </a:prstGeom>
          <a:solidFill xmlns:a="http://schemas.openxmlformats.org/drawingml/2006/main">
            <a:srgbClr val="F8F3E9"/>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A1A39618-98EF-4ECF-8195-2D88CED6D3B6}"/>
              </a:ext>
            </a:extLst>
          </p:cNvPr>
          <p:cNvSpPr>
            <a:spLocks xmlns:a="http://schemas.openxmlformats.org/drawingml/2006/main" noGrp="1"/>
          </p:cNvSpPr>
          <p:nvPr/>
        </p:nvSpPr>
        <p:spPr>
          <a:xfrm xmlns:a="http://schemas.openxmlformats.org/drawingml/2006/main">
            <a:off x="590550" y="3352800"/>
            <a:ext cx="2581275" cy="5953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1">
                <a:solidFill>
                  <a:srgbClr val="A74716"/>
                </a:solidFill>
                <a:latin typeface="Arial"/>
                <a:ea typeface="Arial"/>
                <a:cs typeface="Arial"/>
              </a:defRPr>
            </a:pPr>
            <a:r>
              <a:rPr sz="1200" b="1">
                <a:solidFill>
                  <a:srgbClr val="A74716"/>
                </a:solidFill>
                <a:latin typeface="Arial"/>
                <a:ea typeface="Arial"/>
                <a:cs typeface="Arial"/>
              </a:rPr>
              <a:t>Municipal / contracted</a:t>
            </a:r>
          </a:p>
        </p:txBody>
      </p:sp>
      <p:sp>
        <p:nvSpPr>
          <p:cNvPr id="14" name="">
            <a:extLst xmlns:a="http://schemas.openxmlformats.org/drawingml/2006/main">
              <a:ext uri="{FF2B5EF4-FFF2-40B4-BE49-F238E27FC236}">
                <a16:creationId xmlns:a16="http://schemas.microsoft.com/office/drawing/2014/main" id="{D78C695B-A97B-4BCC-A62E-56B4DF1C44FE}"/>
              </a:ext>
            </a:extLst>
          </p:cNvPr>
          <p:cNvSpPr>
            <a:spLocks xmlns:a="http://schemas.openxmlformats.org/drawingml/2006/main" noGrp="1"/>
          </p:cNvSpPr>
          <p:nvPr/>
        </p:nvSpPr>
        <p:spPr>
          <a:xfrm xmlns:a="http://schemas.openxmlformats.org/drawingml/2006/main">
            <a:off x="3400425" y="3352800"/>
            <a:ext cx="2581275" cy="5953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242821"/>
                </a:solidFill>
                <a:latin typeface="Arial"/>
                <a:ea typeface="Arial"/>
                <a:cs typeface="Arial"/>
              </a:defRPr>
            </a:pPr>
            <a:r>
              <a:rPr sz="1200" b="0">
                <a:solidFill>
                  <a:srgbClr val="242821"/>
                </a:solidFill>
                <a:latin typeface="Arial"/>
                <a:ea typeface="Arial"/>
                <a:cs typeface="Arial"/>
              </a:rPr>
              <a:t>Budget or O&amp;M contract</a:t>
            </a:r>
          </a:p>
        </p:txBody>
      </p:sp>
      <p:sp>
        <p:nvSpPr>
          <p:cNvPr id="15" name="">
            <a:extLst xmlns:a="http://schemas.openxmlformats.org/drawingml/2006/main">
              <a:ext uri="{FF2B5EF4-FFF2-40B4-BE49-F238E27FC236}">
                <a16:creationId xmlns:a16="http://schemas.microsoft.com/office/drawing/2014/main" id="{C18C58F4-0020-4902-95E8-7749FAA44BB5}"/>
              </a:ext>
            </a:extLst>
          </p:cNvPr>
          <p:cNvSpPr>
            <a:spLocks xmlns:a="http://schemas.openxmlformats.org/drawingml/2006/main" noGrp="1"/>
          </p:cNvSpPr>
          <p:nvPr/>
        </p:nvSpPr>
        <p:spPr>
          <a:xfrm xmlns:a="http://schemas.openxmlformats.org/drawingml/2006/main">
            <a:off x="6210300" y="3352800"/>
            <a:ext cx="2581275" cy="5953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242821"/>
                </a:solidFill>
                <a:latin typeface="Arial"/>
                <a:ea typeface="Arial"/>
                <a:cs typeface="Arial"/>
              </a:defRPr>
            </a:pPr>
            <a:r>
              <a:rPr sz="1200" b="0">
                <a:solidFill>
                  <a:srgbClr val="242821"/>
                </a:solidFill>
                <a:latin typeface="Arial"/>
                <a:ea typeface="Arial"/>
                <a:cs typeface="Arial"/>
              </a:rPr>
              <a:t>Sewer or managed local system</a:t>
            </a:r>
          </a:p>
        </p:txBody>
      </p:sp>
      <p:sp>
        <p:nvSpPr>
          <p:cNvPr id="16" name="">
            <a:extLst xmlns:a="http://schemas.openxmlformats.org/drawingml/2006/main">
              <a:ext uri="{FF2B5EF4-FFF2-40B4-BE49-F238E27FC236}">
                <a16:creationId xmlns:a16="http://schemas.microsoft.com/office/drawing/2014/main" id="{79C224E8-B022-42D3-8724-4DB7262ABA82}"/>
              </a:ext>
            </a:extLst>
          </p:cNvPr>
          <p:cNvSpPr>
            <a:spLocks xmlns:a="http://schemas.openxmlformats.org/drawingml/2006/main" noGrp="1"/>
          </p:cNvSpPr>
          <p:nvPr/>
        </p:nvSpPr>
        <p:spPr>
          <a:xfrm xmlns:a="http://schemas.openxmlformats.org/drawingml/2006/main">
            <a:off x="9020175" y="3352800"/>
            <a:ext cx="2581275" cy="5953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242821"/>
                </a:solidFill>
                <a:latin typeface="Arial"/>
                <a:ea typeface="Arial"/>
                <a:cs typeface="Arial"/>
              </a:defRPr>
            </a:pPr>
            <a:r>
              <a:rPr sz="1200" b="0">
                <a:solidFill>
                  <a:srgbClr val="242821"/>
                </a:solidFill>
                <a:latin typeface="Arial"/>
                <a:ea typeface="Arial"/>
                <a:cs typeface="Arial"/>
              </a:rPr>
              <a:t>Budget and supervision</a:t>
            </a:r>
          </a:p>
        </p:txBody>
      </p:sp>
      <p:sp>
        <p:nvSpPr>
          <p:cNvPr id="17" name="">
            <a:extLst xmlns:a="http://schemas.openxmlformats.org/drawingml/2006/main">
              <a:ext uri="{FF2B5EF4-FFF2-40B4-BE49-F238E27FC236}">
                <a16:creationId xmlns:a16="http://schemas.microsoft.com/office/drawing/2014/main" id="{522FA266-F8B1-4036-B89B-5A57BB1D963D}"/>
              </a:ext>
            </a:extLst>
          </p:cNvPr>
          <p:cNvSpPr>
            <a:spLocks xmlns:a="http://schemas.openxmlformats.org/drawingml/2006/main" noGrp="1"/>
          </p:cNvSpPr>
          <p:nvPr/>
        </p:nvSpPr>
        <p:spPr>
          <a:xfrm xmlns:a="http://schemas.openxmlformats.org/drawingml/2006/main">
            <a:off x="476250" y="3976688"/>
            <a:ext cx="11239500" cy="9525"/>
          </a:xfrm>
          <a:prstGeom xmlns:a="http://schemas.openxmlformats.org/drawingml/2006/main" prst="rect">
            <a:avLst/>
          </a:prstGeom>
          <a:solidFill xmlns:a="http://schemas.openxmlformats.org/drawingml/2006/main">
            <a:srgbClr val="CFC5B6"/>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ECAC7B26-B5B9-4659-8375-73CFBC608FF8}"/>
              </a:ext>
            </a:extLst>
          </p:cNvPr>
          <p:cNvSpPr>
            <a:spLocks xmlns:a="http://schemas.openxmlformats.org/drawingml/2006/main" noGrp="1"/>
          </p:cNvSpPr>
          <p:nvPr/>
        </p:nvSpPr>
        <p:spPr>
          <a:xfrm xmlns:a="http://schemas.openxmlformats.org/drawingml/2006/main">
            <a:off x="476250" y="3976688"/>
            <a:ext cx="11239500" cy="690563"/>
          </a:xfrm>
          <a:prstGeom xmlns:a="http://schemas.openxmlformats.org/drawingml/2006/main" prst="rect">
            <a:avLst/>
          </a:prstGeom>
          <a:solidFill xmlns:a="http://schemas.openxmlformats.org/drawingml/2006/main">
            <a:srgbClr val="EFE7D9"/>
          </a:solidFill>
          <a:ln xmlns:a="http://schemas.openxmlformats.org/drawingml/2006/main" w="0">
            <a:noFill/>
          </a:ln>
        </p:spPr>
      </p:sp>
      <p:sp>
        <p:nvSpPr>
          <p:cNvPr id="19" name="">
            <a:extLst xmlns:a="http://schemas.openxmlformats.org/drawingml/2006/main">
              <a:ext uri="{FF2B5EF4-FFF2-40B4-BE49-F238E27FC236}">
                <a16:creationId xmlns:a16="http://schemas.microsoft.com/office/drawing/2014/main" id="{E185D280-5B4C-4CA7-B53B-716EC2DF66B0}"/>
              </a:ext>
            </a:extLst>
          </p:cNvPr>
          <p:cNvSpPr>
            <a:spLocks xmlns:a="http://schemas.openxmlformats.org/drawingml/2006/main" noGrp="1"/>
          </p:cNvSpPr>
          <p:nvPr/>
        </p:nvSpPr>
        <p:spPr>
          <a:xfrm xmlns:a="http://schemas.openxmlformats.org/drawingml/2006/main">
            <a:off x="590550" y="4043363"/>
            <a:ext cx="2581275" cy="5953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1">
                <a:solidFill>
                  <a:srgbClr val="A74716"/>
                </a:solidFill>
                <a:latin typeface="Arial"/>
                <a:ea typeface="Arial"/>
                <a:cs typeface="Arial"/>
              </a:defRPr>
            </a:pPr>
            <a:r>
              <a:rPr sz="1200" b="1">
                <a:solidFill>
                  <a:srgbClr val="A74716"/>
                </a:solidFill>
                <a:latin typeface="Arial"/>
                <a:ea typeface="Arial"/>
                <a:cs typeface="Arial"/>
              </a:rPr>
              <a:t>Pay-per-use</a:t>
            </a:r>
          </a:p>
        </p:txBody>
      </p:sp>
      <p:sp>
        <p:nvSpPr>
          <p:cNvPr id="20" name="">
            <a:extLst xmlns:a="http://schemas.openxmlformats.org/drawingml/2006/main">
              <a:ext uri="{FF2B5EF4-FFF2-40B4-BE49-F238E27FC236}">
                <a16:creationId xmlns:a16="http://schemas.microsoft.com/office/drawing/2014/main" id="{C0B26A08-8674-4635-92BF-EC68C434E26A}"/>
              </a:ext>
            </a:extLst>
          </p:cNvPr>
          <p:cNvSpPr>
            <a:spLocks xmlns:a="http://schemas.openxmlformats.org/drawingml/2006/main" noGrp="1"/>
          </p:cNvSpPr>
          <p:nvPr/>
        </p:nvSpPr>
        <p:spPr>
          <a:xfrm xmlns:a="http://schemas.openxmlformats.org/drawingml/2006/main">
            <a:off x="3400425" y="4043363"/>
            <a:ext cx="2581275" cy="5953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242821"/>
                </a:solidFill>
                <a:latin typeface="Arial"/>
                <a:ea typeface="Arial"/>
                <a:cs typeface="Arial"/>
              </a:defRPr>
            </a:pPr>
            <a:r>
              <a:rPr sz="1200" b="0">
                <a:solidFill>
                  <a:srgbClr val="242821"/>
                </a:solidFill>
                <a:latin typeface="Arial"/>
                <a:ea typeface="Arial"/>
                <a:cs typeface="Arial"/>
              </a:rPr>
              <a:t>User charges; sometimes subsidy</a:t>
            </a:r>
          </a:p>
        </p:txBody>
      </p:sp>
      <p:sp>
        <p:nvSpPr>
          <p:cNvPr id="21" name="">
            <a:extLst xmlns:a="http://schemas.openxmlformats.org/drawingml/2006/main">
              <a:ext uri="{FF2B5EF4-FFF2-40B4-BE49-F238E27FC236}">
                <a16:creationId xmlns:a16="http://schemas.microsoft.com/office/drawing/2014/main" id="{6F8BFEA4-A9BE-4428-ACDE-9977FE32375D}"/>
              </a:ext>
            </a:extLst>
          </p:cNvPr>
          <p:cNvSpPr>
            <a:spLocks xmlns:a="http://schemas.openxmlformats.org/drawingml/2006/main" noGrp="1"/>
          </p:cNvSpPr>
          <p:nvPr/>
        </p:nvSpPr>
        <p:spPr>
          <a:xfrm xmlns:a="http://schemas.openxmlformats.org/drawingml/2006/main">
            <a:off x="6210300" y="4043363"/>
            <a:ext cx="2581275" cy="5953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242821"/>
                </a:solidFill>
                <a:latin typeface="Arial"/>
                <a:ea typeface="Arial"/>
                <a:cs typeface="Arial"/>
              </a:defRPr>
            </a:pPr>
            <a:r>
              <a:rPr sz="1200" b="0">
                <a:solidFill>
                  <a:srgbClr val="242821"/>
                </a:solidFill>
                <a:latin typeface="Arial"/>
                <a:ea typeface="Arial"/>
                <a:cs typeface="Arial"/>
              </a:rPr>
              <a:t>Site-dependent</a:t>
            </a:r>
          </a:p>
        </p:txBody>
      </p:sp>
      <p:sp>
        <p:nvSpPr>
          <p:cNvPr id="22" name="">
            <a:extLst xmlns:a="http://schemas.openxmlformats.org/drawingml/2006/main">
              <a:ext uri="{FF2B5EF4-FFF2-40B4-BE49-F238E27FC236}">
                <a16:creationId xmlns:a16="http://schemas.microsoft.com/office/drawing/2014/main" id="{5A16AEF5-B623-45D9-8CF5-8E0A2D1654D7}"/>
              </a:ext>
            </a:extLst>
          </p:cNvPr>
          <p:cNvSpPr>
            <a:spLocks xmlns:a="http://schemas.openxmlformats.org/drawingml/2006/main" noGrp="1"/>
          </p:cNvSpPr>
          <p:nvPr/>
        </p:nvSpPr>
        <p:spPr>
          <a:xfrm xmlns:a="http://schemas.openxmlformats.org/drawingml/2006/main">
            <a:off x="9020175" y="4043363"/>
            <a:ext cx="2581275" cy="5953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242821"/>
                </a:solidFill>
                <a:latin typeface="Arial"/>
                <a:ea typeface="Arial"/>
                <a:cs typeface="Arial"/>
              </a:defRPr>
            </a:pPr>
            <a:r>
              <a:rPr sz="1200" b="0">
                <a:solidFill>
                  <a:srgbClr val="242821"/>
                </a:solidFill>
                <a:latin typeface="Arial"/>
                <a:ea typeface="Arial"/>
                <a:cs typeface="Arial"/>
              </a:rPr>
              <a:t>Demand and affordability</a:t>
            </a:r>
          </a:p>
        </p:txBody>
      </p:sp>
      <p:sp>
        <p:nvSpPr>
          <p:cNvPr id="23" name="">
            <a:extLst xmlns:a="http://schemas.openxmlformats.org/drawingml/2006/main">
              <a:ext uri="{FF2B5EF4-FFF2-40B4-BE49-F238E27FC236}">
                <a16:creationId xmlns:a16="http://schemas.microsoft.com/office/drawing/2014/main" id="{3EFC01F7-9401-4BF4-80A1-2A332DFC0BA4}"/>
              </a:ext>
            </a:extLst>
          </p:cNvPr>
          <p:cNvSpPr>
            <a:spLocks xmlns:a="http://schemas.openxmlformats.org/drawingml/2006/main" noGrp="1"/>
          </p:cNvSpPr>
          <p:nvPr/>
        </p:nvSpPr>
        <p:spPr>
          <a:xfrm xmlns:a="http://schemas.openxmlformats.org/drawingml/2006/main">
            <a:off x="476250" y="4667250"/>
            <a:ext cx="11239500" cy="9525"/>
          </a:xfrm>
          <a:prstGeom xmlns:a="http://schemas.openxmlformats.org/drawingml/2006/main" prst="rect">
            <a:avLst/>
          </a:prstGeom>
          <a:solidFill xmlns:a="http://schemas.openxmlformats.org/drawingml/2006/main">
            <a:srgbClr val="CFC5B6"/>
          </a:solidFill>
          <a:ln xmlns:a="http://schemas.openxmlformats.org/drawingml/2006/main" w="0">
            <a:noFill/>
          </a:ln>
        </p:spPr>
      </p:sp>
      <p:sp>
        <p:nvSpPr>
          <p:cNvPr id="24" name="">
            <a:extLst xmlns:a="http://schemas.openxmlformats.org/drawingml/2006/main">
              <a:ext uri="{FF2B5EF4-FFF2-40B4-BE49-F238E27FC236}">
                <a16:creationId xmlns:a16="http://schemas.microsoft.com/office/drawing/2014/main" id="{6FBBE55F-4A1C-44EA-B549-3C75A736C708}"/>
              </a:ext>
            </a:extLst>
          </p:cNvPr>
          <p:cNvSpPr>
            <a:spLocks xmlns:a="http://schemas.openxmlformats.org/drawingml/2006/main" noGrp="1"/>
          </p:cNvSpPr>
          <p:nvPr/>
        </p:nvSpPr>
        <p:spPr>
          <a:xfrm xmlns:a="http://schemas.openxmlformats.org/drawingml/2006/main">
            <a:off x="476250" y="4667250"/>
            <a:ext cx="11239500" cy="690563"/>
          </a:xfrm>
          <a:prstGeom xmlns:a="http://schemas.openxmlformats.org/drawingml/2006/main" prst="rect">
            <a:avLst/>
          </a:prstGeom>
          <a:solidFill xmlns:a="http://schemas.openxmlformats.org/drawingml/2006/main">
            <a:srgbClr val="F8F3E9"/>
          </a:solidFill>
          <a:ln xmlns:a="http://schemas.openxmlformats.org/drawingml/2006/main" w="0">
            <a:noFill/>
          </a:ln>
        </p:spPr>
      </p:sp>
      <p:sp>
        <p:nvSpPr>
          <p:cNvPr id="25" name="">
            <a:extLst xmlns:a="http://schemas.openxmlformats.org/drawingml/2006/main">
              <a:ext uri="{FF2B5EF4-FFF2-40B4-BE49-F238E27FC236}">
                <a16:creationId xmlns:a16="http://schemas.microsoft.com/office/drawing/2014/main" id="{A24BAB7C-B36F-4326-AE8A-0C4B7CC489FC}"/>
              </a:ext>
            </a:extLst>
          </p:cNvPr>
          <p:cNvSpPr>
            <a:spLocks xmlns:a="http://schemas.openxmlformats.org/drawingml/2006/main" noGrp="1"/>
          </p:cNvSpPr>
          <p:nvPr/>
        </p:nvSpPr>
        <p:spPr>
          <a:xfrm xmlns:a="http://schemas.openxmlformats.org/drawingml/2006/main">
            <a:off x="590550" y="4733925"/>
            <a:ext cx="2581275" cy="5953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1">
                <a:solidFill>
                  <a:srgbClr val="A74716"/>
                </a:solidFill>
                <a:latin typeface="Arial"/>
                <a:ea typeface="Arial"/>
                <a:cs typeface="Arial"/>
              </a:defRPr>
            </a:pPr>
            <a:r>
              <a:rPr sz="1200" b="1">
                <a:solidFill>
                  <a:srgbClr val="A74716"/>
                </a:solidFill>
                <a:latin typeface="Arial"/>
                <a:ea typeface="Arial"/>
                <a:cs typeface="Arial"/>
              </a:rPr>
              <a:t>Retail / advertising</a:t>
            </a:r>
          </a:p>
        </p:txBody>
      </p:sp>
      <p:sp>
        <p:nvSpPr>
          <p:cNvPr id="26" name="">
            <a:extLst xmlns:a="http://schemas.openxmlformats.org/drawingml/2006/main">
              <a:ext uri="{FF2B5EF4-FFF2-40B4-BE49-F238E27FC236}">
                <a16:creationId xmlns:a16="http://schemas.microsoft.com/office/drawing/2014/main" id="{86470686-F7F7-4F67-962D-35C85BF88B4E}"/>
              </a:ext>
            </a:extLst>
          </p:cNvPr>
          <p:cNvSpPr>
            <a:spLocks xmlns:a="http://schemas.openxmlformats.org/drawingml/2006/main" noGrp="1"/>
          </p:cNvSpPr>
          <p:nvPr/>
        </p:nvSpPr>
        <p:spPr>
          <a:xfrm xmlns:a="http://schemas.openxmlformats.org/drawingml/2006/main">
            <a:off x="3400425" y="4733925"/>
            <a:ext cx="2581275" cy="5953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242821"/>
                </a:solidFill>
                <a:latin typeface="Arial"/>
                <a:ea typeface="Arial"/>
                <a:cs typeface="Arial"/>
              </a:defRPr>
            </a:pPr>
            <a:r>
              <a:rPr sz="1200" b="0">
                <a:solidFill>
                  <a:srgbClr val="242821"/>
                </a:solidFill>
                <a:latin typeface="Arial"/>
                <a:ea typeface="Arial"/>
                <a:cs typeface="Arial"/>
              </a:rPr>
              <a:t>Trading margin and advertising</a:t>
            </a:r>
          </a:p>
        </p:txBody>
      </p:sp>
      <p:sp>
        <p:nvSpPr>
          <p:cNvPr id="27" name="">
            <a:extLst xmlns:a="http://schemas.openxmlformats.org/drawingml/2006/main">
              <a:ext uri="{FF2B5EF4-FFF2-40B4-BE49-F238E27FC236}">
                <a16:creationId xmlns:a16="http://schemas.microsoft.com/office/drawing/2014/main" id="{4DDE4C9D-7AA8-4BB0-9914-84ACAD791DA3}"/>
              </a:ext>
            </a:extLst>
          </p:cNvPr>
          <p:cNvSpPr>
            <a:spLocks xmlns:a="http://schemas.openxmlformats.org/drawingml/2006/main" noGrp="1"/>
          </p:cNvSpPr>
          <p:nvPr/>
        </p:nvSpPr>
        <p:spPr>
          <a:xfrm xmlns:a="http://schemas.openxmlformats.org/drawingml/2006/main">
            <a:off x="6210300" y="4733925"/>
            <a:ext cx="2581275" cy="5953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242821"/>
                </a:solidFill>
                <a:latin typeface="Arial"/>
                <a:ea typeface="Arial"/>
                <a:cs typeface="Arial"/>
              </a:defRPr>
            </a:pPr>
            <a:r>
              <a:rPr sz="1200" b="0">
                <a:solidFill>
                  <a:srgbClr val="242821"/>
                </a:solidFill>
                <a:latin typeface="Arial"/>
                <a:ea typeface="Arial"/>
                <a:cs typeface="Arial"/>
              </a:rPr>
              <a:t>Site-dependent</a:t>
            </a:r>
          </a:p>
        </p:txBody>
      </p:sp>
      <p:sp>
        <p:nvSpPr>
          <p:cNvPr id="28" name="">
            <a:extLst xmlns:a="http://schemas.openxmlformats.org/drawingml/2006/main">
              <a:ext uri="{FF2B5EF4-FFF2-40B4-BE49-F238E27FC236}">
                <a16:creationId xmlns:a16="http://schemas.microsoft.com/office/drawing/2014/main" id="{D09B0F17-5298-46CD-8F56-5293BA000874}"/>
              </a:ext>
            </a:extLst>
          </p:cNvPr>
          <p:cNvSpPr>
            <a:spLocks xmlns:a="http://schemas.openxmlformats.org/drawingml/2006/main" noGrp="1"/>
          </p:cNvSpPr>
          <p:nvPr/>
        </p:nvSpPr>
        <p:spPr>
          <a:xfrm xmlns:a="http://schemas.openxmlformats.org/drawingml/2006/main">
            <a:off x="9020175" y="4733925"/>
            <a:ext cx="2581275" cy="5953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242821"/>
                </a:solidFill>
                <a:latin typeface="Arial"/>
                <a:ea typeface="Arial"/>
                <a:cs typeface="Arial"/>
              </a:defRPr>
            </a:pPr>
            <a:r>
              <a:rPr sz="1200" b="0">
                <a:solidFill>
                  <a:srgbClr val="242821"/>
                </a:solidFill>
                <a:latin typeface="Arial"/>
                <a:ea typeface="Arial"/>
                <a:cs typeface="Arial"/>
              </a:rPr>
              <a:t>Income and enforceable upkeep</a:t>
            </a:r>
          </a:p>
        </p:txBody>
      </p:sp>
      <p:sp>
        <p:nvSpPr>
          <p:cNvPr id="29" name="">
            <a:extLst xmlns:a="http://schemas.openxmlformats.org/drawingml/2006/main">
              <a:ext uri="{FF2B5EF4-FFF2-40B4-BE49-F238E27FC236}">
                <a16:creationId xmlns:a16="http://schemas.microsoft.com/office/drawing/2014/main" id="{C9C52C2F-23B2-4E22-9776-DED52B53A716}"/>
              </a:ext>
            </a:extLst>
          </p:cNvPr>
          <p:cNvSpPr>
            <a:spLocks xmlns:a="http://schemas.openxmlformats.org/drawingml/2006/main" noGrp="1"/>
          </p:cNvSpPr>
          <p:nvPr/>
        </p:nvSpPr>
        <p:spPr>
          <a:xfrm xmlns:a="http://schemas.openxmlformats.org/drawingml/2006/main">
            <a:off x="476250" y="5357813"/>
            <a:ext cx="11239500" cy="9525"/>
          </a:xfrm>
          <a:prstGeom xmlns:a="http://schemas.openxmlformats.org/drawingml/2006/main" prst="rect">
            <a:avLst/>
          </a:prstGeom>
          <a:solidFill xmlns:a="http://schemas.openxmlformats.org/drawingml/2006/main">
            <a:srgbClr val="CFC5B6"/>
          </a:solidFill>
          <a:ln xmlns:a="http://schemas.openxmlformats.org/drawingml/2006/main" w="0">
            <a:noFill/>
          </a:ln>
        </p:spPr>
      </p:sp>
      <p:sp>
        <p:nvSpPr>
          <p:cNvPr id="30" name="">
            <a:extLst xmlns:a="http://schemas.openxmlformats.org/drawingml/2006/main">
              <a:ext uri="{FF2B5EF4-FFF2-40B4-BE49-F238E27FC236}">
                <a16:creationId xmlns:a16="http://schemas.microsoft.com/office/drawing/2014/main" id="{ACA3327C-0448-4038-9B42-E7888275DF6A}"/>
              </a:ext>
            </a:extLst>
          </p:cNvPr>
          <p:cNvSpPr>
            <a:spLocks xmlns:a="http://schemas.openxmlformats.org/drawingml/2006/main" noGrp="1"/>
          </p:cNvSpPr>
          <p:nvPr/>
        </p:nvSpPr>
        <p:spPr>
          <a:xfrm xmlns:a="http://schemas.openxmlformats.org/drawingml/2006/main">
            <a:off x="476250" y="5357813"/>
            <a:ext cx="11239500" cy="690563"/>
          </a:xfrm>
          <a:prstGeom xmlns:a="http://schemas.openxmlformats.org/drawingml/2006/main" prst="rect">
            <a:avLst/>
          </a:prstGeom>
          <a:solidFill xmlns:a="http://schemas.openxmlformats.org/drawingml/2006/main">
            <a:srgbClr val="EFE7D9"/>
          </a:solidFill>
          <a:ln xmlns:a="http://schemas.openxmlformats.org/drawingml/2006/main" w="0">
            <a:noFill/>
          </a:ln>
        </p:spPr>
      </p:sp>
      <p:sp>
        <p:nvSpPr>
          <p:cNvPr id="31" name="">
            <a:extLst xmlns:a="http://schemas.openxmlformats.org/drawingml/2006/main">
              <a:ext uri="{FF2B5EF4-FFF2-40B4-BE49-F238E27FC236}">
                <a16:creationId xmlns:a16="http://schemas.microsoft.com/office/drawing/2014/main" id="{8DE42FDA-681E-4E30-B22D-8DCB1271CEA1}"/>
              </a:ext>
            </a:extLst>
          </p:cNvPr>
          <p:cNvSpPr>
            <a:spLocks xmlns:a="http://schemas.openxmlformats.org/drawingml/2006/main" noGrp="1"/>
          </p:cNvSpPr>
          <p:nvPr/>
        </p:nvSpPr>
        <p:spPr>
          <a:xfrm xmlns:a="http://schemas.openxmlformats.org/drawingml/2006/main">
            <a:off x="590550" y="5424488"/>
            <a:ext cx="2581275" cy="5953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1">
                <a:solidFill>
                  <a:srgbClr val="A74716"/>
                </a:solidFill>
                <a:latin typeface="Arial"/>
                <a:ea typeface="Arial"/>
                <a:cs typeface="Arial"/>
              </a:defRPr>
            </a:pPr>
            <a:r>
              <a:rPr sz="1200" b="1">
                <a:solidFill>
                  <a:srgbClr val="A74716"/>
                </a:solidFill>
                <a:latin typeface="Arial"/>
                <a:ea typeface="Arial"/>
                <a:cs typeface="Arial"/>
              </a:rPr>
              <a:t>LooCafe + BCRT</a:t>
            </a:r>
          </a:p>
        </p:txBody>
      </p:sp>
      <p:sp>
        <p:nvSpPr>
          <p:cNvPr id="32" name="">
            <a:extLst xmlns:a="http://schemas.openxmlformats.org/drawingml/2006/main">
              <a:ext uri="{FF2B5EF4-FFF2-40B4-BE49-F238E27FC236}">
                <a16:creationId xmlns:a16="http://schemas.microsoft.com/office/drawing/2014/main" id="{23AFE65A-2E56-4C62-BFEE-66CA93F0C8DD}"/>
              </a:ext>
            </a:extLst>
          </p:cNvPr>
          <p:cNvSpPr>
            <a:spLocks xmlns:a="http://schemas.openxmlformats.org/drawingml/2006/main" noGrp="1"/>
          </p:cNvSpPr>
          <p:nvPr/>
        </p:nvSpPr>
        <p:spPr>
          <a:xfrm xmlns:a="http://schemas.openxmlformats.org/drawingml/2006/main">
            <a:off x="3400425" y="5424488"/>
            <a:ext cx="2581275" cy="5953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242821"/>
                </a:solidFill>
                <a:latin typeface="Arial"/>
                <a:ea typeface="Arial"/>
                <a:cs typeface="Arial"/>
              </a:defRPr>
            </a:pPr>
            <a:r>
              <a:rPr sz="1200" b="0">
                <a:solidFill>
                  <a:srgbClr val="242821"/>
                </a:solidFill>
                <a:latin typeface="Arial"/>
                <a:ea typeface="Arial"/>
                <a:cs typeface="Arial"/>
              </a:rPr>
              <a:t>Operating model + treatment budget</a:t>
            </a:r>
          </a:p>
        </p:txBody>
      </p:sp>
      <p:sp>
        <p:nvSpPr>
          <p:cNvPr id="33" name="">
            <a:extLst xmlns:a="http://schemas.openxmlformats.org/drawingml/2006/main">
              <a:ext uri="{FF2B5EF4-FFF2-40B4-BE49-F238E27FC236}">
                <a16:creationId xmlns:a16="http://schemas.microsoft.com/office/drawing/2014/main" id="{37AD0C42-5F96-414D-965E-5C7800FACC23}"/>
              </a:ext>
            </a:extLst>
          </p:cNvPr>
          <p:cNvSpPr>
            <a:spLocks xmlns:a="http://schemas.openxmlformats.org/drawingml/2006/main" noGrp="1"/>
          </p:cNvSpPr>
          <p:nvPr/>
        </p:nvSpPr>
        <p:spPr>
          <a:xfrm xmlns:a="http://schemas.openxmlformats.org/drawingml/2006/main">
            <a:off x="6210300" y="5424488"/>
            <a:ext cx="2581275" cy="5953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242821"/>
                </a:solidFill>
                <a:latin typeface="Arial"/>
                <a:ea typeface="Arial"/>
                <a:cs typeface="Arial"/>
              </a:defRPr>
            </a:pPr>
            <a:r>
              <a:rPr sz="1200" b="0">
                <a:solidFill>
                  <a:srgbClr val="242821"/>
                </a:solidFill>
                <a:latin typeface="Arial"/>
                <a:ea typeface="Arial"/>
                <a:cs typeface="Arial"/>
              </a:rPr>
              <a:t>On-site treatment; flushing reuse</a:t>
            </a:r>
          </a:p>
        </p:txBody>
      </p:sp>
      <p:sp>
        <p:nvSpPr>
          <p:cNvPr id="34" name="">
            <a:extLst xmlns:a="http://schemas.openxmlformats.org/drawingml/2006/main">
              <a:ext uri="{FF2B5EF4-FFF2-40B4-BE49-F238E27FC236}">
                <a16:creationId xmlns:a16="http://schemas.microsoft.com/office/drawing/2014/main" id="{13F6CC50-47B6-4077-AF86-C55B37CAD76A}"/>
              </a:ext>
            </a:extLst>
          </p:cNvPr>
          <p:cNvSpPr>
            <a:spLocks xmlns:a="http://schemas.openxmlformats.org/drawingml/2006/main" noGrp="1"/>
          </p:cNvSpPr>
          <p:nvPr/>
        </p:nvSpPr>
        <p:spPr>
          <a:xfrm xmlns:a="http://schemas.openxmlformats.org/drawingml/2006/main">
            <a:off x="9020175" y="5424488"/>
            <a:ext cx="2581275" cy="5953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242821"/>
                </a:solidFill>
                <a:latin typeface="Arial"/>
                <a:ea typeface="Arial"/>
                <a:cs typeface="Arial"/>
              </a:defRPr>
            </a:pPr>
            <a:r>
              <a:rPr sz="1200" b="0">
                <a:solidFill>
                  <a:srgbClr val="242821"/>
                </a:solidFill>
                <a:latin typeface="Arial"/>
                <a:ea typeface="Arial"/>
                <a:cs typeface="Arial"/>
              </a:rPr>
              <a:t>Commissioning and technical care</a:t>
            </a:r>
          </a:p>
        </p:txBody>
      </p:sp>
      <p:sp>
        <p:nvSpPr>
          <p:cNvPr id="35" name="">
            <a:extLst xmlns:a="http://schemas.openxmlformats.org/drawingml/2006/main">
              <a:ext uri="{FF2B5EF4-FFF2-40B4-BE49-F238E27FC236}">
                <a16:creationId xmlns:a16="http://schemas.microsoft.com/office/drawing/2014/main" id="{23C399BC-D10B-4788-8BDD-4198F01F9057}"/>
              </a:ext>
            </a:extLst>
          </p:cNvPr>
          <p:cNvSpPr>
            <a:spLocks xmlns:a="http://schemas.openxmlformats.org/drawingml/2006/main" noGrp="1"/>
          </p:cNvSpPr>
          <p:nvPr/>
        </p:nvSpPr>
        <p:spPr>
          <a:xfrm xmlns:a="http://schemas.openxmlformats.org/drawingml/2006/main">
            <a:off x="476250" y="6048375"/>
            <a:ext cx="11239500" cy="9525"/>
          </a:xfrm>
          <a:prstGeom xmlns:a="http://schemas.openxmlformats.org/drawingml/2006/main" prst="rect">
            <a:avLst/>
          </a:prstGeom>
          <a:solidFill xmlns:a="http://schemas.openxmlformats.org/drawingml/2006/main">
            <a:srgbClr val="CFC5B6"/>
          </a:solidFill>
          <a:ln xmlns:a="http://schemas.openxmlformats.org/drawingml/2006/main" w="0">
            <a:noFill/>
          </a:ln>
        </p:spPr>
      </p:sp>
      <p:sp>
        <p:nvSpPr>
          <p:cNvPr id="36" name="">
            <a:extLst xmlns:a="http://schemas.openxmlformats.org/drawingml/2006/main">
              <a:ext uri="{FF2B5EF4-FFF2-40B4-BE49-F238E27FC236}">
                <a16:creationId xmlns:a16="http://schemas.microsoft.com/office/drawing/2014/main" id="{EC159DBF-4799-4FEE-A860-3A6373B3202B}"/>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Models can overlap. A prefab shell alone does not determine service quality.</a:t>
            </a:r>
          </a:p>
        </p:txBody>
      </p:sp>
      <p:sp>
        <p:nvSpPr>
          <p:cNvPr id="37" name="">
            <a:extLst xmlns:a="http://schemas.openxmlformats.org/drawingml/2006/main">
              <a:ext uri="{FF2B5EF4-FFF2-40B4-BE49-F238E27FC236}">
                <a16:creationId xmlns:a16="http://schemas.microsoft.com/office/drawing/2014/main" id="{C32D787E-0315-4695-BA9D-99B4DECA0661}"/>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Concept illustration · Analytical comparison: MoHUA sanitation guidance, NIUA and company model documents</a:t>
            </a:r>
          </a:p>
        </p:txBody>
      </p:sp>
      <p:sp>
        <p:nvSpPr>
          <p:cNvPr id="38" name="">
            <a:extLst xmlns:a="http://schemas.openxmlformats.org/drawingml/2006/main">
              <a:ext uri="{FF2B5EF4-FFF2-40B4-BE49-F238E27FC236}">
                <a16:creationId xmlns:a16="http://schemas.microsoft.com/office/drawing/2014/main" id="{C1900024-DC0F-4A07-ABF2-DB8AFB15D46B}"/>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43</a:t>
            </a:r>
          </a:p>
        </p:txBody>
      </p:sp>
    </p:spTree>
    <p:extLst>
      <p:ext uri="{BB962C8B-B14F-4D97-AF65-F5344CB8AC3E}">
        <p14:creationId xmlns:p14="http://schemas.microsoft.com/office/powerpoint/2010/main" val="1267291257"/>
      </p:ext>
    </p:extLst>
  </p:cSld>
</p:sld>
</file>

<file path=ppt/slides/slide44.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38" name="">
            <a:extLst xmlns:a="http://schemas.openxmlformats.org/drawingml/2006/main">
              <a:ext uri="{FF2B5EF4-FFF2-40B4-BE49-F238E27FC236}">
                <a16:creationId xmlns:a16="http://schemas.microsoft.com/office/drawing/2014/main" id="{DD12FDCE-969B-4E9A-8D3F-1D6FDACF1E79}"/>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THE CITY</a:t>
            </a:r>
          </a:p>
        </p:txBody>
      </p:sp>
      <p:sp>
        <p:nvSpPr>
          <p:cNvPr id="2" name="">
            <a:extLst xmlns:a="http://schemas.openxmlformats.org/drawingml/2006/main">
              <a:ext uri="{FF2B5EF4-FFF2-40B4-BE49-F238E27FC236}">
                <a16:creationId xmlns:a16="http://schemas.microsoft.com/office/drawing/2014/main" id="{02FD2BB3-1545-4398-9106-0AC8933B6DCB}"/>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Standard LooCafe and LooCafe with BCRT.</a:t>
            </a:r>
          </a:p>
        </p:txBody>
      </p:sp>
      <p:pic>
        <p:nvPicPr>
          <p:cNvPr id="40" name=""/>
          <p:cNvPicPr>
            <a:picLocks xmlns:a="http://schemas.openxmlformats.org/drawingml/2006/main" noChangeAspect="1"/>
          </p:cNvPicPr>
          <p:nvPr/>
        </p:nvPicPr>
        <p:blipFill>
          <a:blip xmlns:r="http://schemas.openxmlformats.org/officeDocument/2006/relationships" xmlns:a="http://schemas.openxmlformats.org/drawingml/2006/main" r:embed="R78860295ef284e51"/>
          <a:stretch xmlns:a="http://schemas.openxmlformats.org/drawingml/2006/main"/>
        </p:blipFill>
        <p:spPr>
          <a:xfrm xmlns:a="http://schemas.openxmlformats.org/drawingml/2006/main">
            <a:off x="4167188" y="1428750"/>
            <a:ext cx="3857625" cy="128587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9141D0D-469F-4144-9D31-2F43F25CC229}"/>
              </a:ext>
            </a:extLst>
          </p:cNvPr>
          <p:cNvSpPr>
            <a:spLocks xmlns:a="http://schemas.openxmlformats.org/drawingml/2006/main" noGrp="1"/>
          </p:cNvSpPr>
          <p:nvPr/>
        </p:nvSpPr>
        <p:spPr>
          <a:xfrm xmlns:a="http://schemas.openxmlformats.org/drawingml/2006/main">
            <a:off x="476250" y="2857500"/>
            <a:ext cx="3746500" cy="428625"/>
          </a:xfrm>
          <a:prstGeom xmlns:a="http://schemas.openxmlformats.org/drawingml/2006/main" prst="rect">
            <a:avLst/>
          </a:prstGeom>
          <a:solidFill xmlns:a="http://schemas.openxmlformats.org/drawingml/2006/main">
            <a:srgbClr val="173532"/>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EECD4DB6-C03B-42C0-8240-366F08E1B97E}"/>
              </a:ext>
            </a:extLst>
          </p:cNvPr>
          <p:cNvSpPr>
            <a:spLocks xmlns:a="http://schemas.openxmlformats.org/drawingml/2006/main" noGrp="1"/>
          </p:cNvSpPr>
          <p:nvPr/>
        </p:nvSpPr>
        <p:spPr>
          <a:xfrm xmlns:a="http://schemas.openxmlformats.org/drawingml/2006/main">
            <a:off x="590550" y="2943225"/>
            <a:ext cx="35179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FFFFFF"/>
                </a:solidFill>
                <a:latin typeface="Arial"/>
                <a:ea typeface="Arial"/>
                <a:cs typeface="Arial"/>
              </a:defRPr>
            </a:pPr>
            <a:r>
              <a:rPr sz="1350" b="1">
                <a:solidFill>
                  <a:srgbClr val="FFFFFF"/>
                </a:solidFill>
                <a:latin typeface="Arial"/>
                <a:ea typeface="Arial"/>
                <a:cs typeface="Arial"/>
              </a:rPr>
              <a:t>Question</a:t>
            </a:r>
          </a:p>
        </p:txBody>
      </p:sp>
      <p:sp>
        <p:nvSpPr>
          <p:cNvPr id="6" name="">
            <a:extLst xmlns:a="http://schemas.openxmlformats.org/drawingml/2006/main">
              <a:ext uri="{FF2B5EF4-FFF2-40B4-BE49-F238E27FC236}">
                <a16:creationId xmlns:a16="http://schemas.microsoft.com/office/drawing/2014/main" id="{4B5E0A98-D7CA-43F1-B4ED-46EF6B191BA4}"/>
              </a:ext>
            </a:extLst>
          </p:cNvPr>
          <p:cNvSpPr>
            <a:spLocks xmlns:a="http://schemas.openxmlformats.org/drawingml/2006/main" noGrp="1"/>
          </p:cNvSpPr>
          <p:nvPr/>
        </p:nvSpPr>
        <p:spPr>
          <a:xfrm xmlns:a="http://schemas.openxmlformats.org/drawingml/2006/main">
            <a:off x="4222750" y="2857500"/>
            <a:ext cx="3746500" cy="428625"/>
          </a:xfrm>
          <a:prstGeom xmlns:a="http://schemas.openxmlformats.org/drawingml/2006/main" prst="rect">
            <a:avLst/>
          </a:prstGeom>
          <a:solidFill xmlns:a="http://schemas.openxmlformats.org/drawingml/2006/main">
            <a:srgbClr val="173532"/>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CD52D880-72E2-4BEB-99F8-858407E95E1B}"/>
              </a:ext>
            </a:extLst>
          </p:cNvPr>
          <p:cNvSpPr>
            <a:spLocks xmlns:a="http://schemas.openxmlformats.org/drawingml/2006/main" noGrp="1"/>
          </p:cNvSpPr>
          <p:nvPr/>
        </p:nvSpPr>
        <p:spPr>
          <a:xfrm xmlns:a="http://schemas.openxmlformats.org/drawingml/2006/main">
            <a:off x="4337050" y="2943225"/>
            <a:ext cx="35179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FFFFFF"/>
                </a:solidFill>
                <a:latin typeface="Arial"/>
                <a:ea typeface="Arial"/>
                <a:cs typeface="Arial"/>
              </a:defRPr>
            </a:pPr>
            <a:r>
              <a:rPr sz="1350" b="1">
                <a:solidFill>
                  <a:srgbClr val="FFFFFF"/>
                </a:solidFill>
                <a:latin typeface="Arial"/>
                <a:ea typeface="Arial"/>
                <a:cs typeface="Arial"/>
              </a:rPr>
              <a:t>Standard LooCafe</a:t>
            </a:r>
          </a:p>
        </p:txBody>
      </p:sp>
      <p:sp>
        <p:nvSpPr>
          <p:cNvPr id="8" name="">
            <a:extLst xmlns:a="http://schemas.openxmlformats.org/drawingml/2006/main">
              <a:ext uri="{FF2B5EF4-FFF2-40B4-BE49-F238E27FC236}">
                <a16:creationId xmlns:a16="http://schemas.microsoft.com/office/drawing/2014/main" id="{AA2246AB-07DD-4811-B284-A4A0663311B2}"/>
              </a:ext>
            </a:extLst>
          </p:cNvPr>
          <p:cNvSpPr>
            <a:spLocks xmlns:a="http://schemas.openxmlformats.org/drawingml/2006/main" noGrp="1"/>
          </p:cNvSpPr>
          <p:nvPr/>
        </p:nvSpPr>
        <p:spPr>
          <a:xfrm xmlns:a="http://schemas.openxmlformats.org/drawingml/2006/main">
            <a:off x="7969250" y="2857500"/>
            <a:ext cx="3746500" cy="428625"/>
          </a:xfrm>
          <a:prstGeom xmlns:a="http://schemas.openxmlformats.org/drawingml/2006/main" prst="rect">
            <a:avLst/>
          </a:prstGeom>
          <a:solidFill xmlns:a="http://schemas.openxmlformats.org/drawingml/2006/main">
            <a:srgbClr val="173532"/>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5D94343D-AD86-4B75-AB22-9716B6A97A20}"/>
              </a:ext>
            </a:extLst>
          </p:cNvPr>
          <p:cNvSpPr>
            <a:spLocks xmlns:a="http://schemas.openxmlformats.org/drawingml/2006/main" noGrp="1"/>
          </p:cNvSpPr>
          <p:nvPr/>
        </p:nvSpPr>
        <p:spPr>
          <a:xfrm xmlns:a="http://schemas.openxmlformats.org/drawingml/2006/main">
            <a:off x="8083550" y="2943225"/>
            <a:ext cx="35179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FFFFFF"/>
                </a:solidFill>
                <a:latin typeface="Arial"/>
                <a:ea typeface="Arial"/>
                <a:cs typeface="Arial"/>
              </a:defRPr>
            </a:pPr>
            <a:r>
              <a:rPr sz="1350" b="1">
                <a:solidFill>
                  <a:srgbClr val="FFFFFF"/>
                </a:solidFill>
                <a:latin typeface="Arial"/>
                <a:ea typeface="Arial"/>
                <a:cs typeface="Arial"/>
              </a:rPr>
              <a:t>With BCRT / ReFlow</a:t>
            </a:r>
          </a:p>
        </p:txBody>
      </p:sp>
      <p:sp>
        <p:nvSpPr>
          <p:cNvPr id="10" name="">
            <a:extLst xmlns:a="http://schemas.openxmlformats.org/drawingml/2006/main">
              <a:ext uri="{FF2B5EF4-FFF2-40B4-BE49-F238E27FC236}">
                <a16:creationId xmlns:a16="http://schemas.microsoft.com/office/drawing/2014/main" id="{FD092E83-2AAA-4C2C-9823-A32C64C3FD00}"/>
              </a:ext>
            </a:extLst>
          </p:cNvPr>
          <p:cNvSpPr>
            <a:spLocks xmlns:a="http://schemas.openxmlformats.org/drawingml/2006/main" noGrp="1"/>
          </p:cNvSpPr>
          <p:nvPr/>
        </p:nvSpPr>
        <p:spPr>
          <a:xfrm xmlns:a="http://schemas.openxmlformats.org/drawingml/2006/main">
            <a:off x="476250" y="3286125"/>
            <a:ext cx="11239500" cy="552450"/>
          </a:xfrm>
          <a:prstGeom xmlns:a="http://schemas.openxmlformats.org/drawingml/2006/main" prst="rect">
            <a:avLst/>
          </a:prstGeom>
          <a:solidFill xmlns:a="http://schemas.openxmlformats.org/drawingml/2006/main">
            <a:srgbClr val="F8F3E9"/>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02D02444-D550-4A28-9F01-FC69C00D3D26}"/>
              </a:ext>
            </a:extLst>
          </p:cNvPr>
          <p:cNvSpPr>
            <a:spLocks xmlns:a="http://schemas.openxmlformats.org/drawingml/2006/main" noGrp="1"/>
          </p:cNvSpPr>
          <p:nvPr/>
        </p:nvSpPr>
        <p:spPr>
          <a:xfrm xmlns:a="http://schemas.openxmlformats.org/drawingml/2006/main">
            <a:off x="590550" y="3352800"/>
            <a:ext cx="35179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1">
                <a:solidFill>
                  <a:srgbClr val="A74716"/>
                </a:solidFill>
                <a:latin typeface="Arial"/>
                <a:ea typeface="Arial"/>
                <a:cs typeface="Arial"/>
              </a:defRPr>
            </a:pPr>
            <a:r>
              <a:rPr sz="1200" b="1">
                <a:solidFill>
                  <a:srgbClr val="A74716"/>
                </a:solidFill>
                <a:latin typeface="Arial"/>
                <a:ea typeface="Arial"/>
                <a:cs typeface="Arial"/>
              </a:rPr>
              <a:t>Public service</a:t>
            </a:r>
          </a:p>
        </p:txBody>
      </p:sp>
      <p:sp>
        <p:nvSpPr>
          <p:cNvPr id="12" name="">
            <a:extLst xmlns:a="http://schemas.openxmlformats.org/drawingml/2006/main">
              <a:ext uri="{FF2B5EF4-FFF2-40B4-BE49-F238E27FC236}">
                <a16:creationId xmlns:a16="http://schemas.microsoft.com/office/drawing/2014/main" id="{FC03CE2E-A152-4963-9514-C8E704677F32}"/>
              </a:ext>
            </a:extLst>
          </p:cNvPr>
          <p:cNvSpPr>
            <a:spLocks xmlns:a="http://schemas.openxmlformats.org/drawingml/2006/main" noGrp="1"/>
          </p:cNvSpPr>
          <p:nvPr/>
        </p:nvSpPr>
        <p:spPr>
          <a:xfrm xmlns:a="http://schemas.openxmlformats.org/drawingml/2006/main">
            <a:off x="4337050" y="3352800"/>
            <a:ext cx="35179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242821"/>
                </a:solidFill>
                <a:latin typeface="Arial"/>
                <a:ea typeface="Arial"/>
                <a:cs typeface="Arial"/>
              </a:defRPr>
            </a:pPr>
            <a:r>
              <a:rPr sz="1200" b="0">
                <a:solidFill>
                  <a:srgbClr val="242821"/>
                </a:solidFill>
                <a:latin typeface="Arial"/>
                <a:ea typeface="Arial"/>
                <a:cs typeface="Arial"/>
              </a:rPr>
              <a:t>Toilets, retail and operating responsibility</a:t>
            </a:r>
          </a:p>
        </p:txBody>
      </p:sp>
      <p:sp>
        <p:nvSpPr>
          <p:cNvPr id="13" name="">
            <a:extLst xmlns:a="http://schemas.openxmlformats.org/drawingml/2006/main">
              <a:ext uri="{FF2B5EF4-FFF2-40B4-BE49-F238E27FC236}">
                <a16:creationId xmlns:a16="http://schemas.microsoft.com/office/drawing/2014/main" id="{BFEF12AA-28F1-47C2-B6BA-C041426BEBF6}"/>
              </a:ext>
            </a:extLst>
          </p:cNvPr>
          <p:cNvSpPr>
            <a:spLocks xmlns:a="http://schemas.openxmlformats.org/drawingml/2006/main" noGrp="1"/>
          </p:cNvSpPr>
          <p:nvPr/>
        </p:nvSpPr>
        <p:spPr>
          <a:xfrm xmlns:a="http://schemas.openxmlformats.org/drawingml/2006/main">
            <a:off x="8083550" y="3352800"/>
            <a:ext cx="35179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242821"/>
                </a:solidFill>
                <a:latin typeface="Arial"/>
                <a:ea typeface="Arial"/>
                <a:cs typeface="Arial"/>
              </a:defRPr>
            </a:pPr>
            <a:r>
              <a:rPr sz="1200" b="0">
                <a:solidFill>
                  <a:srgbClr val="242821"/>
                </a:solidFill>
                <a:latin typeface="Arial"/>
                <a:ea typeface="Arial"/>
                <a:cs typeface="Arial"/>
              </a:rPr>
              <a:t>Retains the public service model</a:t>
            </a:r>
          </a:p>
        </p:txBody>
      </p:sp>
      <p:sp>
        <p:nvSpPr>
          <p:cNvPr id="14" name="">
            <a:extLst xmlns:a="http://schemas.openxmlformats.org/drawingml/2006/main">
              <a:ext uri="{FF2B5EF4-FFF2-40B4-BE49-F238E27FC236}">
                <a16:creationId xmlns:a16="http://schemas.microsoft.com/office/drawing/2014/main" id="{FA06936C-F827-486C-A527-58E66B229152}"/>
              </a:ext>
            </a:extLst>
          </p:cNvPr>
          <p:cNvSpPr>
            <a:spLocks xmlns:a="http://schemas.openxmlformats.org/drawingml/2006/main" noGrp="1"/>
          </p:cNvSpPr>
          <p:nvPr/>
        </p:nvSpPr>
        <p:spPr>
          <a:xfrm xmlns:a="http://schemas.openxmlformats.org/drawingml/2006/main">
            <a:off x="476250" y="3838575"/>
            <a:ext cx="11239500" cy="9525"/>
          </a:xfrm>
          <a:prstGeom xmlns:a="http://schemas.openxmlformats.org/drawingml/2006/main" prst="rect">
            <a:avLst/>
          </a:prstGeom>
          <a:solidFill xmlns:a="http://schemas.openxmlformats.org/drawingml/2006/main">
            <a:srgbClr val="CFC5B6"/>
          </a:solidFill>
          <a:ln xmlns:a="http://schemas.openxmlformats.org/drawingml/2006/main" w="0">
            <a:noFill/>
          </a:ln>
        </p:spPr>
      </p:sp>
      <p:sp>
        <p:nvSpPr>
          <p:cNvPr id="15" name="">
            <a:extLst xmlns:a="http://schemas.openxmlformats.org/drawingml/2006/main">
              <a:ext uri="{FF2B5EF4-FFF2-40B4-BE49-F238E27FC236}">
                <a16:creationId xmlns:a16="http://schemas.microsoft.com/office/drawing/2014/main" id="{08829C29-AC63-4CB6-B32C-1DC45F34BC4B}"/>
              </a:ext>
            </a:extLst>
          </p:cNvPr>
          <p:cNvSpPr>
            <a:spLocks xmlns:a="http://schemas.openxmlformats.org/drawingml/2006/main" noGrp="1"/>
          </p:cNvSpPr>
          <p:nvPr/>
        </p:nvSpPr>
        <p:spPr>
          <a:xfrm xmlns:a="http://schemas.openxmlformats.org/drawingml/2006/main">
            <a:off x="476250" y="3838575"/>
            <a:ext cx="11239500" cy="552450"/>
          </a:xfrm>
          <a:prstGeom xmlns:a="http://schemas.openxmlformats.org/drawingml/2006/main" prst="rect">
            <a:avLst/>
          </a:prstGeom>
          <a:solidFill xmlns:a="http://schemas.openxmlformats.org/drawingml/2006/main">
            <a:srgbClr val="EFE7D9"/>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AD108D2F-4897-4D81-B6AC-8A2C015F223C}"/>
              </a:ext>
            </a:extLst>
          </p:cNvPr>
          <p:cNvSpPr>
            <a:spLocks xmlns:a="http://schemas.openxmlformats.org/drawingml/2006/main" noGrp="1"/>
          </p:cNvSpPr>
          <p:nvPr/>
        </p:nvSpPr>
        <p:spPr>
          <a:xfrm xmlns:a="http://schemas.openxmlformats.org/drawingml/2006/main">
            <a:off x="590550" y="3905250"/>
            <a:ext cx="35179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1">
                <a:solidFill>
                  <a:srgbClr val="A74716"/>
                </a:solidFill>
                <a:latin typeface="Arial"/>
                <a:ea typeface="Arial"/>
                <a:cs typeface="Arial"/>
              </a:defRPr>
            </a:pPr>
            <a:r>
              <a:rPr sz="1200" b="1">
                <a:solidFill>
                  <a:srgbClr val="A74716"/>
                </a:solidFill>
                <a:latin typeface="Arial"/>
                <a:ea typeface="Arial"/>
                <a:cs typeface="Arial"/>
              </a:rPr>
              <a:t>Wastewater</a:t>
            </a:r>
          </a:p>
        </p:txBody>
      </p:sp>
      <p:sp>
        <p:nvSpPr>
          <p:cNvPr id="17" name="">
            <a:extLst xmlns:a="http://schemas.openxmlformats.org/drawingml/2006/main">
              <a:ext uri="{FF2B5EF4-FFF2-40B4-BE49-F238E27FC236}">
                <a16:creationId xmlns:a16="http://schemas.microsoft.com/office/drawing/2014/main" id="{8A427E67-E4B5-4656-A706-DE82D60BBA3C}"/>
              </a:ext>
            </a:extLst>
          </p:cNvPr>
          <p:cNvSpPr>
            <a:spLocks xmlns:a="http://schemas.openxmlformats.org/drawingml/2006/main" noGrp="1"/>
          </p:cNvSpPr>
          <p:nvPr/>
        </p:nvSpPr>
        <p:spPr>
          <a:xfrm xmlns:a="http://schemas.openxmlformats.org/drawingml/2006/main">
            <a:off x="4337050" y="3905250"/>
            <a:ext cx="35179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242821"/>
                </a:solidFill>
                <a:latin typeface="Arial"/>
                <a:ea typeface="Arial"/>
                <a:cs typeface="Arial"/>
              </a:defRPr>
            </a:pPr>
            <a:r>
              <a:rPr sz="1200" b="0">
                <a:solidFill>
                  <a:srgbClr val="242821"/>
                </a:solidFill>
                <a:latin typeface="Arial"/>
                <a:ea typeface="Arial"/>
                <a:cs typeface="Arial"/>
              </a:rPr>
              <a:t>Suitable sewer or another managed route</a:t>
            </a:r>
          </a:p>
        </p:txBody>
      </p:sp>
      <p:sp>
        <p:nvSpPr>
          <p:cNvPr id="18" name="">
            <a:extLst xmlns:a="http://schemas.openxmlformats.org/drawingml/2006/main">
              <a:ext uri="{FF2B5EF4-FFF2-40B4-BE49-F238E27FC236}">
                <a16:creationId xmlns:a16="http://schemas.microsoft.com/office/drawing/2014/main" id="{CF0DF9C6-9E34-4E67-B1EA-2A4DAD4393C7}"/>
              </a:ext>
            </a:extLst>
          </p:cNvPr>
          <p:cNvSpPr>
            <a:spLocks xmlns:a="http://schemas.openxmlformats.org/drawingml/2006/main" noGrp="1"/>
          </p:cNvSpPr>
          <p:nvPr/>
        </p:nvSpPr>
        <p:spPr>
          <a:xfrm xmlns:a="http://schemas.openxmlformats.org/drawingml/2006/main">
            <a:off x="8083550" y="3905250"/>
            <a:ext cx="35179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242821"/>
                </a:solidFill>
                <a:latin typeface="Arial"/>
                <a:ea typeface="Arial"/>
                <a:cs typeface="Arial"/>
              </a:defRPr>
            </a:pPr>
            <a:r>
              <a:rPr sz="1200" b="0">
                <a:solidFill>
                  <a:srgbClr val="242821"/>
                </a:solidFill>
                <a:latin typeface="Arial"/>
                <a:ea typeface="Arial"/>
                <a:cs typeface="Arial"/>
              </a:rPr>
              <a:t>Treatment at site; flushing reuse</a:t>
            </a:r>
          </a:p>
        </p:txBody>
      </p:sp>
      <p:sp>
        <p:nvSpPr>
          <p:cNvPr id="19" name="">
            <a:extLst xmlns:a="http://schemas.openxmlformats.org/drawingml/2006/main">
              <a:ext uri="{FF2B5EF4-FFF2-40B4-BE49-F238E27FC236}">
                <a16:creationId xmlns:a16="http://schemas.microsoft.com/office/drawing/2014/main" id="{DCAACC2F-9394-472D-B1B6-1AC2D531A1DC}"/>
              </a:ext>
            </a:extLst>
          </p:cNvPr>
          <p:cNvSpPr>
            <a:spLocks xmlns:a="http://schemas.openxmlformats.org/drawingml/2006/main" noGrp="1"/>
          </p:cNvSpPr>
          <p:nvPr/>
        </p:nvSpPr>
        <p:spPr>
          <a:xfrm xmlns:a="http://schemas.openxmlformats.org/drawingml/2006/main">
            <a:off x="476250" y="4391025"/>
            <a:ext cx="11239500" cy="9525"/>
          </a:xfrm>
          <a:prstGeom xmlns:a="http://schemas.openxmlformats.org/drawingml/2006/main" prst="rect">
            <a:avLst/>
          </a:prstGeom>
          <a:solidFill xmlns:a="http://schemas.openxmlformats.org/drawingml/2006/main">
            <a:srgbClr val="CFC5B6"/>
          </a:solidFill>
          <a:ln xmlns:a="http://schemas.openxmlformats.org/drawingml/2006/main" w="0">
            <a:noFill/>
          </a:ln>
        </p:spPr>
      </p:sp>
      <p:sp>
        <p:nvSpPr>
          <p:cNvPr id="20" name="">
            <a:extLst xmlns:a="http://schemas.openxmlformats.org/drawingml/2006/main">
              <a:ext uri="{FF2B5EF4-FFF2-40B4-BE49-F238E27FC236}">
                <a16:creationId xmlns:a16="http://schemas.microsoft.com/office/drawing/2014/main" id="{AF6F283F-FE3F-41EE-9ADC-1C4B78A19042}"/>
              </a:ext>
            </a:extLst>
          </p:cNvPr>
          <p:cNvSpPr>
            <a:spLocks xmlns:a="http://schemas.openxmlformats.org/drawingml/2006/main" noGrp="1"/>
          </p:cNvSpPr>
          <p:nvPr/>
        </p:nvSpPr>
        <p:spPr>
          <a:xfrm xmlns:a="http://schemas.openxmlformats.org/drawingml/2006/main">
            <a:off x="476250" y="4391025"/>
            <a:ext cx="11239500" cy="552450"/>
          </a:xfrm>
          <a:prstGeom xmlns:a="http://schemas.openxmlformats.org/drawingml/2006/main" prst="rect">
            <a:avLst/>
          </a:prstGeom>
          <a:solidFill xmlns:a="http://schemas.openxmlformats.org/drawingml/2006/main">
            <a:srgbClr val="F8F3E9"/>
          </a:solidFill>
          <a:ln xmlns:a="http://schemas.openxmlformats.org/drawingml/2006/main" w="0">
            <a:noFill/>
          </a:ln>
        </p:spPr>
      </p:sp>
      <p:sp>
        <p:nvSpPr>
          <p:cNvPr id="21" name="">
            <a:extLst xmlns:a="http://schemas.openxmlformats.org/drawingml/2006/main">
              <a:ext uri="{FF2B5EF4-FFF2-40B4-BE49-F238E27FC236}">
                <a16:creationId xmlns:a16="http://schemas.microsoft.com/office/drawing/2014/main" id="{6564C3B3-02B8-433B-9C37-15291EE4F65C}"/>
              </a:ext>
            </a:extLst>
          </p:cNvPr>
          <p:cNvSpPr>
            <a:spLocks xmlns:a="http://schemas.openxmlformats.org/drawingml/2006/main" noGrp="1"/>
          </p:cNvSpPr>
          <p:nvPr/>
        </p:nvSpPr>
        <p:spPr>
          <a:xfrm xmlns:a="http://schemas.openxmlformats.org/drawingml/2006/main">
            <a:off x="590550" y="4457700"/>
            <a:ext cx="35179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1">
                <a:solidFill>
                  <a:srgbClr val="A74716"/>
                </a:solidFill>
                <a:latin typeface="Arial"/>
                <a:ea typeface="Arial"/>
                <a:cs typeface="Arial"/>
              </a:defRPr>
            </a:pPr>
            <a:r>
              <a:rPr sz="1200" b="1">
                <a:solidFill>
                  <a:srgbClr val="A74716"/>
                </a:solidFill>
                <a:latin typeface="Arial"/>
                <a:ea typeface="Arial"/>
                <a:cs typeface="Arial"/>
              </a:rPr>
              <a:t>Equipment</a:t>
            </a:r>
          </a:p>
        </p:txBody>
      </p:sp>
      <p:sp>
        <p:nvSpPr>
          <p:cNvPr id="22" name="">
            <a:extLst xmlns:a="http://schemas.openxmlformats.org/drawingml/2006/main">
              <a:ext uri="{FF2B5EF4-FFF2-40B4-BE49-F238E27FC236}">
                <a16:creationId xmlns:a16="http://schemas.microsoft.com/office/drawing/2014/main" id="{E905C8DE-BAF4-4A1C-92B7-BD5183B9BF46}"/>
              </a:ext>
            </a:extLst>
          </p:cNvPr>
          <p:cNvSpPr>
            <a:spLocks xmlns:a="http://schemas.openxmlformats.org/drawingml/2006/main" noGrp="1"/>
          </p:cNvSpPr>
          <p:nvPr/>
        </p:nvSpPr>
        <p:spPr>
          <a:xfrm xmlns:a="http://schemas.openxmlformats.org/drawingml/2006/main">
            <a:off x="4337050" y="4457700"/>
            <a:ext cx="35179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242821"/>
                </a:solidFill>
                <a:latin typeface="Arial"/>
                <a:ea typeface="Arial"/>
                <a:cs typeface="Arial"/>
              </a:defRPr>
            </a:pPr>
            <a:r>
              <a:rPr sz="1200" b="0">
                <a:solidFill>
                  <a:srgbClr val="242821"/>
                </a:solidFill>
                <a:latin typeface="Arial"/>
                <a:ea typeface="Arial"/>
                <a:cs typeface="Arial"/>
              </a:rPr>
              <a:t>Fixtures and facility utilities</a:t>
            </a:r>
          </a:p>
        </p:txBody>
      </p:sp>
      <p:sp>
        <p:nvSpPr>
          <p:cNvPr id="23" name="">
            <a:extLst xmlns:a="http://schemas.openxmlformats.org/drawingml/2006/main">
              <a:ext uri="{FF2B5EF4-FFF2-40B4-BE49-F238E27FC236}">
                <a16:creationId xmlns:a16="http://schemas.microsoft.com/office/drawing/2014/main" id="{408026FA-326F-48EF-85B5-1299E38E6F4A}"/>
              </a:ext>
            </a:extLst>
          </p:cNvPr>
          <p:cNvSpPr>
            <a:spLocks xmlns:a="http://schemas.openxmlformats.org/drawingml/2006/main" noGrp="1"/>
          </p:cNvSpPr>
          <p:nvPr/>
        </p:nvSpPr>
        <p:spPr>
          <a:xfrm xmlns:a="http://schemas.openxmlformats.org/drawingml/2006/main">
            <a:off x="8083550" y="4457700"/>
            <a:ext cx="35179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242821"/>
                </a:solidFill>
                <a:latin typeface="Arial"/>
                <a:ea typeface="Arial"/>
                <a:cs typeface="Arial"/>
              </a:defRPr>
            </a:pPr>
            <a:r>
              <a:rPr sz="1200" b="0">
                <a:solidFill>
                  <a:srgbClr val="242821"/>
                </a:solidFill>
                <a:latin typeface="Arial"/>
                <a:ea typeface="Arial"/>
                <a:cs typeface="Arial"/>
              </a:rPr>
              <a:t>Adds process equipment and controls</a:t>
            </a:r>
          </a:p>
        </p:txBody>
      </p:sp>
      <p:sp>
        <p:nvSpPr>
          <p:cNvPr id="24" name="">
            <a:extLst xmlns:a="http://schemas.openxmlformats.org/drawingml/2006/main">
              <a:ext uri="{FF2B5EF4-FFF2-40B4-BE49-F238E27FC236}">
                <a16:creationId xmlns:a16="http://schemas.microsoft.com/office/drawing/2014/main" id="{0049E2B3-CA3D-45CB-AF1E-63A8A561E88D}"/>
              </a:ext>
            </a:extLst>
          </p:cNvPr>
          <p:cNvSpPr>
            <a:spLocks xmlns:a="http://schemas.openxmlformats.org/drawingml/2006/main" noGrp="1"/>
          </p:cNvSpPr>
          <p:nvPr/>
        </p:nvSpPr>
        <p:spPr>
          <a:xfrm xmlns:a="http://schemas.openxmlformats.org/drawingml/2006/main">
            <a:off x="476250" y="4943475"/>
            <a:ext cx="11239500" cy="9525"/>
          </a:xfrm>
          <a:prstGeom xmlns:a="http://schemas.openxmlformats.org/drawingml/2006/main" prst="rect">
            <a:avLst/>
          </a:prstGeom>
          <a:solidFill xmlns:a="http://schemas.openxmlformats.org/drawingml/2006/main">
            <a:srgbClr val="CFC5B6"/>
          </a:solidFill>
          <a:ln xmlns:a="http://schemas.openxmlformats.org/drawingml/2006/main" w="0">
            <a:noFill/>
          </a:ln>
        </p:spPr>
      </p:sp>
      <p:sp>
        <p:nvSpPr>
          <p:cNvPr id="25" name="">
            <a:extLst xmlns:a="http://schemas.openxmlformats.org/drawingml/2006/main">
              <a:ext uri="{FF2B5EF4-FFF2-40B4-BE49-F238E27FC236}">
                <a16:creationId xmlns:a16="http://schemas.microsoft.com/office/drawing/2014/main" id="{06DEEB09-E4D4-40BF-9FD3-6BA1B6796D68}"/>
              </a:ext>
            </a:extLst>
          </p:cNvPr>
          <p:cNvSpPr>
            <a:spLocks xmlns:a="http://schemas.openxmlformats.org/drawingml/2006/main" noGrp="1"/>
          </p:cNvSpPr>
          <p:nvPr/>
        </p:nvSpPr>
        <p:spPr>
          <a:xfrm xmlns:a="http://schemas.openxmlformats.org/drawingml/2006/main">
            <a:off x="476250" y="4943475"/>
            <a:ext cx="11239500" cy="552450"/>
          </a:xfrm>
          <a:prstGeom xmlns:a="http://schemas.openxmlformats.org/drawingml/2006/main" prst="rect">
            <a:avLst/>
          </a:prstGeom>
          <a:solidFill xmlns:a="http://schemas.openxmlformats.org/drawingml/2006/main">
            <a:srgbClr val="EFE7D9"/>
          </a:solidFill>
          <a:ln xmlns:a="http://schemas.openxmlformats.org/drawingml/2006/main" w="0">
            <a:noFill/>
          </a:ln>
        </p:spPr>
      </p:sp>
      <p:sp>
        <p:nvSpPr>
          <p:cNvPr id="26" name="">
            <a:extLst xmlns:a="http://schemas.openxmlformats.org/drawingml/2006/main">
              <a:ext uri="{FF2B5EF4-FFF2-40B4-BE49-F238E27FC236}">
                <a16:creationId xmlns:a16="http://schemas.microsoft.com/office/drawing/2014/main" id="{3F421E4E-D947-442D-9DE9-C627EB1F0089}"/>
              </a:ext>
            </a:extLst>
          </p:cNvPr>
          <p:cNvSpPr>
            <a:spLocks xmlns:a="http://schemas.openxmlformats.org/drawingml/2006/main" noGrp="1"/>
          </p:cNvSpPr>
          <p:nvPr/>
        </p:nvSpPr>
        <p:spPr>
          <a:xfrm xmlns:a="http://schemas.openxmlformats.org/drawingml/2006/main">
            <a:off x="590550" y="5010150"/>
            <a:ext cx="35179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1">
                <a:solidFill>
                  <a:srgbClr val="A74716"/>
                </a:solidFill>
                <a:latin typeface="Arial"/>
                <a:ea typeface="Arial"/>
                <a:cs typeface="Arial"/>
              </a:defRPr>
            </a:pPr>
            <a:r>
              <a:rPr sz="1200" b="1">
                <a:solidFill>
                  <a:srgbClr val="A74716"/>
                </a:solidFill>
                <a:latin typeface="Arial"/>
                <a:ea typeface="Arial"/>
                <a:cs typeface="Arial"/>
              </a:rPr>
              <a:t>Daily operation</a:t>
            </a:r>
          </a:p>
        </p:txBody>
      </p:sp>
      <p:sp>
        <p:nvSpPr>
          <p:cNvPr id="27" name="">
            <a:extLst xmlns:a="http://schemas.openxmlformats.org/drawingml/2006/main">
              <a:ext uri="{FF2B5EF4-FFF2-40B4-BE49-F238E27FC236}">
                <a16:creationId xmlns:a16="http://schemas.microsoft.com/office/drawing/2014/main" id="{C0883450-C6B9-48E4-AD89-D5A5D403D5CC}"/>
              </a:ext>
            </a:extLst>
          </p:cNvPr>
          <p:cNvSpPr>
            <a:spLocks xmlns:a="http://schemas.openxmlformats.org/drawingml/2006/main" noGrp="1"/>
          </p:cNvSpPr>
          <p:nvPr/>
        </p:nvSpPr>
        <p:spPr>
          <a:xfrm xmlns:a="http://schemas.openxmlformats.org/drawingml/2006/main">
            <a:off x="4337050" y="5010150"/>
            <a:ext cx="35179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242821"/>
                </a:solidFill>
                <a:latin typeface="Arial"/>
                <a:ea typeface="Arial"/>
                <a:cs typeface="Arial"/>
              </a:defRPr>
            </a:pPr>
            <a:r>
              <a:rPr sz="1200" b="0">
                <a:solidFill>
                  <a:srgbClr val="242821"/>
                </a:solidFill>
                <a:latin typeface="Arial"/>
                <a:ea typeface="Arial"/>
                <a:cs typeface="Arial"/>
              </a:rPr>
              <a:t>Cleaning, repairs and utilities</a:t>
            </a:r>
          </a:p>
        </p:txBody>
      </p:sp>
      <p:sp>
        <p:nvSpPr>
          <p:cNvPr id="28" name="">
            <a:extLst xmlns:a="http://schemas.openxmlformats.org/drawingml/2006/main">
              <a:ext uri="{FF2B5EF4-FFF2-40B4-BE49-F238E27FC236}">
                <a16:creationId xmlns:a16="http://schemas.microsoft.com/office/drawing/2014/main" id="{AD0185A8-5668-437E-91FA-7D14EBB5A633}"/>
              </a:ext>
            </a:extLst>
          </p:cNvPr>
          <p:cNvSpPr>
            <a:spLocks xmlns:a="http://schemas.openxmlformats.org/drawingml/2006/main" noGrp="1"/>
          </p:cNvSpPr>
          <p:nvPr/>
        </p:nvSpPr>
        <p:spPr>
          <a:xfrm xmlns:a="http://schemas.openxmlformats.org/drawingml/2006/main">
            <a:off x="8083550" y="5010150"/>
            <a:ext cx="35179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242821"/>
                </a:solidFill>
                <a:latin typeface="Arial"/>
                <a:ea typeface="Arial"/>
                <a:cs typeface="Arial"/>
              </a:defRPr>
            </a:pPr>
            <a:r>
              <a:rPr sz="1200" b="0">
                <a:solidFill>
                  <a:srgbClr val="242821"/>
                </a:solidFill>
                <a:latin typeface="Arial"/>
                <a:ea typeface="Arial"/>
                <a:cs typeface="Arial"/>
              </a:rPr>
              <a:t>Also commissioning and treatment care</a:t>
            </a:r>
          </a:p>
        </p:txBody>
      </p:sp>
      <p:sp>
        <p:nvSpPr>
          <p:cNvPr id="29" name="">
            <a:extLst xmlns:a="http://schemas.openxmlformats.org/drawingml/2006/main">
              <a:ext uri="{FF2B5EF4-FFF2-40B4-BE49-F238E27FC236}">
                <a16:creationId xmlns:a16="http://schemas.microsoft.com/office/drawing/2014/main" id="{EF85867D-C3C9-407E-825E-AD71D2DA2EBD}"/>
              </a:ext>
            </a:extLst>
          </p:cNvPr>
          <p:cNvSpPr>
            <a:spLocks xmlns:a="http://schemas.openxmlformats.org/drawingml/2006/main" noGrp="1"/>
          </p:cNvSpPr>
          <p:nvPr/>
        </p:nvSpPr>
        <p:spPr>
          <a:xfrm xmlns:a="http://schemas.openxmlformats.org/drawingml/2006/main">
            <a:off x="476250" y="5495925"/>
            <a:ext cx="11239500" cy="9525"/>
          </a:xfrm>
          <a:prstGeom xmlns:a="http://schemas.openxmlformats.org/drawingml/2006/main" prst="rect">
            <a:avLst/>
          </a:prstGeom>
          <a:solidFill xmlns:a="http://schemas.openxmlformats.org/drawingml/2006/main">
            <a:srgbClr val="CFC5B6"/>
          </a:solidFill>
          <a:ln xmlns:a="http://schemas.openxmlformats.org/drawingml/2006/main" w="0">
            <a:noFill/>
          </a:ln>
        </p:spPr>
      </p:sp>
      <p:sp>
        <p:nvSpPr>
          <p:cNvPr id="30" name="">
            <a:extLst xmlns:a="http://schemas.openxmlformats.org/drawingml/2006/main">
              <a:ext uri="{FF2B5EF4-FFF2-40B4-BE49-F238E27FC236}">
                <a16:creationId xmlns:a16="http://schemas.microsoft.com/office/drawing/2014/main" id="{8CD542AB-D813-48CE-8605-84EBBCFA0707}"/>
              </a:ext>
            </a:extLst>
          </p:cNvPr>
          <p:cNvSpPr>
            <a:spLocks xmlns:a="http://schemas.openxmlformats.org/drawingml/2006/main" noGrp="1"/>
          </p:cNvSpPr>
          <p:nvPr/>
        </p:nvSpPr>
        <p:spPr>
          <a:xfrm xmlns:a="http://schemas.openxmlformats.org/drawingml/2006/main">
            <a:off x="476250" y="5495925"/>
            <a:ext cx="11239500" cy="552450"/>
          </a:xfrm>
          <a:prstGeom xmlns:a="http://schemas.openxmlformats.org/drawingml/2006/main" prst="rect">
            <a:avLst/>
          </a:prstGeom>
          <a:solidFill xmlns:a="http://schemas.openxmlformats.org/drawingml/2006/main">
            <a:srgbClr val="F8F3E9"/>
          </a:solidFill>
          <a:ln xmlns:a="http://schemas.openxmlformats.org/drawingml/2006/main" w="0">
            <a:noFill/>
          </a:ln>
        </p:spPr>
      </p:sp>
      <p:sp>
        <p:nvSpPr>
          <p:cNvPr id="31" name="">
            <a:extLst xmlns:a="http://schemas.openxmlformats.org/drawingml/2006/main">
              <a:ext uri="{FF2B5EF4-FFF2-40B4-BE49-F238E27FC236}">
                <a16:creationId xmlns:a16="http://schemas.microsoft.com/office/drawing/2014/main" id="{3B2CCE29-5BFF-4CC8-B39F-30ACE71349AE}"/>
              </a:ext>
            </a:extLst>
          </p:cNvPr>
          <p:cNvSpPr>
            <a:spLocks xmlns:a="http://schemas.openxmlformats.org/drawingml/2006/main" noGrp="1"/>
          </p:cNvSpPr>
          <p:nvPr/>
        </p:nvSpPr>
        <p:spPr>
          <a:xfrm xmlns:a="http://schemas.openxmlformats.org/drawingml/2006/main">
            <a:off x="590550" y="5562600"/>
            <a:ext cx="35179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1">
                <a:solidFill>
                  <a:srgbClr val="A74716"/>
                </a:solidFill>
                <a:latin typeface="Arial"/>
                <a:ea typeface="Arial"/>
                <a:cs typeface="Arial"/>
              </a:defRPr>
            </a:pPr>
            <a:r>
              <a:rPr sz="1200" b="1">
                <a:solidFill>
                  <a:srgbClr val="A74716"/>
                </a:solidFill>
                <a:latin typeface="Arial"/>
                <a:ea typeface="Arial"/>
                <a:cs typeface="Arial"/>
              </a:rPr>
              <a:t>Site decision</a:t>
            </a:r>
          </a:p>
        </p:txBody>
      </p:sp>
      <p:sp>
        <p:nvSpPr>
          <p:cNvPr id="32" name="">
            <a:extLst xmlns:a="http://schemas.openxmlformats.org/drawingml/2006/main">
              <a:ext uri="{FF2B5EF4-FFF2-40B4-BE49-F238E27FC236}">
                <a16:creationId xmlns:a16="http://schemas.microsoft.com/office/drawing/2014/main" id="{D388AF05-5C22-48A1-B7CA-F3F1317AE703}"/>
              </a:ext>
            </a:extLst>
          </p:cNvPr>
          <p:cNvSpPr>
            <a:spLocks xmlns:a="http://schemas.openxmlformats.org/drawingml/2006/main" noGrp="1"/>
          </p:cNvSpPr>
          <p:nvPr/>
        </p:nvSpPr>
        <p:spPr>
          <a:xfrm xmlns:a="http://schemas.openxmlformats.org/drawingml/2006/main">
            <a:off x="4337050" y="5562600"/>
            <a:ext cx="35179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242821"/>
                </a:solidFill>
                <a:latin typeface="Arial"/>
                <a:ea typeface="Arial"/>
                <a:cs typeface="Arial"/>
              </a:defRPr>
            </a:pPr>
            <a:r>
              <a:rPr sz="1200" b="0">
                <a:solidFill>
                  <a:srgbClr val="242821"/>
                </a:solidFill>
                <a:latin typeface="Arial"/>
                <a:ea typeface="Arial"/>
                <a:cs typeface="Arial"/>
              </a:rPr>
              <a:t>Reliable access and sanitation route</a:t>
            </a:r>
          </a:p>
        </p:txBody>
      </p:sp>
      <p:sp>
        <p:nvSpPr>
          <p:cNvPr id="33" name="">
            <a:extLst xmlns:a="http://schemas.openxmlformats.org/drawingml/2006/main">
              <a:ext uri="{FF2B5EF4-FFF2-40B4-BE49-F238E27FC236}">
                <a16:creationId xmlns:a16="http://schemas.microsoft.com/office/drawing/2014/main" id="{DA8DC00C-4D53-45FE-A5D5-72A4E9DA2D22}"/>
              </a:ext>
            </a:extLst>
          </p:cNvPr>
          <p:cNvSpPr>
            <a:spLocks xmlns:a="http://schemas.openxmlformats.org/drawingml/2006/main" noGrp="1"/>
          </p:cNvSpPr>
          <p:nvPr/>
        </p:nvSpPr>
        <p:spPr>
          <a:xfrm xmlns:a="http://schemas.openxmlformats.org/drawingml/2006/main">
            <a:off x="8083550" y="5562600"/>
            <a:ext cx="35179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242821"/>
                </a:solidFill>
                <a:latin typeface="Arial"/>
                <a:ea typeface="Arial"/>
                <a:cs typeface="Arial"/>
              </a:defRPr>
            </a:pPr>
            <a:r>
              <a:rPr sz="1200" b="0">
                <a:solidFill>
                  <a:srgbClr val="242821"/>
                </a:solidFill>
                <a:latin typeface="Arial"/>
                <a:ea typeface="Arial"/>
                <a:cs typeface="Arial"/>
              </a:rPr>
              <a:t>Local treatment fits site and resources</a:t>
            </a:r>
          </a:p>
        </p:txBody>
      </p:sp>
      <p:sp>
        <p:nvSpPr>
          <p:cNvPr id="34" name="">
            <a:extLst xmlns:a="http://schemas.openxmlformats.org/drawingml/2006/main">
              <a:ext uri="{FF2B5EF4-FFF2-40B4-BE49-F238E27FC236}">
                <a16:creationId xmlns:a16="http://schemas.microsoft.com/office/drawing/2014/main" id="{2CED619F-048C-48BA-A2BF-FD2D5FB7BC0A}"/>
              </a:ext>
            </a:extLst>
          </p:cNvPr>
          <p:cNvSpPr>
            <a:spLocks xmlns:a="http://schemas.openxmlformats.org/drawingml/2006/main" noGrp="1"/>
          </p:cNvSpPr>
          <p:nvPr/>
        </p:nvSpPr>
        <p:spPr>
          <a:xfrm xmlns:a="http://schemas.openxmlformats.org/drawingml/2006/main">
            <a:off x="476250" y="6048375"/>
            <a:ext cx="11239500" cy="9525"/>
          </a:xfrm>
          <a:prstGeom xmlns:a="http://schemas.openxmlformats.org/drawingml/2006/main" prst="rect">
            <a:avLst/>
          </a:prstGeom>
          <a:solidFill xmlns:a="http://schemas.openxmlformats.org/drawingml/2006/main">
            <a:srgbClr val="CFC5B6"/>
          </a:solidFill>
          <a:ln xmlns:a="http://schemas.openxmlformats.org/drawingml/2006/main" w="0">
            <a:noFill/>
          </a:ln>
        </p:spPr>
      </p:sp>
      <p:sp>
        <p:nvSpPr>
          <p:cNvPr id="35" name="">
            <a:extLst xmlns:a="http://schemas.openxmlformats.org/drawingml/2006/main">
              <a:ext uri="{FF2B5EF4-FFF2-40B4-BE49-F238E27FC236}">
                <a16:creationId xmlns:a16="http://schemas.microsoft.com/office/drawing/2014/main" id="{4ED0521A-3865-44EA-A67B-F105FAEB8D91}"/>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BCRT adds treatment capability and responsibility.</a:t>
            </a:r>
          </a:p>
        </p:txBody>
      </p:sp>
      <p:sp>
        <p:nvSpPr>
          <p:cNvPr id="36" name="">
            <a:extLst xmlns:a="http://schemas.openxmlformats.org/drawingml/2006/main">
              <a:ext uri="{FF2B5EF4-FFF2-40B4-BE49-F238E27FC236}">
                <a16:creationId xmlns:a16="http://schemas.microsoft.com/office/drawing/2014/main" id="{2A57EAF3-1200-468E-A1A8-8D297AC874FD}"/>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Concept illustration · Company model explanation and BCRT O&amp;M Manual; no comparative performance trial</a:t>
            </a:r>
          </a:p>
        </p:txBody>
      </p:sp>
      <p:sp>
        <p:nvSpPr>
          <p:cNvPr id="37" name="">
            <a:extLst xmlns:a="http://schemas.openxmlformats.org/drawingml/2006/main">
              <a:ext uri="{FF2B5EF4-FFF2-40B4-BE49-F238E27FC236}">
                <a16:creationId xmlns:a16="http://schemas.microsoft.com/office/drawing/2014/main" id="{C78E8B45-2751-471D-B192-D334420031F9}"/>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44</a:t>
            </a:r>
          </a:p>
        </p:txBody>
      </p:sp>
    </p:spTree>
    <p:extLst>
      <p:ext uri="{BB962C8B-B14F-4D97-AF65-F5344CB8AC3E}">
        <p14:creationId xmlns:p14="http://schemas.microsoft.com/office/powerpoint/2010/main" val="1310479573"/>
      </p:ext>
    </p:extLst>
  </p:cSld>
</p:sld>
</file>

<file path=ppt/slides/slide45.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DA32F200-74D4-4379-A238-6BE181347A81}"/>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THE CITY</a:t>
            </a:r>
          </a:p>
        </p:txBody>
      </p:sp>
      <p:sp>
        <p:nvSpPr>
          <p:cNvPr id="2" name="">
            <a:extLst xmlns:a="http://schemas.openxmlformats.org/drawingml/2006/main">
              <a:ext uri="{FF2B5EF4-FFF2-40B4-BE49-F238E27FC236}">
                <a16:creationId xmlns:a16="http://schemas.microsoft.com/office/drawing/2014/main" id="{25542867-3EC4-42AC-86AC-F500B98939AD}"/>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The business has to pay for the service.</a:t>
            </a: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aa81ef05e88f4a57"/>
          <a:stretch xmlns:a="http://schemas.openxmlformats.org/drawingml/2006/main"/>
        </p:blipFill>
        <p:spPr>
          <a:xfrm xmlns:a="http://schemas.openxmlformats.org/drawingml/2006/main">
            <a:off x="4095750" y="1552575"/>
            <a:ext cx="4000500" cy="2000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E751FBF-B5F1-4F4E-BBD3-5C812A9EE5D3}"/>
              </a:ext>
            </a:extLst>
          </p:cNvPr>
          <p:cNvSpPr>
            <a:spLocks xmlns:a="http://schemas.openxmlformats.org/drawingml/2006/main" noGrp="1"/>
          </p:cNvSpPr>
          <p:nvPr/>
        </p:nvSpPr>
        <p:spPr>
          <a:xfrm xmlns:a="http://schemas.openxmlformats.org/drawingml/2006/main">
            <a:off x="476250" y="4048125"/>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CFDDEEAE-2A24-4ED6-B092-49D55C502535}"/>
              </a:ext>
            </a:extLst>
          </p:cNvPr>
          <p:cNvSpPr>
            <a:spLocks xmlns:a="http://schemas.openxmlformats.org/drawingml/2006/main" noGrp="1"/>
          </p:cNvSpPr>
          <p:nvPr/>
        </p:nvSpPr>
        <p:spPr>
          <a:xfrm xmlns:a="http://schemas.openxmlformats.org/drawingml/2006/main">
            <a:off x="552450" y="4162425"/>
            <a:ext cx="34671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A74716"/>
                </a:solidFill>
                <a:latin typeface="Arial"/>
                <a:ea typeface="Arial"/>
                <a:cs typeface="Arial"/>
              </a:defRPr>
            </a:pPr>
            <a:r>
              <a:rPr sz="1875" b="1">
                <a:solidFill>
                  <a:srgbClr val="A74716"/>
                </a:solidFill>
                <a:latin typeface="Arial"/>
                <a:ea typeface="Arial"/>
                <a:cs typeface="Arial"/>
              </a:rPr>
              <a:t>Income</a:t>
            </a:r>
          </a:p>
        </p:txBody>
      </p:sp>
      <p:sp>
        <p:nvSpPr>
          <p:cNvPr id="6" name="">
            <a:extLst xmlns:a="http://schemas.openxmlformats.org/drawingml/2006/main">
              <a:ext uri="{FF2B5EF4-FFF2-40B4-BE49-F238E27FC236}">
                <a16:creationId xmlns:a16="http://schemas.microsoft.com/office/drawing/2014/main" id="{8DDE0E23-81EC-47DB-9FA9-430B397FBEA6}"/>
              </a:ext>
            </a:extLst>
          </p:cNvPr>
          <p:cNvSpPr>
            <a:spLocks xmlns:a="http://schemas.openxmlformats.org/drawingml/2006/main" noGrp="1"/>
          </p:cNvSpPr>
          <p:nvPr/>
        </p:nvSpPr>
        <p:spPr>
          <a:xfrm xmlns:a="http://schemas.openxmlformats.org/drawingml/2006/main">
            <a:off x="552450" y="4533900"/>
            <a:ext cx="34671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42821"/>
                </a:solidFill>
                <a:latin typeface="Arial"/>
                <a:ea typeface="Arial"/>
                <a:cs typeface="Arial"/>
              </a:defRPr>
            </a:pPr>
            <a:r>
              <a:rPr sz="1500" b="0">
                <a:solidFill>
                  <a:srgbClr val="242821"/>
                </a:solidFill>
                <a:latin typeface="Arial"/>
                <a:ea typeface="Arial"/>
                <a:cs typeface="Arial"/>
              </a:rPr>
              <a:t>Retail contribution, advertising and agreed service payments.</a:t>
            </a:r>
          </a:p>
        </p:txBody>
      </p:sp>
      <p:sp>
        <p:nvSpPr>
          <p:cNvPr id="7" name="">
            <a:extLst xmlns:a="http://schemas.openxmlformats.org/drawingml/2006/main">
              <a:ext uri="{FF2B5EF4-FFF2-40B4-BE49-F238E27FC236}">
                <a16:creationId xmlns:a16="http://schemas.microsoft.com/office/drawing/2014/main" id="{36506B7E-D66F-40D6-B1D0-A9C8BE608C6F}"/>
              </a:ext>
            </a:extLst>
          </p:cNvPr>
          <p:cNvSpPr>
            <a:spLocks xmlns:a="http://schemas.openxmlformats.org/drawingml/2006/main" noGrp="1"/>
          </p:cNvSpPr>
          <p:nvPr/>
        </p:nvSpPr>
        <p:spPr>
          <a:xfrm xmlns:a="http://schemas.openxmlformats.org/drawingml/2006/main">
            <a:off x="4286250" y="4048125"/>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D7ECED4F-7C76-45E2-BB85-DE64839DCEF2}"/>
              </a:ext>
            </a:extLst>
          </p:cNvPr>
          <p:cNvSpPr>
            <a:spLocks xmlns:a="http://schemas.openxmlformats.org/drawingml/2006/main" noGrp="1"/>
          </p:cNvSpPr>
          <p:nvPr/>
        </p:nvSpPr>
        <p:spPr>
          <a:xfrm xmlns:a="http://schemas.openxmlformats.org/drawingml/2006/main">
            <a:off x="4362450" y="4162425"/>
            <a:ext cx="34671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A74716"/>
                </a:solidFill>
                <a:latin typeface="Arial"/>
                <a:ea typeface="Arial"/>
                <a:cs typeface="Arial"/>
              </a:defRPr>
            </a:pPr>
            <a:r>
              <a:rPr sz="1875" b="1">
                <a:solidFill>
                  <a:srgbClr val="A74716"/>
                </a:solidFill>
                <a:latin typeface="Arial"/>
                <a:ea typeface="Arial"/>
                <a:cs typeface="Arial"/>
              </a:rPr>
              <a:t>Costs</a:t>
            </a:r>
          </a:p>
        </p:txBody>
      </p:sp>
      <p:sp>
        <p:nvSpPr>
          <p:cNvPr id="9" name="">
            <a:extLst xmlns:a="http://schemas.openxmlformats.org/drawingml/2006/main">
              <a:ext uri="{FF2B5EF4-FFF2-40B4-BE49-F238E27FC236}">
                <a16:creationId xmlns:a16="http://schemas.microsoft.com/office/drawing/2014/main" id="{99BBA72C-15F8-49D6-98EE-1D87CCC33691}"/>
              </a:ext>
            </a:extLst>
          </p:cNvPr>
          <p:cNvSpPr>
            <a:spLocks xmlns:a="http://schemas.openxmlformats.org/drawingml/2006/main" noGrp="1"/>
          </p:cNvSpPr>
          <p:nvPr/>
        </p:nvSpPr>
        <p:spPr>
          <a:xfrm xmlns:a="http://schemas.openxmlformats.org/drawingml/2006/main">
            <a:off x="4362450" y="4533900"/>
            <a:ext cx="34671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42821"/>
                </a:solidFill>
                <a:latin typeface="Arial"/>
                <a:ea typeface="Arial"/>
                <a:cs typeface="Arial"/>
              </a:defRPr>
            </a:pPr>
            <a:r>
              <a:rPr sz="1500" b="0">
                <a:solidFill>
                  <a:srgbClr val="242821"/>
                </a:solidFill>
                <a:latin typeface="Arial"/>
                <a:ea typeface="Arial"/>
                <a:cs typeface="Arial"/>
              </a:rPr>
              <a:t>Labour, cleaning, utilities, repairs and treatment care.</a:t>
            </a:r>
          </a:p>
        </p:txBody>
      </p:sp>
      <p:sp>
        <p:nvSpPr>
          <p:cNvPr id="10" name="">
            <a:extLst xmlns:a="http://schemas.openxmlformats.org/drawingml/2006/main">
              <a:ext uri="{FF2B5EF4-FFF2-40B4-BE49-F238E27FC236}">
                <a16:creationId xmlns:a16="http://schemas.microsoft.com/office/drawing/2014/main" id="{6150FD3F-26F7-4B0E-B960-6883305B9CC4}"/>
              </a:ext>
            </a:extLst>
          </p:cNvPr>
          <p:cNvSpPr>
            <a:spLocks xmlns:a="http://schemas.openxmlformats.org/drawingml/2006/main" noGrp="1"/>
          </p:cNvSpPr>
          <p:nvPr/>
        </p:nvSpPr>
        <p:spPr>
          <a:xfrm xmlns:a="http://schemas.openxmlformats.org/drawingml/2006/main">
            <a:off x="8096250" y="4048125"/>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1FC1A379-6421-40B4-A591-63319EDB105B}"/>
              </a:ext>
            </a:extLst>
          </p:cNvPr>
          <p:cNvSpPr>
            <a:spLocks xmlns:a="http://schemas.openxmlformats.org/drawingml/2006/main" noGrp="1"/>
          </p:cNvSpPr>
          <p:nvPr/>
        </p:nvSpPr>
        <p:spPr>
          <a:xfrm xmlns:a="http://schemas.openxmlformats.org/drawingml/2006/main">
            <a:off x="8172450" y="4162425"/>
            <a:ext cx="34671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A74716"/>
                </a:solidFill>
                <a:latin typeface="Arial"/>
                <a:ea typeface="Arial"/>
                <a:cs typeface="Arial"/>
              </a:defRPr>
            </a:pPr>
            <a:r>
              <a:rPr sz="1875" b="1">
                <a:solidFill>
                  <a:srgbClr val="A74716"/>
                </a:solidFill>
                <a:latin typeface="Arial"/>
                <a:ea typeface="Arial"/>
                <a:cs typeface="Arial"/>
              </a:rPr>
              <a:t>Reserve</a:t>
            </a:r>
          </a:p>
        </p:txBody>
      </p:sp>
      <p:sp>
        <p:nvSpPr>
          <p:cNvPr id="12" name="">
            <a:extLst xmlns:a="http://schemas.openxmlformats.org/drawingml/2006/main">
              <a:ext uri="{FF2B5EF4-FFF2-40B4-BE49-F238E27FC236}">
                <a16:creationId xmlns:a16="http://schemas.microsoft.com/office/drawing/2014/main" id="{F62E9FF1-7480-4D0E-A5BA-68E87DF6B3EC}"/>
              </a:ext>
            </a:extLst>
          </p:cNvPr>
          <p:cNvSpPr>
            <a:spLocks xmlns:a="http://schemas.openxmlformats.org/drawingml/2006/main" noGrp="1"/>
          </p:cNvSpPr>
          <p:nvPr/>
        </p:nvSpPr>
        <p:spPr>
          <a:xfrm xmlns:a="http://schemas.openxmlformats.org/drawingml/2006/main">
            <a:off x="8172450" y="4533900"/>
            <a:ext cx="34671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42821"/>
                </a:solidFill>
                <a:latin typeface="Arial"/>
                <a:ea typeface="Arial"/>
                <a:cs typeface="Arial"/>
              </a:defRPr>
            </a:pPr>
            <a:r>
              <a:rPr sz="1500" b="0">
                <a:solidFill>
                  <a:srgbClr val="242821"/>
                </a:solidFill>
                <a:latin typeface="Arial"/>
                <a:ea typeface="Arial"/>
                <a:cs typeface="Arial"/>
              </a:rPr>
              <a:t>Replacements and periods of lower income.</a:t>
            </a:r>
          </a:p>
        </p:txBody>
      </p:sp>
      <p:sp>
        <p:nvSpPr>
          <p:cNvPr id="13" name="">
            <a:extLst xmlns:a="http://schemas.openxmlformats.org/drawingml/2006/main">
              <a:ext uri="{FF2B5EF4-FFF2-40B4-BE49-F238E27FC236}">
                <a16:creationId xmlns:a16="http://schemas.microsoft.com/office/drawing/2014/main" id="{562E46A7-3A69-4673-9C2A-D536534125DE}"/>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Compare net contribution with the full cost of staying open.</a:t>
            </a:r>
          </a:p>
        </p:txBody>
      </p:sp>
      <p:sp>
        <p:nvSpPr>
          <p:cNvPr id="14" name="">
            <a:extLst xmlns:a="http://schemas.openxmlformats.org/drawingml/2006/main">
              <a:ext uri="{FF2B5EF4-FFF2-40B4-BE49-F238E27FC236}">
                <a16:creationId xmlns:a16="http://schemas.microsoft.com/office/drawing/2014/main" id="{74C2626F-1993-41E7-B0D2-352D74A55F33}"/>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Concept illustration · Commercial planning framework; no site-specific profit or return claimed</a:t>
            </a:r>
          </a:p>
        </p:txBody>
      </p:sp>
      <p:sp>
        <p:nvSpPr>
          <p:cNvPr id="15" name="">
            <a:extLst xmlns:a="http://schemas.openxmlformats.org/drawingml/2006/main">
              <a:ext uri="{FF2B5EF4-FFF2-40B4-BE49-F238E27FC236}">
                <a16:creationId xmlns:a16="http://schemas.microsoft.com/office/drawing/2014/main" id="{6A6507C7-6FD2-480C-A6B3-6F6D248A8729}"/>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45</a:t>
            </a:r>
          </a:p>
        </p:txBody>
      </p:sp>
    </p:spTree>
    <p:extLst>
      <p:ext uri="{BB962C8B-B14F-4D97-AF65-F5344CB8AC3E}">
        <p14:creationId xmlns:p14="http://schemas.microsoft.com/office/powerpoint/2010/main" val="933516131"/>
      </p:ext>
    </p:extLst>
  </p:cSld>
</p:sld>
</file>

<file path=ppt/slides/slide46.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2E875134-C112-491F-A227-56E71AB2D329}"/>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THE CITY</a:t>
            </a:r>
          </a:p>
        </p:txBody>
      </p:sp>
      <p:sp>
        <p:nvSpPr>
          <p:cNvPr id="2" name="">
            <a:extLst xmlns:a="http://schemas.openxmlformats.org/drawingml/2006/main">
              <a:ext uri="{FF2B5EF4-FFF2-40B4-BE49-F238E27FC236}">
                <a16:creationId xmlns:a16="http://schemas.microsoft.com/office/drawing/2014/main" id="{A56CD4EC-703C-4777-87EE-7C0F607D7348}"/>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PPP: agree who provides what.</a:t>
            </a: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fccb89f5ead14111"/>
          <a:stretch xmlns:a="http://schemas.openxmlformats.org/drawingml/2006/main"/>
        </p:blipFill>
        <p:spPr>
          <a:xfrm xmlns:a="http://schemas.openxmlformats.org/drawingml/2006/main">
            <a:off x="3095625" y="1552575"/>
            <a:ext cx="6000750" cy="2000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C9BFE1E-3CAB-43CF-B728-B1D2AD6B7506}"/>
              </a:ext>
            </a:extLst>
          </p:cNvPr>
          <p:cNvSpPr>
            <a:spLocks xmlns:a="http://schemas.openxmlformats.org/drawingml/2006/main" noGrp="1"/>
          </p:cNvSpPr>
          <p:nvPr/>
        </p:nvSpPr>
        <p:spPr>
          <a:xfrm xmlns:a="http://schemas.openxmlformats.org/drawingml/2006/main">
            <a:off x="476250" y="4048125"/>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35AD4558-2E38-4CDE-999E-D5FB7D0E1CDB}"/>
              </a:ext>
            </a:extLst>
          </p:cNvPr>
          <p:cNvSpPr>
            <a:spLocks xmlns:a="http://schemas.openxmlformats.org/drawingml/2006/main" noGrp="1"/>
          </p:cNvSpPr>
          <p:nvPr/>
        </p:nvSpPr>
        <p:spPr>
          <a:xfrm xmlns:a="http://schemas.openxmlformats.org/drawingml/2006/main">
            <a:off x="552450" y="4162425"/>
            <a:ext cx="34671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A74716"/>
                </a:solidFill>
                <a:latin typeface="Arial"/>
                <a:ea typeface="Arial"/>
                <a:cs typeface="Arial"/>
              </a:defRPr>
            </a:pPr>
            <a:r>
              <a:rPr sz="1875" b="1">
                <a:solidFill>
                  <a:srgbClr val="A74716"/>
                </a:solidFill>
                <a:latin typeface="Arial"/>
                <a:ea typeface="Arial"/>
                <a:cs typeface="Arial"/>
              </a:rPr>
              <a:t>Public partner</a:t>
            </a:r>
          </a:p>
        </p:txBody>
      </p:sp>
      <p:sp>
        <p:nvSpPr>
          <p:cNvPr id="6" name="">
            <a:extLst xmlns:a="http://schemas.openxmlformats.org/drawingml/2006/main">
              <a:ext uri="{FF2B5EF4-FFF2-40B4-BE49-F238E27FC236}">
                <a16:creationId xmlns:a16="http://schemas.microsoft.com/office/drawing/2014/main" id="{4F76AE7F-01A3-4A18-A5A2-289C16492BF9}"/>
              </a:ext>
            </a:extLst>
          </p:cNvPr>
          <p:cNvSpPr>
            <a:spLocks xmlns:a="http://schemas.openxmlformats.org/drawingml/2006/main" noGrp="1"/>
          </p:cNvSpPr>
          <p:nvPr/>
        </p:nvSpPr>
        <p:spPr>
          <a:xfrm xmlns:a="http://schemas.openxmlformats.org/drawingml/2006/main">
            <a:off x="552450" y="4533900"/>
            <a:ext cx="34671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42821"/>
                </a:solidFill>
                <a:latin typeface="Arial"/>
                <a:ea typeface="Arial"/>
                <a:cs typeface="Arial"/>
              </a:defRPr>
            </a:pPr>
            <a:r>
              <a:rPr sz="1500" b="0">
                <a:solidFill>
                  <a:srgbClr val="242821"/>
                </a:solidFill>
                <a:latin typeface="Arial"/>
                <a:ea typeface="Arial"/>
                <a:cs typeface="Arial"/>
              </a:rPr>
              <a:t>Site rights, approvals, access and service standards.</a:t>
            </a:r>
          </a:p>
        </p:txBody>
      </p:sp>
      <p:sp>
        <p:nvSpPr>
          <p:cNvPr id="7" name="">
            <a:extLst xmlns:a="http://schemas.openxmlformats.org/drawingml/2006/main">
              <a:ext uri="{FF2B5EF4-FFF2-40B4-BE49-F238E27FC236}">
                <a16:creationId xmlns:a16="http://schemas.microsoft.com/office/drawing/2014/main" id="{16A3B4F3-FB76-45A2-B242-D42DCA10C31E}"/>
              </a:ext>
            </a:extLst>
          </p:cNvPr>
          <p:cNvSpPr>
            <a:spLocks xmlns:a="http://schemas.openxmlformats.org/drawingml/2006/main" noGrp="1"/>
          </p:cNvSpPr>
          <p:nvPr/>
        </p:nvSpPr>
        <p:spPr>
          <a:xfrm xmlns:a="http://schemas.openxmlformats.org/drawingml/2006/main">
            <a:off x="4286250" y="4048125"/>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40C3C22D-3564-4656-BEC5-A2AD7CA2D2B8}"/>
              </a:ext>
            </a:extLst>
          </p:cNvPr>
          <p:cNvSpPr>
            <a:spLocks xmlns:a="http://schemas.openxmlformats.org/drawingml/2006/main" noGrp="1"/>
          </p:cNvSpPr>
          <p:nvPr/>
        </p:nvSpPr>
        <p:spPr>
          <a:xfrm xmlns:a="http://schemas.openxmlformats.org/drawingml/2006/main">
            <a:off x="4362450" y="4162425"/>
            <a:ext cx="34671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A74716"/>
                </a:solidFill>
                <a:latin typeface="Arial"/>
                <a:ea typeface="Arial"/>
                <a:cs typeface="Arial"/>
              </a:defRPr>
            </a:pPr>
            <a:r>
              <a:rPr sz="1875" b="1">
                <a:solidFill>
                  <a:srgbClr val="A74716"/>
                </a:solidFill>
                <a:latin typeface="Arial"/>
                <a:ea typeface="Arial"/>
                <a:cs typeface="Arial"/>
              </a:rPr>
              <a:t>Private partner</a:t>
            </a:r>
          </a:p>
        </p:txBody>
      </p:sp>
      <p:sp>
        <p:nvSpPr>
          <p:cNvPr id="9" name="">
            <a:extLst xmlns:a="http://schemas.openxmlformats.org/drawingml/2006/main">
              <a:ext uri="{FF2B5EF4-FFF2-40B4-BE49-F238E27FC236}">
                <a16:creationId xmlns:a16="http://schemas.microsoft.com/office/drawing/2014/main" id="{54D90516-CC72-431D-8124-E54A813ACE15}"/>
              </a:ext>
            </a:extLst>
          </p:cNvPr>
          <p:cNvSpPr>
            <a:spLocks xmlns:a="http://schemas.openxmlformats.org/drawingml/2006/main" noGrp="1"/>
          </p:cNvSpPr>
          <p:nvPr/>
        </p:nvSpPr>
        <p:spPr>
          <a:xfrm xmlns:a="http://schemas.openxmlformats.org/drawingml/2006/main">
            <a:off x="4362450" y="4533900"/>
            <a:ext cx="34671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42821"/>
                </a:solidFill>
                <a:latin typeface="Arial"/>
                <a:ea typeface="Arial"/>
                <a:cs typeface="Arial"/>
              </a:defRPr>
            </a:pPr>
            <a:r>
              <a:rPr sz="1500" b="0">
                <a:solidFill>
                  <a:srgbClr val="242821"/>
                </a:solidFill>
                <a:latin typeface="Arial"/>
                <a:ea typeface="Arial"/>
                <a:cs typeface="Arial"/>
              </a:rPr>
              <a:t>Delivery, operation and maintenance within the contract.</a:t>
            </a:r>
          </a:p>
        </p:txBody>
      </p:sp>
      <p:sp>
        <p:nvSpPr>
          <p:cNvPr id="10" name="">
            <a:extLst xmlns:a="http://schemas.openxmlformats.org/drawingml/2006/main">
              <a:ext uri="{FF2B5EF4-FFF2-40B4-BE49-F238E27FC236}">
                <a16:creationId xmlns:a16="http://schemas.microsoft.com/office/drawing/2014/main" id="{AE48BA03-BD62-4E5C-9633-1C0661AAAB13}"/>
              </a:ext>
            </a:extLst>
          </p:cNvPr>
          <p:cNvSpPr>
            <a:spLocks xmlns:a="http://schemas.openxmlformats.org/drawingml/2006/main" noGrp="1"/>
          </p:cNvSpPr>
          <p:nvPr/>
        </p:nvSpPr>
        <p:spPr>
          <a:xfrm xmlns:a="http://schemas.openxmlformats.org/drawingml/2006/main">
            <a:off x="8096250" y="4048125"/>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11764D67-32CA-4707-8702-1192C0BE3010}"/>
              </a:ext>
            </a:extLst>
          </p:cNvPr>
          <p:cNvSpPr>
            <a:spLocks xmlns:a="http://schemas.openxmlformats.org/drawingml/2006/main" noGrp="1"/>
          </p:cNvSpPr>
          <p:nvPr/>
        </p:nvSpPr>
        <p:spPr>
          <a:xfrm xmlns:a="http://schemas.openxmlformats.org/drawingml/2006/main">
            <a:off x="8172450" y="4162425"/>
            <a:ext cx="34671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A74716"/>
                </a:solidFill>
                <a:latin typeface="Arial"/>
                <a:ea typeface="Arial"/>
                <a:cs typeface="Arial"/>
              </a:defRPr>
            </a:pPr>
            <a:r>
              <a:rPr sz="1875" b="1">
                <a:solidFill>
                  <a:srgbClr val="A74716"/>
                </a:solidFill>
                <a:latin typeface="Arial"/>
                <a:ea typeface="Arial"/>
                <a:cs typeface="Arial"/>
              </a:rPr>
              <a:t>The agreement</a:t>
            </a:r>
          </a:p>
        </p:txBody>
      </p:sp>
      <p:sp>
        <p:nvSpPr>
          <p:cNvPr id="12" name="">
            <a:extLst xmlns:a="http://schemas.openxmlformats.org/drawingml/2006/main">
              <a:ext uri="{FF2B5EF4-FFF2-40B4-BE49-F238E27FC236}">
                <a16:creationId xmlns:a16="http://schemas.microsoft.com/office/drawing/2014/main" id="{66446164-659D-4815-AF40-F2145B7D2DEA}"/>
              </a:ext>
            </a:extLst>
          </p:cNvPr>
          <p:cNvSpPr>
            <a:spLocks xmlns:a="http://schemas.openxmlformats.org/drawingml/2006/main" noGrp="1"/>
          </p:cNvSpPr>
          <p:nvPr/>
        </p:nvSpPr>
        <p:spPr>
          <a:xfrm xmlns:a="http://schemas.openxmlformats.org/drawingml/2006/main">
            <a:off x="8172450" y="4533900"/>
            <a:ext cx="34671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42821"/>
                </a:solidFill>
                <a:latin typeface="Arial"/>
                <a:ea typeface="Arial"/>
                <a:cs typeface="Arial"/>
              </a:defRPr>
            </a:pPr>
            <a:r>
              <a:rPr sz="1500" b="0">
                <a:solidFill>
                  <a:srgbClr val="242821"/>
                </a:solidFill>
                <a:latin typeface="Arial"/>
                <a:ea typeface="Arial"/>
                <a:cs typeface="Arial"/>
              </a:rPr>
              <a:t>Funding, risks, reporting and remedies for failure.</a:t>
            </a:r>
          </a:p>
        </p:txBody>
      </p:sp>
      <p:sp>
        <p:nvSpPr>
          <p:cNvPr id="13" name="">
            <a:extLst xmlns:a="http://schemas.openxmlformats.org/drawingml/2006/main">
              <a:ext uri="{FF2B5EF4-FFF2-40B4-BE49-F238E27FC236}">
                <a16:creationId xmlns:a16="http://schemas.microsoft.com/office/drawing/2014/main" id="{478961AD-8C87-438C-9AA2-2744B0DD3CC5}"/>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Public–private partnership is a service contract, not a promise of zero cost.</a:t>
            </a:r>
          </a:p>
        </p:txBody>
      </p:sp>
      <p:sp>
        <p:nvSpPr>
          <p:cNvPr id="14" name="">
            <a:extLst xmlns:a="http://schemas.openxmlformats.org/drawingml/2006/main">
              <a:ext uri="{FF2B5EF4-FFF2-40B4-BE49-F238E27FC236}">
                <a16:creationId xmlns:a16="http://schemas.microsoft.com/office/drawing/2014/main" id="{24F26D56-A94A-4C10-A369-C56C4CDF39B3}"/>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Concept illustration · DEA PPP guidance; illustrative allocation, not agreed Karnataka terms</a:t>
            </a:r>
          </a:p>
        </p:txBody>
      </p:sp>
      <p:sp>
        <p:nvSpPr>
          <p:cNvPr id="15" name="">
            <a:extLst xmlns:a="http://schemas.openxmlformats.org/drawingml/2006/main">
              <a:ext uri="{FF2B5EF4-FFF2-40B4-BE49-F238E27FC236}">
                <a16:creationId xmlns:a16="http://schemas.microsoft.com/office/drawing/2014/main" id="{52B759C4-FB19-43B4-BE5A-5225F98E9816}"/>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46</a:t>
            </a:r>
          </a:p>
        </p:txBody>
      </p:sp>
    </p:spTree>
    <p:extLst>
      <p:ext uri="{BB962C8B-B14F-4D97-AF65-F5344CB8AC3E}">
        <p14:creationId xmlns:p14="http://schemas.microsoft.com/office/powerpoint/2010/main" val="1400852308"/>
      </p:ext>
    </p:extLst>
  </p:cSld>
</p:sld>
</file>

<file path=ppt/slides/slide47.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6085EC26-B672-41C7-9720-53CDF2E27A5C}"/>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THE CITY</a:t>
            </a:r>
          </a:p>
        </p:txBody>
      </p:sp>
      <p:sp>
        <p:nvSpPr>
          <p:cNvPr id="2" name="">
            <a:extLst xmlns:a="http://schemas.openxmlformats.org/drawingml/2006/main">
              <a:ext uri="{FF2B5EF4-FFF2-40B4-BE49-F238E27FC236}">
                <a16:creationId xmlns:a16="http://schemas.microsoft.com/office/drawing/2014/main" id="{74964E99-1045-4752-A305-784DA99582CC}"/>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A contract can cover years of service.</a:t>
            </a: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647e97d75cb544e0"/>
          <a:stretch xmlns:a="http://schemas.openxmlformats.org/drawingml/2006/main"/>
        </p:blipFill>
        <p:spPr>
          <a:xfrm xmlns:a="http://schemas.openxmlformats.org/drawingml/2006/main">
            <a:off x="3095625" y="1552575"/>
            <a:ext cx="6000750" cy="2000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160136B-8F17-46BA-BCC6-855387D226AD}"/>
              </a:ext>
            </a:extLst>
          </p:cNvPr>
          <p:cNvSpPr>
            <a:spLocks xmlns:a="http://schemas.openxmlformats.org/drawingml/2006/main" noGrp="1"/>
          </p:cNvSpPr>
          <p:nvPr/>
        </p:nvSpPr>
        <p:spPr>
          <a:xfrm xmlns:a="http://schemas.openxmlformats.org/drawingml/2006/main">
            <a:off x="476250" y="4048125"/>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02216C72-73BA-4481-B397-BF87C04B88D2}"/>
              </a:ext>
            </a:extLst>
          </p:cNvPr>
          <p:cNvSpPr>
            <a:spLocks xmlns:a="http://schemas.openxmlformats.org/drawingml/2006/main" noGrp="1"/>
          </p:cNvSpPr>
          <p:nvPr/>
        </p:nvSpPr>
        <p:spPr>
          <a:xfrm xmlns:a="http://schemas.openxmlformats.org/drawingml/2006/main">
            <a:off x="552450" y="4162425"/>
            <a:ext cx="34671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A74716"/>
                </a:solidFill>
                <a:latin typeface="Arial"/>
                <a:ea typeface="Arial"/>
                <a:cs typeface="Arial"/>
              </a:defRPr>
            </a:pPr>
            <a:r>
              <a:rPr sz="1875" b="1">
                <a:solidFill>
                  <a:srgbClr val="A74716"/>
                </a:solidFill>
                <a:latin typeface="Arial"/>
                <a:ea typeface="Arial"/>
                <a:cs typeface="Arial"/>
              </a:rPr>
              <a:t>15 years</a:t>
            </a:r>
          </a:p>
        </p:txBody>
      </p:sp>
      <p:sp>
        <p:nvSpPr>
          <p:cNvPr id="6" name="">
            <a:extLst xmlns:a="http://schemas.openxmlformats.org/drawingml/2006/main">
              <a:ext uri="{FF2B5EF4-FFF2-40B4-BE49-F238E27FC236}">
                <a16:creationId xmlns:a16="http://schemas.microsoft.com/office/drawing/2014/main" id="{241C915C-1BFC-4B83-91BD-75D844D85C54}"/>
              </a:ext>
            </a:extLst>
          </p:cNvPr>
          <p:cNvSpPr>
            <a:spLocks xmlns:a="http://schemas.openxmlformats.org/drawingml/2006/main" noGrp="1"/>
          </p:cNvSpPr>
          <p:nvPr/>
        </p:nvSpPr>
        <p:spPr>
          <a:xfrm xmlns:a="http://schemas.openxmlformats.org/drawingml/2006/main">
            <a:off x="552450" y="4533900"/>
            <a:ext cx="34671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42821"/>
                </a:solidFill>
                <a:latin typeface="Arial"/>
                <a:ea typeface="Arial"/>
                <a:cs typeface="Arial"/>
              </a:defRPr>
            </a:pPr>
            <a:r>
              <a:rPr sz="1500" b="0">
                <a:solidFill>
                  <a:srgbClr val="242821"/>
                </a:solidFill>
                <a:latin typeface="Arial"/>
                <a:ea typeface="Arial"/>
                <a:cs typeface="Arial"/>
              </a:rPr>
              <a:t>Concession period in the GHMC certificate.</a:t>
            </a:r>
          </a:p>
        </p:txBody>
      </p:sp>
      <p:sp>
        <p:nvSpPr>
          <p:cNvPr id="7" name="">
            <a:extLst xmlns:a="http://schemas.openxmlformats.org/drawingml/2006/main">
              <a:ext uri="{FF2B5EF4-FFF2-40B4-BE49-F238E27FC236}">
                <a16:creationId xmlns:a16="http://schemas.microsoft.com/office/drawing/2014/main" id="{FC79B7DA-BB1F-407F-877D-3CDA83B71EE8}"/>
              </a:ext>
            </a:extLst>
          </p:cNvPr>
          <p:cNvSpPr>
            <a:spLocks xmlns:a="http://schemas.openxmlformats.org/drawingml/2006/main" noGrp="1"/>
          </p:cNvSpPr>
          <p:nvPr/>
        </p:nvSpPr>
        <p:spPr>
          <a:xfrm xmlns:a="http://schemas.openxmlformats.org/drawingml/2006/main">
            <a:off x="4286250" y="4048125"/>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63B5913F-324A-44CA-B1C8-79F0A91B47A3}"/>
              </a:ext>
            </a:extLst>
          </p:cNvPr>
          <p:cNvSpPr>
            <a:spLocks xmlns:a="http://schemas.openxmlformats.org/drawingml/2006/main" noGrp="1"/>
          </p:cNvSpPr>
          <p:nvPr/>
        </p:nvSpPr>
        <p:spPr>
          <a:xfrm xmlns:a="http://schemas.openxmlformats.org/drawingml/2006/main">
            <a:off x="4362450" y="4162425"/>
            <a:ext cx="34671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A74716"/>
                </a:solidFill>
                <a:latin typeface="Arial"/>
                <a:ea typeface="Arial"/>
                <a:cs typeface="Arial"/>
              </a:defRPr>
            </a:pPr>
            <a:r>
              <a:rPr sz="1875" b="1">
                <a:solidFill>
                  <a:srgbClr val="A74716"/>
                </a:solidFill>
                <a:latin typeface="Arial"/>
                <a:ea typeface="Arial"/>
                <a:cs typeface="Arial"/>
              </a:rPr>
              <a:t>36 locations</a:t>
            </a:r>
          </a:p>
        </p:txBody>
      </p:sp>
      <p:sp>
        <p:nvSpPr>
          <p:cNvPr id="9" name="">
            <a:extLst xmlns:a="http://schemas.openxmlformats.org/drawingml/2006/main">
              <a:ext uri="{FF2B5EF4-FFF2-40B4-BE49-F238E27FC236}">
                <a16:creationId xmlns:a16="http://schemas.microsoft.com/office/drawing/2014/main" id="{B71D84EE-F12E-4EFA-92B0-3C77FDE6D5AF}"/>
              </a:ext>
            </a:extLst>
          </p:cNvPr>
          <p:cNvSpPr>
            <a:spLocks xmlns:a="http://schemas.openxmlformats.org/drawingml/2006/main" noGrp="1"/>
          </p:cNvSpPr>
          <p:nvPr/>
        </p:nvSpPr>
        <p:spPr>
          <a:xfrm xmlns:a="http://schemas.openxmlformats.org/drawingml/2006/main">
            <a:off x="4362450" y="4533900"/>
            <a:ext cx="34671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42821"/>
                </a:solidFill>
                <a:latin typeface="Arial"/>
                <a:ea typeface="Arial"/>
                <a:cs typeface="Arial"/>
              </a:defRPr>
            </a:pPr>
            <a:r>
              <a:rPr sz="1500" b="0">
                <a:solidFill>
                  <a:srgbClr val="242821"/>
                </a:solidFill>
                <a:latin typeface="Arial"/>
                <a:ea typeface="Arial"/>
                <a:cs typeface="Arial"/>
              </a:rPr>
              <a:t>Project scope described in the document.</a:t>
            </a:r>
          </a:p>
        </p:txBody>
      </p:sp>
      <p:sp>
        <p:nvSpPr>
          <p:cNvPr id="10" name="">
            <a:extLst xmlns:a="http://schemas.openxmlformats.org/drawingml/2006/main">
              <a:ext uri="{FF2B5EF4-FFF2-40B4-BE49-F238E27FC236}">
                <a16:creationId xmlns:a16="http://schemas.microsoft.com/office/drawing/2014/main" id="{7D762F55-492E-4B48-BFF2-FA251ADAA866}"/>
              </a:ext>
            </a:extLst>
          </p:cNvPr>
          <p:cNvSpPr>
            <a:spLocks xmlns:a="http://schemas.openxmlformats.org/drawingml/2006/main" noGrp="1"/>
          </p:cNvSpPr>
          <p:nvPr/>
        </p:nvSpPr>
        <p:spPr>
          <a:xfrm xmlns:a="http://schemas.openxmlformats.org/drawingml/2006/main">
            <a:off x="8096250" y="4048125"/>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416235C8-A3E6-4ED8-888C-7F288BFE75A3}"/>
              </a:ext>
            </a:extLst>
          </p:cNvPr>
          <p:cNvSpPr>
            <a:spLocks xmlns:a="http://schemas.openxmlformats.org/drawingml/2006/main" noGrp="1"/>
          </p:cNvSpPr>
          <p:nvPr/>
        </p:nvSpPr>
        <p:spPr>
          <a:xfrm xmlns:a="http://schemas.openxmlformats.org/drawingml/2006/main">
            <a:off x="8172450" y="4162425"/>
            <a:ext cx="34671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A74716"/>
                </a:solidFill>
                <a:latin typeface="Arial"/>
                <a:ea typeface="Arial"/>
                <a:cs typeface="Arial"/>
              </a:defRPr>
            </a:pPr>
            <a:r>
              <a:rPr sz="1875" b="1">
                <a:solidFill>
                  <a:srgbClr val="A74716"/>
                </a:solidFill>
                <a:latin typeface="Arial"/>
                <a:ea typeface="Arial"/>
                <a:cs typeface="Arial"/>
              </a:rPr>
              <a:t>4 locations</a:t>
            </a:r>
          </a:p>
        </p:txBody>
      </p:sp>
      <p:sp>
        <p:nvSpPr>
          <p:cNvPr id="12" name="">
            <a:extLst xmlns:a="http://schemas.openxmlformats.org/drawingml/2006/main">
              <a:ext uri="{FF2B5EF4-FFF2-40B4-BE49-F238E27FC236}">
                <a16:creationId xmlns:a16="http://schemas.microsoft.com/office/drawing/2014/main" id="{280D2DC4-0432-45F8-BEC3-D0DF3DB14F0F}"/>
              </a:ext>
            </a:extLst>
          </p:cNvPr>
          <p:cNvSpPr>
            <a:spLocks xmlns:a="http://schemas.openxmlformats.org/drawingml/2006/main" noGrp="1"/>
          </p:cNvSpPr>
          <p:nvPr/>
        </p:nvSpPr>
        <p:spPr>
          <a:xfrm xmlns:a="http://schemas.openxmlformats.org/drawingml/2006/main">
            <a:off x="8172450" y="4533900"/>
            <a:ext cx="34671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42821"/>
                </a:solidFill>
                <a:latin typeface="Arial"/>
                <a:ea typeface="Arial"/>
                <a:cs typeface="Arial"/>
              </a:defRPr>
            </a:pPr>
            <a:r>
              <a:rPr sz="1500" b="0">
                <a:solidFill>
                  <a:srgbClr val="242821"/>
                </a:solidFill>
                <a:latin typeface="Arial"/>
                <a:ea typeface="Arial"/>
                <a:cs typeface="Arial"/>
              </a:rPr>
              <a:t>Listed completed, qualified as reported by telephone.</a:t>
            </a:r>
          </a:p>
        </p:txBody>
      </p:sp>
      <p:sp>
        <p:nvSpPr>
          <p:cNvPr id="13" name="">
            <a:extLst xmlns:a="http://schemas.openxmlformats.org/drawingml/2006/main">
              <a:ext uri="{FF2B5EF4-FFF2-40B4-BE49-F238E27FC236}">
                <a16:creationId xmlns:a16="http://schemas.microsoft.com/office/drawing/2014/main" id="{B9A17346-5D8D-4599-85BD-573972B11E29}"/>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Historical contract scope and recorded progress are different measures.</a:t>
            </a:r>
          </a:p>
        </p:txBody>
      </p:sp>
      <p:sp>
        <p:nvSpPr>
          <p:cNvPr id="14" name="">
            <a:extLst xmlns:a="http://schemas.openxmlformats.org/drawingml/2006/main">
              <a:ext uri="{FF2B5EF4-FFF2-40B4-BE49-F238E27FC236}">
                <a16:creationId xmlns:a16="http://schemas.microsoft.com/office/drawing/2014/main" id="{C49E06C9-AFA8-433F-966E-E075F8786BBC}"/>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Concept illustration · GHMC experience certificate, 7 Aug 2020, archived 07-08-2020.pdf</a:t>
            </a:r>
          </a:p>
        </p:txBody>
      </p:sp>
      <p:sp>
        <p:nvSpPr>
          <p:cNvPr id="15" name="">
            <a:extLst xmlns:a="http://schemas.openxmlformats.org/drawingml/2006/main">
              <a:ext uri="{FF2B5EF4-FFF2-40B4-BE49-F238E27FC236}">
                <a16:creationId xmlns:a16="http://schemas.microsoft.com/office/drawing/2014/main" id="{B26410D6-E2C7-4FED-915D-0A1CFBE38C30}"/>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47</a:t>
            </a:r>
          </a:p>
        </p:txBody>
      </p:sp>
    </p:spTree>
    <p:extLst>
      <p:ext uri="{BB962C8B-B14F-4D97-AF65-F5344CB8AC3E}">
        <p14:creationId xmlns:p14="http://schemas.microsoft.com/office/powerpoint/2010/main" val="855789743"/>
      </p:ext>
    </p:extLst>
  </p:cSld>
</p:sld>
</file>

<file path=ppt/slides/slide48.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pic>
        <p:nvPicPr>
          <p:cNvPr id="5" name=""/>
          <p:cNvPicPr>
            <a:picLocks xmlns:a="http://schemas.openxmlformats.org/drawingml/2006/main" noChangeAspect="1"/>
          </p:cNvPicPr>
          <p:nvPr/>
        </p:nvPicPr>
        <p:blipFill>
          <a:blip xmlns:r="http://schemas.openxmlformats.org/officeDocument/2006/relationships" xmlns:a="http://schemas.openxmlformats.org/drawingml/2006/main" r:embed="Rc583c01ac4744468"/>
          <a:stretch xmlns:a="http://schemas.openxmlformats.org/drawingml/2006/main"/>
        </p:blipFill>
        <p:spPr>
          <a:xfrm xmlns:a="http://schemas.openxmlformats.org/drawingml/2006/main">
            <a:off x="367112" y="0"/>
            <a:ext cx="11457775" cy="6448425"/>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5FC8803E-63B9-4ABC-9A4F-83ADE1FDEDBF}"/>
              </a:ext>
            </a:extLst>
          </p:cNvPr>
          <p:cNvSpPr>
            <a:spLocks xmlns:a="http://schemas.openxmlformats.org/drawingml/2006/main" noGrp="1"/>
          </p:cNvSpPr>
          <p:nvPr/>
        </p:nvSpPr>
        <p:spPr>
          <a:xfrm xmlns:a="http://schemas.openxmlformats.org/drawingml/2006/main">
            <a:off x="476250" y="6534150"/>
            <a:ext cx="11239500" cy="9525"/>
          </a:xfrm>
          <a:prstGeom xmlns:a="http://schemas.openxmlformats.org/drawingml/2006/main" prst="rect">
            <a:avLst/>
          </a:prstGeom>
          <a:solidFill xmlns:a="http://schemas.openxmlformats.org/drawingml/2006/main">
            <a:srgbClr val="D7CBB8"/>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F1B37AF3-3C62-40DC-A7F6-1D64A9B0D2BF}"/>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Concept illustration · Proposal for discussion · Karnataka wastewater-reuse workshop: PIB, 8 Nov 2025</a:t>
            </a:r>
          </a:p>
        </p:txBody>
      </p:sp>
      <p:sp>
        <p:nvSpPr>
          <p:cNvPr id="4" name="">
            <a:extLst xmlns:a="http://schemas.openxmlformats.org/drawingml/2006/main">
              <a:ext uri="{FF2B5EF4-FFF2-40B4-BE49-F238E27FC236}">
                <a16:creationId xmlns:a16="http://schemas.microsoft.com/office/drawing/2014/main" id="{1B4783E2-193E-44CB-80BC-F88599D54133}"/>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48</a:t>
            </a:r>
          </a:p>
        </p:txBody>
      </p:sp>
    </p:spTree>
    <p:extLst>
      <p:ext uri="{BB962C8B-B14F-4D97-AF65-F5344CB8AC3E}">
        <p14:creationId xmlns:p14="http://schemas.microsoft.com/office/powerpoint/2010/main" val="1802730773"/>
      </p:ext>
    </p:extLst>
  </p:cSld>
</p:sld>
</file>

<file path=ppt/slides/slide49.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0456E636-774C-4385-A5CD-2805E1C317B6}"/>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THE CITY</a:t>
            </a:r>
          </a:p>
        </p:txBody>
      </p:sp>
      <p:sp>
        <p:nvSpPr>
          <p:cNvPr id="2" name="">
            <a:extLst xmlns:a="http://schemas.openxmlformats.org/drawingml/2006/main">
              <a:ext uri="{FF2B5EF4-FFF2-40B4-BE49-F238E27FC236}">
                <a16:creationId xmlns:a16="http://schemas.microsoft.com/office/drawing/2014/main" id="{F6EDE495-BFE3-4801-ABC3-738A849C8CE2}"/>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Karnataka: start with sites that need a service.</a:t>
            </a: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88f67f3d0e194d89"/>
          <a:stretch xmlns:a="http://schemas.openxmlformats.org/drawingml/2006/main"/>
        </p:blipFill>
        <p:spPr>
          <a:xfrm xmlns:a="http://schemas.openxmlformats.org/drawingml/2006/main">
            <a:off x="3095625" y="1552575"/>
            <a:ext cx="6000750" cy="2000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7875626-B991-434D-8E30-B002918C476B}"/>
              </a:ext>
            </a:extLst>
          </p:cNvPr>
          <p:cNvSpPr>
            <a:spLocks xmlns:a="http://schemas.openxmlformats.org/drawingml/2006/main" noGrp="1"/>
          </p:cNvSpPr>
          <p:nvPr/>
        </p:nvSpPr>
        <p:spPr>
          <a:xfrm xmlns:a="http://schemas.openxmlformats.org/drawingml/2006/main">
            <a:off x="476250" y="4048125"/>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D743B08D-99E1-407D-885B-AC6CA41DB05F}"/>
              </a:ext>
            </a:extLst>
          </p:cNvPr>
          <p:cNvSpPr>
            <a:spLocks xmlns:a="http://schemas.openxmlformats.org/drawingml/2006/main" noGrp="1"/>
          </p:cNvSpPr>
          <p:nvPr/>
        </p:nvSpPr>
        <p:spPr>
          <a:xfrm xmlns:a="http://schemas.openxmlformats.org/drawingml/2006/main">
            <a:off x="552450" y="4162425"/>
            <a:ext cx="34671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A74716"/>
                </a:solidFill>
                <a:latin typeface="Arial"/>
                <a:ea typeface="Arial"/>
                <a:cs typeface="Arial"/>
              </a:defRPr>
            </a:pPr>
            <a:r>
              <a:rPr sz="1875" b="1">
                <a:solidFill>
                  <a:srgbClr val="A74716"/>
                </a:solidFill>
                <a:latin typeface="Arial"/>
                <a:ea typeface="Arial"/>
                <a:cs typeface="Arial"/>
              </a:rPr>
              <a:t>Markets and transit</a:t>
            </a:r>
          </a:p>
        </p:txBody>
      </p:sp>
      <p:sp>
        <p:nvSpPr>
          <p:cNvPr id="6" name="">
            <a:extLst xmlns:a="http://schemas.openxmlformats.org/drawingml/2006/main">
              <a:ext uri="{FF2B5EF4-FFF2-40B4-BE49-F238E27FC236}">
                <a16:creationId xmlns:a16="http://schemas.microsoft.com/office/drawing/2014/main" id="{DB79AD01-A84A-42D8-A333-A95DAF9625D7}"/>
              </a:ext>
            </a:extLst>
          </p:cNvPr>
          <p:cNvSpPr>
            <a:spLocks xmlns:a="http://schemas.openxmlformats.org/drawingml/2006/main" noGrp="1"/>
          </p:cNvSpPr>
          <p:nvPr/>
        </p:nvSpPr>
        <p:spPr>
          <a:xfrm xmlns:a="http://schemas.openxmlformats.org/drawingml/2006/main">
            <a:off x="552450" y="4533900"/>
            <a:ext cx="34671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42821"/>
                </a:solidFill>
                <a:latin typeface="Arial"/>
                <a:ea typeface="Arial"/>
                <a:cs typeface="Arial"/>
              </a:defRPr>
            </a:pPr>
            <a:r>
              <a:rPr sz="1500" b="0">
                <a:solidFill>
                  <a:srgbClr val="242821"/>
                </a:solidFill>
                <a:latin typeface="Arial"/>
                <a:ea typeface="Arial"/>
                <a:cs typeface="Arial"/>
              </a:rPr>
              <a:t>Demand, hours, queues and approach space.</a:t>
            </a:r>
          </a:p>
        </p:txBody>
      </p:sp>
      <p:sp>
        <p:nvSpPr>
          <p:cNvPr id="7" name="">
            <a:extLst xmlns:a="http://schemas.openxmlformats.org/drawingml/2006/main">
              <a:ext uri="{FF2B5EF4-FFF2-40B4-BE49-F238E27FC236}">
                <a16:creationId xmlns:a16="http://schemas.microsoft.com/office/drawing/2014/main" id="{069BCF49-7A63-40F0-A747-1FBCC1FB887F}"/>
              </a:ext>
            </a:extLst>
          </p:cNvPr>
          <p:cNvSpPr>
            <a:spLocks xmlns:a="http://schemas.openxmlformats.org/drawingml/2006/main" noGrp="1"/>
          </p:cNvSpPr>
          <p:nvPr/>
        </p:nvSpPr>
        <p:spPr>
          <a:xfrm xmlns:a="http://schemas.openxmlformats.org/drawingml/2006/main">
            <a:off x="4286250" y="4048125"/>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6141BEEF-A2EB-4B95-8A19-1737E218AE66}"/>
              </a:ext>
            </a:extLst>
          </p:cNvPr>
          <p:cNvSpPr>
            <a:spLocks xmlns:a="http://schemas.openxmlformats.org/drawingml/2006/main" noGrp="1"/>
          </p:cNvSpPr>
          <p:nvPr/>
        </p:nvSpPr>
        <p:spPr>
          <a:xfrm xmlns:a="http://schemas.openxmlformats.org/drawingml/2006/main">
            <a:off x="4362450" y="4162425"/>
            <a:ext cx="34671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A74716"/>
                </a:solidFill>
                <a:latin typeface="Arial"/>
                <a:ea typeface="Arial"/>
                <a:cs typeface="Arial"/>
              </a:defRPr>
            </a:pPr>
            <a:r>
              <a:rPr sz="1875" b="1">
                <a:solidFill>
                  <a:srgbClr val="A74716"/>
                </a:solidFill>
                <a:latin typeface="Arial"/>
                <a:ea typeface="Arial"/>
                <a:cs typeface="Arial"/>
              </a:rPr>
              <a:t>Parks and visitor areas</a:t>
            </a:r>
          </a:p>
        </p:txBody>
      </p:sp>
      <p:sp>
        <p:nvSpPr>
          <p:cNvPr id="9" name="">
            <a:extLst xmlns:a="http://schemas.openxmlformats.org/drawingml/2006/main">
              <a:ext uri="{FF2B5EF4-FFF2-40B4-BE49-F238E27FC236}">
                <a16:creationId xmlns:a16="http://schemas.microsoft.com/office/drawing/2014/main" id="{D1A77936-296B-45B9-9959-A453E7B1960B}"/>
              </a:ext>
            </a:extLst>
          </p:cNvPr>
          <p:cNvSpPr>
            <a:spLocks xmlns:a="http://schemas.openxmlformats.org/drawingml/2006/main" noGrp="1"/>
          </p:cNvSpPr>
          <p:nvPr/>
        </p:nvSpPr>
        <p:spPr>
          <a:xfrm xmlns:a="http://schemas.openxmlformats.org/drawingml/2006/main">
            <a:off x="4362450" y="4533900"/>
            <a:ext cx="34671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42821"/>
                </a:solidFill>
                <a:latin typeface="Arial"/>
                <a:ea typeface="Arial"/>
                <a:cs typeface="Arial"/>
              </a:defRPr>
            </a:pPr>
            <a:r>
              <a:rPr sz="1500" b="0">
                <a:solidFill>
                  <a:srgbClr val="242821"/>
                </a:solidFill>
                <a:latin typeface="Arial"/>
                <a:ea typeface="Arial"/>
                <a:cs typeface="Arial"/>
              </a:rPr>
              <a:t>Public access, landscape fit and wastewater route.</a:t>
            </a:r>
          </a:p>
        </p:txBody>
      </p:sp>
      <p:sp>
        <p:nvSpPr>
          <p:cNvPr id="10" name="">
            <a:extLst xmlns:a="http://schemas.openxmlformats.org/drawingml/2006/main">
              <a:ext uri="{FF2B5EF4-FFF2-40B4-BE49-F238E27FC236}">
                <a16:creationId xmlns:a16="http://schemas.microsoft.com/office/drawing/2014/main" id="{1D37677B-F0AF-4E5A-98BB-0048E805C5C4}"/>
              </a:ext>
            </a:extLst>
          </p:cNvPr>
          <p:cNvSpPr>
            <a:spLocks xmlns:a="http://schemas.openxmlformats.org/drawingml/2006/main" noGrp="1"/>
          </p:cNvSpPr>
          <p:nvPr/>
        </p:nvSpPr>
        <p:spPr>
          <a:xfrm xmlns:a="http://schemas.openxmlformats.org/drawingml/2006/main">
            <a:off x="8096250" y="4048125"/>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C216FA44-EF37-4050-AD9F-EF8966C8129C}"/>
              </a:ext>
            </a:extLst>
          </p:cNvPr>
          <p:cNvSpPr>
            <a:spLocks xmlns:a="http://schemas.openxmlformats.org/drawingml/2006/main" noGrp="1"/>
          </p:cNvSpPr>
          <p:nvPr/>
        </p:nvSpPr>
        <p:spPr>
          <a:xfrm xmlns:a="http://schemas.openxmlformats.org/drawingml/2006/main">
            <a:off x="8172450" y="4162425"/>
            <a:ext cx="34671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A74716"/>
                </a:solidFill>
                <a:latin typeface="Arial"/>
                <a:ea typeface="Arial"/>
                <a:cs typeface="Arial"/>
              </a:defRPr>
            </a:pPr>
            <a:r>
              <a:rPr sz="1875" b="1">
                <a:solidFill>
                  <a:srgbClr val="A74716"/>
                </a:solidFill>
                <a:latin typeface="Arial"/>
                <a:ea typeface="Arial"/>
                <a:cs typeface="Arial"/>
              </a:rPr>
              <a:t>Constrained sites</a:t>
            </a:r>
          </a:p>
        </p:txBody>
      </p:sp>
      <p:sp>
        <p:nvSpPr>
          <p:cNvPr id="12" name="">
            <a:extLst xmlns:a="http://schemas.openxmlformats.org/drawingml/2006/main">
              <a:ext uri="{FF2B5EF4-FFF2-40B4-BE49-F238E27FC236}">
                <a16:creationId xmlns:a16="http://schemas.microsoft.com/office/drawing/2014/main" id="{C7083EAF-809B-43EE-9159-05F65E61F2F1}"/>
              </a:ext>
            </a:extLst>
          </p:cNvPr>
          <p:cNvSpPr>
            <a:spLocks xmlns:a="http://schemas.openxmlformats.org/drawingml/2006/main" noGrp="1"/>
          </p:cNvSpPr>
          <p:nvPr/>
        </p:nvSpPr>
        <p:spPr>
          <a:xfrm xmlns:a="http://schemas.openxmlformats.org/drawingml/2006/main">
            <a:off x="8172450" y="4533900"/>
            <a:ext cx="34671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42821"/>
                </a:solidFill>
                <a:latin typeface="Arial"/>
                <a:ea typeface="Arial"/>
                <a:cs typeface="Arial"/>
              </a:defRPr>
            </a:pPr>
            <a:r>
              <a:rPr sz="1500" b="0">
                <a:solidFill>
                  <a:srgbClr val="242821"/>
                </a:solidFill>
                <a:latin typeface="Arial"/>
                <a:ea typeface="Arial"/>
                <a:cs typeface="Arial"/>
              </a:rPr>
              <a:t>Check utilities, land rights and treatment access.</a:t>
            </a:r>
          </a:p>
        </p:txBody>
      </p:sp>
      <p:sp>
        <p:nvSpPr>
          <p:cNvPr id="13" name="">
            <a:extLst xmlns:a="http://schemas.openxmlformats.org/drawingml/2006/main">
              <a:ext uri="{FF2B5EF4-FFF2-40B4-BE49-F238E27FC236}">
                <a16:creationId xmlns:a16="http://schemas.microsoft.com/office/drawing/2014/main" id="{6D77B568-BAD8-47D8-AD99-6F7927D25AC6}"/>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Survey the site before choosing Standard, Mini or a treatment-equipped unit.</a:t>
            </a:r>
          </a:p>
        </p:txBody>
      </p:sp>
      <p:sp>
        <p:nvSpPr>
          <p:cNvPr id="14" name="">
            <a:extLst xmlns:a="http://schemas.openxmlformats.org/drawingml/2006/main">
              <a:ext uri="{FF2B5EF4-FFF2-40B4-BE49-F238E27FC236}">
                <a16:creationId xmlns:a16="http://schemas.microsoft.com/office/drawing/2014/main" id="{82550C5E-51C2-48D8-948D-788C21273665}"/>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Concept illustration · Karnataka proposal; site categories, not confirmed sites or approvals</a:t>
            </a:r>
          </a:p>
        </p:txBody>
      </p:sp>
      <p:sp>
        <p:nvSpPr>
          <p:cNvPr id="15" name="">
            <a:extLst xmlns:a="http://schemas.openxmlformats.org/drawingml/2006/main">
              <a:ext uri="{FF2B5EF4-FFF2-40B4-BE49-F238E27FC236}">
                <a16:creationId xmlns:a16="http://schemas.microsoft.com/office/drawing/2014/main" id="{EF433887-0944-4AE5-A212-629DB9D4E428}"/>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49</a:t>
            </a:r>
          </a:p>
        </p:txBody>
      </p:sp>
    </p:spTree>
    <p:extLst>
      <p:ext uri="{BB962C8B-B14F-4D97-AF65-F5344CB8AC3E}">
        <p14:creationId xmlns:p14="http://schemas.microsoft.com/office/powerpoint/2010/main" val="638608636"/>
      </p:ext>
    </p:extLst>
  </p:cSld>
</p:sld>
</file>

<file path=ppt/slides/slide50.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626ACA76-F7BE-4A5F-9B8D-E346BC58CC21}"/>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THE CITY</a:t>
            </a:r>
          </a:p>
        </p:txBody>
      </p:sp>
      <p:sp>
        <p:nvSpPr>
          <p:cNvPr id="2" name="">
            <a:extLst xmlns:a="http://schemas.openxmlformats.org/drawingml/2006/main">
              <a:ext uri="{FF2B5EF4-FFF2-40B4-BE49-F238E27FC236}">
                <a16:creationId xmlns:a16="http://schemas.microsoft.com/office/drawing/2014/main" id="{61D17DB5-0395-42FA-85B4-A7CA5722A7D4}"/>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Karnataka: put the operating duties in writing.</a:t>
            </a: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f12bccb141484c86"/>
          <a:stretch xmlns:a="http://schemas.openxmlformats.org/drawingml/2006/main"/>
        </p:blipFill>
        <p:spPr>
          <a:xfrm xmlns:a="http://schemas.openxmlformats.org/drawingml/2006/main">
            <a:off x="3095625" y="1552575"/>
            <a:ext cx="6000750" cy="2000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8BC90B7-E55B-4028-B735-CB8FCCAF4BF5}"/>
              </a:ext>
            </a:extLst>
          </p:cNvPr>
          <p:cNvSpPr>
            <a:spLocks xmlns:a="http://schemas.openxmlformats.org/drawingml/2006/main" noGrp="1"/>
          </p:cNvSpPr>
          <p:nvPr/>
        </p:nvSpPr>
        <p:spPr>
          <a:xfrm xmlns:a="http://schemas.openxmlformats.org/drawingml/2006/main">
            <a:off x="476250" y="4048125"/>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CCD0251F-4D1D-487A-86DB-50F84D4D7431}"/>
              </a:ext>
            </a:extLst>
          </p:cNvPr>
          <p:cNvSpPr>
            <a:spLocks xmlns:a="http://schemas.openxmlformats.org/drawingml/2006/main" noGrp="1"/>
          </p:cNvSpPr>
          <p:nvPr/>
        </p:nvSpPr>
        <p:spPr>
          <a:xfrm xmlns:a="http://schemas.openxmlformats.org/drawingml/2006/main">
            <a:off x="552450" y="4162425"/>
            <a:ext cx="34671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A74716"/>
                </a:solidFill>
                <a:latin typeface="Arial"/>
                <a:ea typeface="Arial"/>
                <a:cs typeface="Arial"/>
              </a:defRPr>
            </a:pPr>
            <a:r>
              <a:rPr sz="1875" b="1">
                <a:solidFill>
                  <a:srgbClr val="A74716"/>
                </a:solidFill>
                <a:latin typeface="Arial"/>
                <a:ea typeface="Arial"/>
                <a:cs typeface="Arial"/>
              </a:rPr>
              <a:t>Every day</a:t>
            </a:r>
          </a:p>
        </p:txBody>
      </p:sp>
      <p:sp>
        <p:nvSpPr>
          <p:cNvPr id="6" name="">
            <a:extLst xmlns:a="http://schemas.openxmlformats.org/drawingml/2006/main">
              <a:ext uri="{FF2B5EF4-FFF2-40B4-BE49-F238E27FC236}">
                <a16:creationId xmlns:a16="http://schemas.microsoft.com/office/drawing/2014/main" id="{925233AB-0FA6-4615-BB44-4417F8D505C3}"/>
              </a:ext>
            </a:extLst>
          </p:cNvPr>
          <p:cNvSpPr>
            <a:spLocks xmlns:a="http://schemas.openxmlformats.org/drawingml/2006/main" noGrp="1"/>
          </p:cNvSpPr>
          <p:nvPr/>
        </p:nvSpPr>
        <p:spPr>
          <a:xfrm xmlns:a="http://schemas.openxmlformats.org/drawingml/2006/main">
            <a:off x="552450" y="4533900"/>
            <a:ext cx="34671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42821"/>
                </a:solidFill>
                <a:latin typeface="Arial"/>
                <a:ea typeface="Arial"/>
                <a:cs typeface="Arial"/>
              </a:defRPr>
            </a:pPr>
            <a:r>
              <a:rPr sz="1500" b="0">
                <a:solidFill>
                  <a:srgbClr val="242821"/>
                </a:solidFill>
                <a:latin typeface="Arial"/>
                <a:ea typeface="Arial"/>
                <a:cs typeface="Arial"/>
              </a:rPr>
              <a:t>Operator, cleaning, consumables and opening hours.</a:t>
            </a:r>
          </a:p>
        </p:txBody>
      </p:sp>
      <p:sp>
        <p:nvSpPr>
          <p:cNvPr id="7" name="">
            <a:extLst xmlns:a="http://schemas.openxmlformats.org/drawingml/2006/main">
              <a:ext uri="{FF2B5EF4-FFF2-40B4-BE49-F238E27FC236}">
                <a16:creationId xmlns:a16="http://schemas.microsoft.com/office/drawing/2014/main" id="{7797ED86-3959-4072-BBCE-B468FA6AAF58}"/>
              </a:ext>
            </a:extLst>
          </p:cNvPr>
          <p:cNvSpPr>
            <a:spLocks xmlns:a="http://schemas.openxmlformats.org/drawingml/2006/main" noGrp="1"/>
          </p:cNvSpPr>
          <p:nvPr/>
        </p:nvSpPr>
        <p:spPr>
          <a:xfrm xmlns:a="http://schemas.openxmlformats.org/drawingml/2006/main">
            <a:off x="4286250" y="4048125"/>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2C5DE655-136E-46F4-A14B-D57A0594B3D1}"/>
              </a:ext>
            </a:extLst>
          </p:cNvPr>
          <p:cNvSpPr>
            <a:spLocks xmlns:a="http://schemas.openxmlformats.org/drawingml/2006/main" noGrp="1"/>
          </p:cNvSpPr>
          <p:nvPr/>
        </p:nvSpPr>
        <p:spPr>
          <a:xfrm xmlns:a="http://schemas.openxmlformats.org/drawingml/2006/main">
            <a:off x="4362450" y="4162425"/>
            <a:ext cx="34671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A74716"/>
                </a:solidFill>
                <a:latin typeface="Arial"/>
                <a:ea typeface="Arial"/>
                <a:cs typeface="Arial"/>
              </a:defRPr>
            </a:pPr>
            <a:r>
              <a:rPr sz="1875" b="1">
                <a:solidFill>
                  <a:srgbClr val="A74716"/>
                </a:solidFill>
                <a:latin typeface="Arial"/>
                <a:ea typeface="Arial"/>
                <a:cs typeface="Arial"/>
              </a:rPr>
              <a:t>When it fails</a:t>
            </a:r>
          </a:p>
        </p:txBody>
      </p:sp>
      <p:sp>
        <p:nvSpPr>
          <p:cNvPr id="9" name="">
            <a:extLst xmlns:a="http://schemas.openxmlformats.org/drawingml/2006/main">
              <a:ext uri="{FF2B5EF4-FFF2-40B4-BE49-F238E27FC236}">
                <a16:creationId xmlns:a16="http://schemas.microsoft.com/office/drawing/2014/main" id="{93190180-1D46-4A81-9F2B-16D1C5C50A07}"/>
              </a:ext>
            </a:extLst>
          </p:cNvPr>
          <p:cNvSpPr>
            <a:spLocks xmlns:a="http://schemas.openxmlformats.org/drawingml/2006/main" noGrp="1"/>
          </p:cNvSpPr>
          <p:nvPr/>
        </p:nvSpPr>
        <p:spPr>
          <a:xfrm xmlns:a="http://schemas.openxmlformats.org/drawingml/2006/main">
            <a:off x="4362450" y="4533900"/>
            <a:ext cx="34671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42821"/>
                </a:solidFill>
                <a:latin typeface="Arial"/>
                <a:ea typeface="Arial"/>
                <a:cs typeface="Arial"/>
              </a:defRPr>
            </a:pPr>
            <a:r>
              <a:rPr sz="1500" b="0">
                <a:solidFill>
                  <a:srgbClr val="242821"/>
                </a:solidFill>
                <a:latin typeface="Arial"/>
                <a:ea typeface="Arial"/>
                <a:cs typeface="Arial"/>
              </a:rPr>
              <a:t>Repair owner, escalation and response standards.</a:t>
            </a:r>
          </a:p>
        </p:txBody>
      </p:sp>
      <p:sp>
        <p:nvSpPr>
          <p:cNvPr id="10" name="">
            <a:extLst xmlns:a="http://schemas.openxmlformats.org/drawingml/2006/main">
              <a:ext uri="{FF2B5EF4-FFF2-40B4-BE49-F238E27FC236}">
                <a16:creationId xmlns:a16="http://schemas.microsoft.com/office/drawing/2014/main" id="{20613334-4734-43EE-BC01-D3131A1EE794}"/>
              </a:ext>
            </a:extLst>
          </p:cNvPr>
          <p:cNvSpPr>
            <a:spLocks xmlns:a="http://schemas.openxmlformats.org/drawingml/2006/main" noGrp="1"/>
          </p:cNvSpPr>
          <p:nvPr/>
        </p:nvSpPr>
        <p:spPr>
          <a:xfrm xmlns:a="http://schemas.openxmlformats.org/drawingml/2006/main">
            <a:off x="8096250" y="4048125"/>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78D49D29-AB59-4B68-9A24-982BCCDB6399}"/>
              </a:ext>
            </a:extLst>
          </p:cNvPr>
          <p:cNvSpPr>
            <a:spLocks xmlns:a="http://schemas.openxmlformats.org/drawingml/2006/main" noGrp="1"/>
          </p:cNvSpPr>
          <p:nvPr/>
        </p:nvSpPr>
        <p:spPr>
          <a:xfrm xmlns:a="http://schemas.openxmlformats.org/drawingml/2006/main">
            <a:off x="8172450" y="4162425"/>
            <a:ext cx="34671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A74716"/>
                </a:solidFill>
                <a:latin typeface="Arial"/>
                <a:ea typeface="Arial"/>
                <a:cs typeface="Arial"/>
              </a:defRPr>
            </a:pPr>
            <a:r>
              <a:rPr sz="1875" b="1">
                <a:solidFill>
                  <a:srgbClr val="A74716"/>
                </a:solidFill>
                <a:latin typeface="Arial"/>
                <a:ea typeface="Arial"/>
                <a:cs typeface="Arial"/>
              </a:rPr>
              <a:t>Over the contract</a:t>
            </a:r>
          </a:p>
        </p:txBody>
      </p:sp>
      <p:sp>
        <p:nvSpPr>
          <p:cNvPr id="12" name="">
            <a:extLst xmlns:a="http://schemas.openxmlformats.org/drawingml/2006/main">
              <a:ext uri="{FF2B5EF4-FFF2-40B4-BE49-F238E27FC236}">
                <a16:creationId xmlns:a16="http://schemas.microsoft.com/office/drawing/2014/main" id="{8A6C0DC8-B328-4262-A3DB-B7856BDA9E43}"/>
              </a:ext>
            </a:extLst>
          </p:cNvPr>
          <p:cNvSpPr>
            <a:spLocks xmlns:a="http://schemas.openxmlformats.org/drawingml/2006/main" noGrp="1"/>
          </p:cNvSpPr>
          <p:nvPr/>
        </p:nvSpPr>
        <p:spPr>
          <a:xfrm xmlns:a="http://schemas.openxmlformats.org/drawingml/2006/main">
            <a:off x="8172450" y="4533900"/>
            <a:ext cx="34671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42821"/>
                </a:solidFill>
                <a:latin typeface="Arial"/>
                <a:ea typeface="Arial"/>
                <a:cs typeface="Arial"/>
              </a:defRPr>
            </a:pPr>
            <a:r>
              <a:rPr sz="1500" b="0">
                <a:solidFill>
                  <a:srgbClr val="242821"/>
                </a:solidFill>
                <a:latin typeface="Arial"/>
                <a:ea typeface="Arial"/>
                <a:cs typeface="Arial"/>
              </a:rPr>
              <a:t>Replacements, inspections and public reporting.</a:t>
            </a:r>
          </a:p>
        </p:txBody>
      </p:sp>
      <p:sp>
        <p:nvSpPr>
          <p:cNvPr id="13" name="">
            <a:extLst xmlns:a="http://schemas.openxmlformats.org/drawingml/2006/main">
              <a:ext uri="{FF2B5EF4-FFF2-40B4-BE49-F238E27FC236}">
                <a16:creationId xmlns:a16="http://schemas.microsoft.com/office/drawing/2014/main" id="{B43A931F-2351-433B-9492-7F46D0ECA656}"/>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Specify the service people receive and how it will be checked.</a:t>
            </a:r>
          </a:p>
        </p:txBody>
      </p:sp>
      <p:sp>
        <p:nvSpPr>
          <p:cNvPr id="14" name="">
            <a:extLst xmlns:a="http://schemas.openxmlformats.org/drawingml/2006/main">
              <a:ext uri="{FF2B5EF4-FFF2-40B4-BE49-F238E27FC236}">
                <a16:creationId xmlns:a16="http://schemas.microsoft.com/office/drawing/2014/main" id="{AB170213-6430-4AF4-AFB7-3FA50C2291FA}"/>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Concept illustration · Proposed service requirements; subject to procurement and agreement</a:t>
            </a:r>
          </a:p>
        </p:txBody>
      </p:sp>
      <p:sp>
        <p:nvSpPr>
          <p:cNvPr id="15" name="">
            <a:extLst xmlns:a="http://schemas.openxmlformats.org/drawingml/2006/main">
              <a:ext uri="{FF2B5EF4-FFF2-40B4-BE49-F238E27FC236}">
                <a16:creationId xmlns:a16="http://schemas.microsoft.com/office/drawing/2014/main" id="{BA37189C-628A-4767-A0A2-61C99E06FB61}"/>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50</a:t>
            </a:r>
          </a:p>
        </p:txBody>
      </p:sp>
    </p:spTree>
    <p:extLst>
      <p:ext uri="{BB962C8B-B14F-4D97-AF65-F5344CB8AC3E}">
        <p14:creationId xmlns:p14="http://schemas.microsoft.com/office/powerpoint/2010/main" val="802533573"/>
      </p:ext>
    </p:extLst>
  </p:cSld>
</p:sld>
</file>

<file path=ppt/slides/slide51.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A020420D-FC32-4473-8BFF-F55E5220C40F}"/>
              </a:ext>
            </a:extLst>
          </p:cNvPr>
          <p:cNvSpPr>
            <a:spLocks xmlns:a="http://schemas.openxmlformats.org/drawingml/2006/main" noGrp="1"/>
          </p:cNvSpPr>
          <p:nvPr/>
        </p:nvSpPr>
        <p:spPr>
          <a:xfrm xmlns:a="http://schemas.openxmlformats.org/drawingml/2006/main">
            <a:off x="476250" y="247650"/>
            <a:ext cx="10858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 · THE CITY</a:t>
            </a:r>
          </a:p>
        </p:txBody>
      </p:sp>
      <p:sp>
        <p:nvSpPr>
          <p:cNvPr id="2" name="">
            <a:extLst xmlns:a="http://schemas.openxmlformats.org/drawingml/2006/main">
              <a:ext uri="{FF2B5EF4-FFF2-40B4-BE49-F238E27FC236}">
                <a16:creationId xmlns:a16="http://schemas.microsoft.com/office/drawing/2014/main" id="{D2080BD0-55AD-426B-A091-DD22F7155EE3}"/>
              </a:ext>
            </a:extLst>
          </p:cNvPr>
          <p:cNvSpPr>
            <a:spLocks xmlns:a="http://schemas.openxmlformats.org/drawingml/2006/main" noGrp="1"/>
          </p:cNvSpPr>
          <p:nvPr/>
        </p:nvSpPr>
        <p:spPr>
          <a:xfrm xmlns:a="http://schemas.openxmlformats.org/drawingml/2006/main">
            <a:off x="476250" y="666750"/>
            <a:ext cx="11144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42821"/>
                </a:solidFill>
                <a:latin typeface="Arial"/>
                <a:ea typeface="Arial"/>
                <a:cs typeface="Arial"/>
              </a:defRPr>
            </a:pPr>
            <a:r>
              <a:rPr sz="3150" b="1">
                <a:solidFill>
                  <a:srgbClr val="242821"/>
                </a:solidFill>
                <a:latin typeface="Arial"/>
                <a:ea typeface="Arial"/>
                <a:cs typeface="Arial"/>
              </a:rPr>
              <a:t>Karnataka: measure the pilot before expanding.</a:t>
            </a: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2593fdd64a00472c"/>
          <a:stretch xmlns:a="http://schemas.openxmlformats.org/drawingml/2006/main"/>
        </p:blipFill>
        <p:spPr>
          <a:xfrm xmlns:a="http://schemas.openxmlformats.org/drawingml/2006/main">
            <a:off x="3095625" y="1552575"/>
            <a:ext cx="6000750" cy="20002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962CE86-C735-478D-924F-175D893E86D6}"/>
              </a:ext>
            </a:extLst>
          </p:cNvPr>
          <p:cNvSpPr>
            <a:spLocks xmlns:a="http://schemas.openxmlformats.org/drawingml/2006/main" noGrp="1"/>
          </p:cNvSpPr>
          <p:nvPr/>
        </p:nvSpPr>
        <p:spPr>
          <a:xfrm xmlns:a="http://schemas.openxmlformats.org/drawingml/2006/main">
            <a:off x="476250" y="4048125"/>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0D934FDF-8608-4017-8B04-5304FB25130E}"/>
              </a:ext>
            </a:extLst>
          </p:cNvPr>
          <p:cNvSpPr>
            <a:spLocks xmlns:a="http://schemas.openxmlformats.org/drawingml/2006/main" noGrp="1"/>
          </p:cNvSpPr>
          <p:nvPr/>
        </p:nvSpPr>
        <p:spPr>
          <a:xfrm xmlns:a="http://schemas.openxmlformats.org/drawingml/2006/main">
            <a:off x="552450" y="4162425"/>
            <a:ext cx="34671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A74716"/>
                </a:solidFill>
                <a:latin typeface="Arial"/>
                <a:ea typeface="Arial"/>
                <a:cs typeface="Arial"/>
              </a:defRPr>
            </a:pPr>
            <a:r>
              <a:rPr sz="1875" b="1">
                <a:solidFill>
                  <a:srgbClr val="A74716"/>
                </a:solidFill>
                <a:latin typeface="Arial"/>
                <a:ea typeface="Arial"/>
                <a:cs typeface="Arial"/>
              </a:rPr>
              <a:t>Service</a:t>
            </a:r>
          </a:p>
        </p:txBody>
      </p:sp>
      <p:sp>
        <p:nvSpPr>
          <p:cNvPr id="6" name="">
            <a:extLst xmlns:a="http://schemas.openxmlformats.org/drawingml/2006/main">
              <a:ext uri="{FF2B5EF4-FFF2-40B4-BE49-F238E27FC236}">
                <a16:creationId xmlns:a16="http://schemas.microsoft.com/office/drawing/2014/main" id="{7320E72B-6A6C-4C74-9186-3431A03819E6}"/>
              </a:ext>
            </a:extLst>
          </p:cNvPr>
          <p:cNvSpPr>
            <a:spLocks xmlns:a="http://schemas.openxmlformats.org/drawingml/2006/main" noGrp="1"/>
          </p:cNvSpPr>
          <p:nvPr/>
        </p:nvSpPr>
        <p:spPr>
          <a:xfrm xmlns:a="http://schemas.openxmlformats.org/drawingml/2006/main">
            <a:off x="552450" y="4533900"/>
            <a:ext cx="34671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42821"/>
                </a:solidFill>
                <a:latin typeface="Arial"/>
                <a:ea typeface="Arial"/>
                <a:cs typeface="Arial"/>
              </a:defRPr>
            </a:pPr>
            <a:r>
              <a:rPr sz="1500" b="0">
                <a:solidFill>
                  <a:srgbClr val="242821"/>
                </a:solidFill>
                <a:latin typeface="Arial"/>
                <a:ea typeface="Arial"/>
                <a:cs typeface="Arial"/>
              </a:rPr>
              <a:t>Availability, condition, access and complaints resolved.</a:t>
            </a:r>
          </a:p>
        </p:txBody>
      </p:sp>
      <p:sp>
        <p:nvSpPr>
          <p:cNvPr id="7" name="">
            <a:extLst xmlns:a="http://schemas.openxmlformats.org/drawingml/2006/main">
              <a:ext uri="{FF2B5EF4-FFF2-40B4-BE49-F238E27FC236}">
                <a16:creationId xmlns:a16="http://schemas.microsoft.com/office/drawing/2014/main" id="{ADCE60DF-EDBB-4AF9-8152-196091BA5CAD}"/>
              </a:ext>
            </a:extLst>
          </p:cNvPr>
          <p:cNvSpPr>
            <a:spLocks xmlns:a="http://schemas.openxmlformats.org/drawingml/2006/main" noGrp="1"/>
          </p:cNvSpPr>
          <p:nvPr/>
        </p:nvSpPr>
        <p:spPr>
          <a:xfrm xmlns:a="http://schemas.openxmlformats.org/drawingml/2006/main">
            <a:off x="4286250" y="4048125"/>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2F4071AE-5F92-47D7-BCD7-D88FEF9A9DF4}"/>
              </a:ext>
            </a:extLst>
          </p:cNvPr>
          <p:cNvSpPr>
            <a:spLocks xmlns:a="http://schemas.openxmlformats.org/drawingml/2006/main" noGrp="1"/>
          </p:cNvSpPr>
          <p:nvPr/>
        </p:nvSpPr>
        <p:spPr>
          <a:xfrm xmlns:a="http://schemas.openxmlformats.org/drawingml/2006/main">
            <a:off x="4362450" y="4162425"/>
            <a:ext cx="34671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A74716"/>
                </a:solidFill>
                <a:latin typeface="Arial"/>
                <a:ea typeface="Arial"/>
                <a:cs typeface="Arial"/>
              </a:defRPr>
            </a:pPr>
            <a:r>
              <a:rPr sz="1875" b="1">
                <a:solidFill>
                  <a:srgbClr val="A74716"/>
                </a:solidFill>
                <a:latin typeface="Arial"/>
                <a:ea typeface="Arial"/>
                <a:cs typeface="Arial"/>
              </a:rPr>
              <a:t>Treatment</a:t>
            </a:r>
          </a:p>
        </p:txBody>
      </p:sp>
      <p:sp>
        <p:nvSpPr>
          <p:cNvPr id="9" name="">
            <a:extLst xmlns:a="http://schemas.openxmlformats.org/drawingml/2006/main">
              <a:ext uri="{FF2B5EF4-FFF2-40B4-BE49-F238E27FC236}">
                <a16:creationId xmlns:a16="http://schemas.microsoft.com/office/drawing/2014/main" id="{30A783AB-30FE-43CB-B475-C5BDB2E78F84}"/>
              </a:ext>
            </a:extLst>
          </p:cNvPr>
          <p:cNvSpPr>
            <a:spLocks xmlns:a="http://schemas.openxmlformats.org/drawingml/2006/main" noGrp="1"/>
          </p:cNvSpPr>
          <p:nvPr/>
        </p:nvSpPr>
        <p:spPr>
          <a:xfrm xmlns:a="http://schemas.openxmlformats.org/drawingml/2006/main">
            <a:off x="4362450" y="4533900"/>
            <a:ext cx="34671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42821"/>
                </a:solidFill>
                <a:latin typeface="Arial"/>
                <a:ea typeface="Arial"/>
                <a:cs typeface="Arial"/>
              </a:defRPr>
            </a:pPr>
            <a:r>
              <a:rPr sz="1500" b="0">
                <a:solidFill>
                  <a:srgbClr val="242821"/>
                </a:solidFill>
                <a:latin typeface="Arial"/>
                <a:ea typeface="Arial"/>
                <a:cs typeface="Arial"/>
              </a:rPr>
              <a:t>Quality, reuse, makeup water, energy and residuals.</a:t>
            </a:r>
          </a:p>
        </p:txBody>
      </p:sp>
      <p:sp>
        <p:nvSpPr>
          <p:cNvPr id="10" name="">
            <a:extLst xmlns:a="http://schemas.openxmlformats.org/drawingml/2006/main">
              <a:ext uri="{FF2B5EF4-FFF2-40B4-BE49-F238E27FC236}">
                <a16:creationId xmlns:a16="http://schemas.microsoft.com/office/drawing/2014/main" id="{2B45B1E9-2639-4671-AC77-00A45EF51A70}"/>
              </a:ext>
            </a:extLst>
          </p:cNvPr>
          <p:cNvSpPr>
            <a:spLocks xmlns:a="http://schemas.openxmlformats.org/drawingml/2006/main" noGrp="1"/>
          </p:cNvSpPr>
          <p:nvPr/>
        </p:nvSpPr>
        <p:spPr>
          <a:xfrm xmlns:a="http://schemas.openxmlformats.org/drawingml/2006/main">
            <a:off x="8096250" y="4048125"/>
            <a:ext cx="3619500" cy="28575"/>
          </a:xfrm>
          <a:prstGeom xmlns:a="http://schemas.openxmlformats.org/drawingml/2006/main" prst="rect">
            <a:avLst/>
          </a:prstGeom>
          <a:solidFill xmlns:a="http://schemas.openxmlformats.org/drawingml/2006/main">
            <a:srgbClr val="EA772E"/>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12B138B4-6DA7-490C-8F99-FB76A6981546}"/>
              </a:ext>
            </a:extLst>
          </p:cNvPr>
          <p:cNvSpPr>
            <a:spLocks xmlns:a="http://schemas.openxmlformats.org/drawingml/2006/main" noGrp="1"/>
          </p:cNvSpPr>
          <p:nvPr/>
        </p:nvSpPr>
        <p:spPr>
          <a:xfrm xmlns:a="http://schemas.openxmlformats.org/drawingml/2006/main">
            <a:off x="8172450" y="4162425"/>
            <a:ext cx="34671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A74716"/>
                </a:solidFill>
                <a:latin typeface="Arial"/>
                <a:ea typeface="Arial"/>
                <a:cs typeface="Arial"/>
              </a:defRPr>
            </a:pPr>
            <a:r>
              <a:rPr sz="1875" b="1">
                <a:solidFill>
                  <a:srgbClr val="A74716"/>
                </a:solidFill>
                <a:latin typeface="Arial"/>
                <a:ea typeface="Arial"/>
                <a:cs typeface="Arial"/>
              </a:rPr>
              <a:t>Economics</a:t>
            </a:r>
          </a:p>
        </p:txBody>
      </p:sp>
      <p:sp>
        <p:nvSpPr>
          <p:cNvPr id="12" name="">
            <a:extLst xmlns:a="http://schemas.openxmlformats.org/drawingml/2006/main">
              <a:ext uri="{FF2B5EF4-FFF2-40B4-BE49-F238E27FC236}">
                <a16:creationId xmlns:a16="http://schemas.microsoft.com/office/drawing/2014/main" id="{CBB6E7FE-09B3-4FD0-9FF7-257AE1F96F07}"/>
              </a:ext>
            </a:extLst>
          </p:cNvPr>
          <p:cNvSpPr>
            <a:spLocks xmlns:a="http://schemas.openxmlformats.org/drawingml/2006/main" noGrp="1"/>
          </p:cNvSpPr>
          <p:nvPr/>
        </p:nvSpPr>
        <p:spPr>
          <a:xfrm xmlns:a="http://schemas.openxmlformats.org/drawingml/2006/main">
            <a:off x="8172450" y="4533900"/>
            <a:ext cx="34671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242821"/>
                </a:solidFill>
                <a:latin typeface="Arial"/>
                <a:ea typeface="Arial"/>
                <a:cs typeface="Arial"/>
              </a:defRPr>
            </a:pPr>
            <a:r>
              <a:rPr sz="1500" b="0">
                <a:solidFill>
                  <a:srgbClr val="242821"/>
                </a:solidFill>
                <a:latin typeface="Arial"/>
                <a:ea typeface="Arial"/>
                <a:cs typeface="Arial"/>
              </a:rPr>
              <a:t>Operating cost, retail contribution and cost per use.</a:t>
            </a:r>
          </a:p>
        </p:txBody>
      </p:sp>
      <p:sp>
        <p:nvSpPr>
          <p:cNvPr id="13" name="">
            <a:extLst xmlns:a="http://schemas.openxmlformats.org/drawingml/2006/main">
              <a:ext uri="{FF2B5EF4-FFF2-40B4-BE49-F238E27FC236}">
                <a16:creationId xmlns:a16="http://schemas.microsoft.com/office/drawing/2014/main" id="{0C30A7DA-95CF-4881-B9EF-F6EA316CE578}"/>
              </a:ext>
            </a:extLst>
          </p:cNvPr>
          <p:cNvSpPr>
            <a:spLocks xmlns:a="http://schemas.openxmlformats.org/drawingml/2006/main" noGrp="1"/>
          </p:cNvSpPr>
          <p:nvPr/>
        </p:nvSpPr>
        <p:spPr>
          <a:xfrm xmlns:a="http://schemas.openxmlformats.org/drawingml/2006/main">
            <a:off x="476250" y="6067425"/>
            <a:ext cx="11144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242821"/>
                </a:solidFill>
                <a:latin typeface="Arial"/>
                <a:ea typeface="Arial"/>
                <a:cs typeface="Arial"/>
              </a:defRPr>
            </a:pPr>
            <a:r>
              <a:rPr sz="1500" b="1">
                <a:solidFill>
                  <a:srgbClr val="242821"/>
                </a:solidFill>
                <a:latin typeface="Arial"/>
                <a:ea typeface="Arial"/>
                <a:cs typeface="Arial"/>
              </a:rPr>
              <a:t>Agree the acceptance criteria, record results, then decide where to expand.</a:t>
            </a:r>
          </a:p>
        </p:txBody>
      </p:sp>
      <p:sp>
        <p:nvSpPr>
          <p:cNvPr id="14" name="">
            <a:extLst xmlns:a="http://schemas.openxmlformats.org/drawingml/2006/main">
              <a:ext uri="{FF2B5EF4-FFF2-40B4-BE49-F238E27FC236}">
                <a16:creationId xmlns:a16="http://schemas.microsoft.com/office/drawing/2014/main" id="{4084AE76-6D40-4437-80B3-7630C15BC6D3}"/>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Concept illustration · Pilot evaluation proposal; no completed results or rollout commitment implied</a:t>
            </a:r>
          </a:p>
        </p:txBody>
      </p:sp>
      <p:sp>
        <p:nvSpPr>
          <p:cNvPr id="15" name="">
            <a:extLst xmlns:a="http://schemas.openxmlformats.org/drawingml/2006/main">
              <a:ext uri="{FF2B5EF4-FFF2-40B4-BE49-F238E27FC236}">
                <a16:creationId xmlns:a16="http://schemas.microsoft.com/office/drawing/2014/main" id="{56B0DD8F-96A1-498B-A85C-F21AEC9E4CC5}"/>
              </a:ext>
            </a:extLst>
          </p:cNvPr>
          <p:cNvSpPr>
            <a:spLocks xmlns:a="http://schemas.openxmlformats.org/drawingml/2006/main" noGrp="1"/>
          </p:cNvSpPr>
          <p:nvPr/>
        </p:nvSpPr>
        <p:spPr>
          <a:xfrm xmlns:a="http://schemas.openxmlformats.org/drawingml/2006/main">
            <a:off x="11525250" y="6591300"/>
            <a:ext cx="381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825" b="1">
                <a:solidFill>
                  <a:srgbClr val="625D55"/>
                </a:solidFill>
                <a:latin typeface="Arial"/>
                <a:ea typeface="Arial"/>
                <a:cs typeface="Arial"/>
              </a:defRPr>
            </a:pPr>
            <a:r>
              <a:rPr sz="825" b="1">
                <a:solidFill>
                  <a:srgbClr val="625D55"/>
                </a:solidFill>
                <a:latin typeface="Arial"/>
                <a:ea typeface="Arial"/>
                <a:cs typeface="Arial"/>
              </a:rPr>
              <a:t>51</a:t>
            </a:r>
          </a:p>
        </p:txBody>
      </p:sp>
    </p:spTree>
    <p:extLst>
      <p:ext uri="{BB962C8B-B14F-4D97-AF65-F5344CB8AC3E}">
        <p14:creationId xmlns:p14="http://schemas.microsoft.com/office/powerpoint/2010/main" val="64780308"/>
      </p:ext>
    </p:extLst>
  </p:cSld>
</p:sld>
</file>

<file path=ppt/slides/slide52.xml><?xml version="1.0" encoding="utf-8"?>
<p:sld xmlns:p="http://schemas.openxmlformats.org/presentationml/2006/main">
  <p:cSld>
    <p:bg>
      <p:bgPr>
        <a:solidFill xmlns:a="http://schemas.openxmlformats.org/drawingml/2006/main">
          <a:srgbClr val="F8F3E9"/>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e00acb3000c3451e"/>
          <a:stretch xmlns:a="http://schemas.openxmlformats.org/drawingml/2006/main"/>
        </p:blipFill>
        <p:spPr>
          <a:xfrm xmlns:a="http://schemas.openxmlformats.org/drawingml/2006/main">
            <a:off x="4807981" y="1000125"/>
            <a:ext cx="6862289" cy="4572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C67310A7-DD4A-4604-A963-5DB17BA23606}"/>
              </a:ext>
            </a:extLst>
          </p:cNvPr>
          <p:cNvSpPr>
            <a:spLocks xmlns:a="http://schemas.openxmlformats.org/drawingml/2006/main" noGrp="1"/>
          </p:cNvSpPr>
          <p:nvPr/>
        </p:nvSpPr>
        <p:spPr>
          <a:xfrm xmlns:a="http://schemas.openxmlformats.org/drawingml/2006/main">
            <a:off x="0" y="0"/>
            <a:ext cx="4429125" cy="6858000"/>
          </a:xfrm>
          <a:prstGeom xmlns:a="http://schemas.openxmlformats.org/drawingml/2006/main" prst="rect">
            <a:avLst/>
          </a:prstGeom>
          <a:solidFill xmlns:a="http://schemas.openxmlformats.org/drawingml/2006/main">
            <a:srgbClr val="F8F3E9"/>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58E56DDD-407E-4361-8307-BC8C8A7B5884}"/>
              </a:ext>
            </a:extLst>
          </p:cNvPr>
          <p:cNvSpPr>
            <a:spLocks xmlns:a="http://schemas.openxmlformats.org/drawingml/2006/main" noGrp="1"/>
          </p:cNvSpPr>
          <p:nvPr/>
        </p:nvSpPr>
        <p:spPr>
          <a:xfrm xmlns:a="http://schemas.openxmlformats.org/drawingml/2006/main">
            <a:off x="476250" y="266700"/>
            <a:ext cx="4000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00" b="1">
                <a:solidFill>
                  <a:srgbClr val="B95320"/>
                </a:solidFill>
                <a:latin typeface="Arial"/>
                <a:ea typeface="Arial"/>
                <a:cs typeface="Arial"/>
              </a:defRPr>
            </a:pPr>
            <a:r>
              <a:rPr sz="900" b="1">
                <a:solidFill>
                  <a:srgbClr val="B95320"/>
                </a:solidFill>
                <a:latin typeface="Arial"/>
                <a:ea typeface="Arial"/>
                <a:cs typeface="Arial"/>
              </a:rPr>
              <a:t>LOOCAFE × REFLOW</a:t>
            </a:r>
          </a:p>
        </p:txBody>
      </p:sp>
      <p:sp>
        <p:nvSpPr>
          <p:cNvPr id="4" name="">
            <a:extLst xmlns:a="http://schemas.openxmlformats.org/drawingml/2006/main">
              <a:ext uri="{FF2B5EF4-FFF2-40B4-BE49-F238E27FC236}">
                <a16:creationId xmlns:a16="http://schemas.microsoft.com/office/drawing/2014/main" id="{F8B8DCFE-5AB3-4995-878B-32D1F396AF85}"/>
              </a:ext>
            </a:extLst>
          </p:cNvPr>
          <p:cNvSpPr>
            <a:spLocks xmlns:a="http://schemas.openxmlformats.org/drawingml/2006/main" noGrp="1"/>
          </p:cNvSpPr>
          <p:nvPr/>
        </p:nvSpPr>
        <p:spPr>
          <a:xfrm xmlns:a="http://schemas.openxmlformats.org/drawingml/2006/main">
            <a:off x="476250" y="1190625"/>
            <a:ext cx="4000500"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050" b="1">
                <a:solidFill>
                  <a:srgbClr val="242821"/>
                </a:solidFill>
                <a:latin typeface="Arial"/>
                <a:ea typeface="Arial"/>
                <a:cs typeface="Arial"/>
              </a:defRPr>
            </a:pPr>
            <a:r>
              <a:rPr sz="4050" b="1">
                <a:solidFill>
                  <a:srgbClr val="242821"/>
                </a:solidFill>
                <a:latin typeface="Arial"/>
                <a:ea typeface="Arial"/>
                <a:cs typeface="Arial"/>
              </a:rPr>
              <a:t>A better city starts here.</a:t>
            </a:r>
          </a:p>
        </p:txBody>
      </p:sp>
      <p:sp>
        <p:nvSpPr>
          <p:cNvPr id="5" name="">
            <a:extLst xmlns:a="http://schemas.openxmlformats.org/drawingml/2006/main">
              <a:ext uri="{FF2B5EF4-FFF2-40B4-BE49-F238E27FC236}">
                <a16:creationId xmlns:a16="http://schemas.microsoft.com/office/drawing/2014/main" id="{BA8D7847-256F-4EDF-9329-3D0384E9B07D}"/>
              </a:ext>
            </a:extLst>
          </p:cNvPr>
          <p:cNvSpPr>
            <a:spLocks xmlns:a="http://schemas.openxmlformats.org/drawingml/2006/main" noGrp="1"/>
          </p:cNvSpPr>
          <p:nvPr/>
        </p:nvSpPr>
        <p:spPr>
          <a:xfrm xmlns:a="http://schemas.openxmlformats.org/drawingml/2006/main">
            <a:off x="476250" y="4695825"/>
            <a:ext cx="4048125"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242821"/>
                </a:solidFill>
                <a:latin typeface="Arial"/>
                <a:ea typeface="Arial"/>
                <a:cs typeface="Arial"/>
              </a:defRPr>
            </a:pPr>
            <a:r>
              <a:rPr sz="1875" b="1">
                <a:solidFill>
                  <a:srgbClr val="242821"/>
                </a:solidFill>
                <a:latin typeface="Arial"/>
                <a:ea typeface="Arial"/>
                <a:cs typeface="Arial"/>
              </a:rPr>
              <a:t>A public toilet people can use—and a system that keeps working.</a:t>
            </a:r>
          </a:p>
        </p:txBody>
      </p:sp>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131c94003bda4c75"/>
          <a:stretch xmlns:a="http://schemas.openxmlformats.org/drawingml/2006/main"/>
        </p:blipFill>
        <p:spPr>
          <a:xfrm xmlns:a="http://schemas.openxmlformats.org/drawingml/2006/main">
            <a:off x="10477500" y="5429250"/>
            <a:ext cx="1143000" cy="114300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8AC22551-83BC-4D19-A7D8-1F69BCF3613B}"/>
              </a:ext>
            </a:extLst>
          </p:cNvPr>
          <p:cNvSpPr>
            <a:spLocks xmlns:a="http://schemas.openxmlformats.org/drawingml/2006/main" noGrp="1"/>
          </p:cNvSpPr>
          <p:nvPr/>
        </p:nvSpPr>
        <p:spPr>
          <a:xfrm xmlns:a="http://schemas.openxmlformats.org/drawingml/2006/main">
            <a:off x="476250" y="6600825"/>
            <a:ext cx="10668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50" b="0">
                <a:solidFill>
                  <a:srgbClr val="625D55"/>
                </a:solidFill>
                <a:latin typeface="Arial"/>
                <a:ea typeface="Arial"/>
                <a:cs typeface="Arial"/>
              </a:defRPr>
            </a:pPr>
            <a:r>
              <a:rPr sz="750" b="0">
                <a:solidFill>
                  <a:srgbClr val="625D55"/>
                </a:solidFill>
                <a:latin typeface="Arial"/>
                <a:ea typeface="Arial"/>
                <a:cs typeface="Arial"/>
              </a:rPr>
              <a:t>Lumbini Park · Scan for the presentation notes</a:t>
            </a:r>
          </a:p>
        </p:txBody>
      </p:sp>
    </p:spTree>
    <p:extLst>
      <p:ext uri="{BB962C8B-B14F-4D97-AF65-F5344CB8AC3E}">
        <p14:creationId xmlns:p14="http://schemas.microsoft.com/office/powerpoint/2010/main" val="118659579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2026-09-07T18:11:10.9150000Z</dcterms:created>
  <dcterms:modified xsi:type="dcterms:W3CDTF">2026-09-07T18:11:10.9150000Z</dcterms:modified>
</coreProperties>
</file>