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2af1f9a6b654c68" /><Relationship Type="http://schemas.openxmlformats.org/officeDocument/2006/relationships/extended-properties" Target="/docProps/app.xml" Id="R970e906906d04006" /><Relationship Type="http://schemas.openxmlformats.org/officeDocument/2006/relationships/officeDocument" Target="/ppt/presentation.xml" Id="R5d517c693e024408" /></Relationships>
</file>

<file path=ppt/presentation.xml><?xml version="1.0" encoding="utf-8"?>
<p:presentation xmlns:p="http://schemas.openxmlformats.org/presentationml/2006/main">
  <p:sldMasterIdLst>
    <p:sldMasterId xmlns:r="http://schemas.openxmlformats.org/officeDocument/2006/relationships" id="2147483648" r:id="R0022f41799f94aa0"/>
  </p:sldMasterIdLst>
  <p:notesMasterIdLst>
    <p:notesMasterId xmlns:r="http://schemas.openxmlformats.org/officeDocument/2006/relationships" r:id="R6776a4d7f8994fd5"/>
  </p:notesMasterIdLst>
  <p:sldIdLst>
    <p:sldId xmlns:r="http://schemas.openxmlformats.org/officeDocument/2006/relationships" id="256" r:id="R170bf37366054b3a"/>
    <p:sldId xmlns:r="http://schemas.openxmlformats.org/officeDocument/2006/relationships" id="257" r:id="R2acec52c56ef48f1"/>
    <p:sldId xmlns:r="http://schemas.openxmlformats.org/officeDocument/2006/relationships" id="258" r:id="R28774df37d534360"/>
    <p:sldId xmlns:r="http://schemas.openxmlformats.org/officeDocument/2006/relationships" id="259" r:id="Reddef557f6e54d96"/>
    <p:sldId xmlns:r="http://schemas.openxmlformats.org/officeDocument/2006/relationships" id="260" r:id="R92c30d31407e48ee"/>
    <p:sldId xmlns:r="http://schemas.openxmlformats.org/officeDocument/2006/relationships" id="261" r:id="R186497a168a74a8c"/>
    <p:sldId xmlns:r="http://schemas.openxmlformats.org/officeDocument/2006/relationships" id="262" r:id="Rc0cced20db68478f"/>
    <p:sldId xmlns:r="http://schemas.openxmlformats.org/officeDocument/2006/relationships" id="263" r:id="Rf15aeef05ef841de"/>
    <p:sldId xmlns:r="http://schemas.openxmlformats.org/officeDocument/2006/relationships" id="264" r:id="Rb38f94c89f044d05"/>
    <p:sldId xmlns:r="http://schemas.openxmlformats.org/officeDocument/2006/relationships" id="265" r:id="Rfb4491ee18b64b5b"/>
    <p:sldId xmlns:r="http://schemas.openxmlformats.org/officeDocument/2006/relationships" id="266" r:id="R99c958101fd34ad2"/>
    <p:sldId xmlns:r="http://schemas.openxmlformats.org/officeDocument/2006/relationships" id="267" r:id="R27466c3ef0144ec2"/>
    <p:sldId xmlns:r="http://schemas.openxmlformats.org/officeDocument/2006/relationships" id="268" r:id="R228db50e621a4841"/>
    <p:sldId xmlns:r="http://schemas.openxmlformats.org/officeDocument/2006/relationships" id="269" r:id="R849157c7f5424df9"/>
    <p:sldId xmlns:r="http://schemas.openxmlformats.org/officeDocument/2006/relationships" id="270" r:id="R508eeb9cf1cd4928"/>
    <p:sldId xmlns:r="http://schemas.openxmlformats.org/officeDocument/2006/relationships" id="271" r:id="R3dfe9df3285b4a5f"/>
    <p:sldId xmlns:r="http://schemas.openxmlformats.org/officeDocument/2006/relationships" id="272" r:id="Rf6f56dfd694c49a4"/>
    <p:sldId xmlns:r="http://schemas.openxmlformats.org/officeDocument/2006/relationships" id="273" r:id="R71ac2de556e64ec1"/>
    <p:sldId xmlns:r="http://schemas.openxmlformats.org/officeDocument/2006/relationships" id="274" r:id="R89ff506b2e734a7d"/>
    <p:sldId xmlns:r="http://schemas.openxmlformats.org/officeDocument/2006/relationships" id="275" r:id="Rbdd66d3a23354475"/>
    <p:sldId xmlns:r="http://schemas.openxmlformats.org/officeDocument/2006/relationships" id="276" r:id="Ra2cc40d099304c02"/>
    <p:sldId xmlns:r="http://schemas.openxmlformats.org/officeDocument/2006/relationships" id="277" r:id="R167c1c544d5348b9"/>
    <p:sldId xmlns:r="http://schemas.openxmlformats.org/officeDocument/2006/relationships" id="278" r:id="R3b9ed34aab7a49d3"/>
    <p:sldId xmlns:r="http://schemas.openxmlformats.org/officeDocument/2006/relationships" id="279" r:id="R4f73c2ea29264df4"/>
    <p:sldId xmlns:r="http://schemas.openxmlformats.org/officeDocument/2006/relationships" id="280" r:id="Re1d484efaeee49c9"/>
    <p:sldId xmlns:r="http://schemas.openxmlformats.org/officeDocument/2006/relationships" id="281" r:id="R076831c666de47f5"/>
    <p:sldId xmlns:r="http://schemas.openxmlformats.org/officeDocument/2006/relationships" id="282" r:id="Ra7d89a2d9f1f45c4"/>
    <p:sldId xmlns:r="http://schemas.openxmlformats.org/officeDocument/2006/relationships" id="283" r:id="Rf8932f6ac83d4cf1"/>
    <p:sldId xmlns:r="http://schemas.openxmlformats.org/officeDocument/2006/relationships" id="284" r:id="Rfa08a31943d74f85"/>
    <p:sldId xmlns:r="http://schemas.openxmlformats.org/officeDocument/2006/relationships" id="285" r:id="Rd074c1c7749e4c13"/>
    <p:sldId xmlns:r="http://schemas.openxmlformats.org/officeDocument/2006/relationships" id="286" r:id="Ra1f0a1f859764d5a"/>
    <p:sldId xmlns:r="http://schemas.openxmlformats.org/officeDocument/2006/relationships" id="287" r:id="R234140d24f564021"/>
    <p:sldId xmlns:r="http://schemas.openxmlformats.org/officeDocument/2006/relationships" id="288" r:id="R555ea9eb082541b6"/>
    <p:sldId xmlns:r="http://schemas.openxmlformats.org/officeDocument/2006/relationships" id="289" r:id="Rf417c42f836d4bc4"/>
    <p:sldId xmlns:r="http://schemas.openxmlformats.org/officeDocument/2006/relationships" id="290" r:id="R3382cce621c64cdc"/>
    <p:sldId xmlns:r="http://schemas.openxmlformats.org/officeDocument/2006/relationships" id="291" r:id="Rcb7510e666e04892"/>
    <p:sldId xmlns:r="http://schemas.openxmlformats.org/officeDocument/2006/relationships" id="292" r:id="R28ae5b8134974b86"/>
    <p:sldId xmlns:r="http://schemas.openxmlformats.org/officeDocument/2006/relationships" id="293" r:id="Raff3b3c95c034b26"/>
    <p:sldId xmlns:r="http://schemas.openxmlformats.org/officeDocument/2006/relationships" id="294" r:id="R977af1d6e4424d7a"/>
    <p:sldId xmlns:r="http://schemas.openxmlformats.org/officeDocument/2006/relationships" id="295" r:id="R559e2cca02544bb4"/>
    <p:sldId xmlns:r="http://schemas.openxmlformats.org/officeDocument/2006/relationships" id="296" r:id="Re70f7ba674e84370"/>
    <p:sldId xmlns:r="http://schemas.openxmlformats.org/officeDocument/2006/relationships" id="297" r:id="Rcd9f6ae7a73045c7"/>
    <p:sldId xmlns:r="http://schemas.openxmlformats.org/officeDocument/2006/relationships" id="298" r:id="R863542d5e278438d"/>
    <p:sldId xmlns:r="http://schemas.openxmlformats.org/officeDocument/2006/relationships" id="299" r:id="Rc977fb06b8c442e7"/>
    <p:sldId xmlns:r="http://schemas.openxmlformats.org/officeDocument/2006/relationships" id="300" r:id="R22e91923c9374981"/>
    <p:sldId xmlns:r="http://schemas.openxmlformats.org/officeDocument/2006/relationships" id="301" r:id="R882f121c38ba486c"/>
    <p:sldId xmlns:r="http://schemas.openxmlformats.org/officeDocument/2006/relationships" id="302" r:id="Rdf7a63a7e1004b60"/>
    <p:sldId xmlns:r="http://schemas.openxmlformats.org/officeDocument/2006/relationships" id="303" r:id="R24cc93f920c242a9"/>
    <p:sldId xmlns:r="http://schemas.openxmlformats.org/officeDocument/2006/relationships" id="304" r:id="Rd693cf91df3d4bde"/>
    <p:sldId xmlns:r="http://schemas.openxmlformats.org/officeDocument/2006/relationships" id="305" r:id="R420e770d8d1a4496"/>
    <p:sldId xmlns:r="http://schemas.openxmlformats.org/officeDocument/2006/relationships" id="306" r:id="R4be3015fffc94408"/>
    <p:sldId xmlns:r="http://schemas.openxmlformats.org/officeDocument/2006/relationships" id="307" r:id="R64018ddd5999443c"/>
    <p:sldId xmlns:r="http://schemas.openxmlformats.org/officeDocument/2006/relationships" id="308" r:id="Rf0f4a092fabb47a2"/>
    <p:sldId xmlns:r="http://schemas.openxmlformats.org/officeDocument/2006/relationships" id="309" r:id="R2660af73b4e24fd2"/>
    <p:sldId xmlns:r="http://schemas.openxmlformats.org/officeDocument/2006/relationships" id="310" r:id="Rbdedc20e41dd450a"/>
    <p:sldId xmlns:r="http://schemas.openxmlformats.org/officeDocument/2006/relationships" id="311" r:id="R2bb1a7fcd22b49d8"/>
    <p:sldId xmlns:r="http://schemas.openxmlformats.org/officeDocument/2006/relationships" id="312" r:id="Re802c6e0bd4d4b1a"/>
    <p:sldId xmlns:r="http://schemas.openxmlformats.org/officeDocument/2006/relationships" id="313" r:id="R325baec1cdbd4273"/>
    <p:sldId xmlns:r="http://schemas.openxmlformats.org/officeDocument/2006/relationships" id="314" r:id="R9919e7f6a0b7415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fe5d404bc984170" /><Relationship Type="http://schemas.openxmlformats.org/officeDocument/2006/relationships/slideMaster" Target="/ppt/slideMasters/slideMaster1.xml" Id="R0022f41799f94aa0" /><Relationship Type="http://schemas.openxmlformats.org/officeDocument/2006/relationships/notesMaster" Target="/ppt/notesMasters/notesMaster1.xml" Id="R6776a4d7f8994fd5" /><Relationship Type="http://schemas.openxmlformats.org/officeDocument/2006/relationships/presProps" Target="/ppt/presProps.xml" Id="R028b50011f1e4b29" /><Relationship Type="http://schemas.openxmlformats.org/officeDocument/2006/relationships/tableStyles" Target="/ppt/tableStyles.xml" Id="Rfb3257d9f2dc461d" /><Relationship Type="http://schemas.openxmlformats.org/officeDocument/2006/relationships/slide" Target="/ppt/slides/slide1.xml" Id="R170bf37366054b3a" /><Relationship Type="http://schemas.openxmlformats.org/officeDocument/2006/relationships/slide" Target="/ppt/slides/slide2.xml" Id="R2acec52c56ef48f1" /><Relationship Type="http://schemas.openxmlformats.org/officeDocument/2006/relationships/slide" Target="/ppt/slides/slide3.xml" Id="R28774df37d534360" /><Relationship Type="http://schemas.openxmlformats.org/officeDocument/2006/relationships/slide" Target="/ppt/slides/slide4.xml" Id="Reddef557f6e54d96" /><Relationship Type="http://schemas.openxmlformats.org/officeDocument/2006/relationships/slide" Target="/ppt/slides/slide5.xml" Id="R92c30d31407e48ee" /><Relationship Type="http://schemas.openxmlformats.org/officeDocument/2006/relationships/slide" Target="/ppt/slides/slide6.xml" Id="R186497a168a74a8c" /><Relationship Type="http://schemas.openxmlformats.org/officeDocument/2006/relationships/slide" Target="/ppt/slides/slide7.xml" Id="Rc0cced20db68478f" /><Relationship Type="http://schemas.openxmlformats.org/officeDocument/2006/relationships/slide" Target="/ppt/slides/slide8.xml" Id="Rf15aeef05ef841de" /><Relationship Type="http://schemas.openxmlformats.org/officeDocument/2006/relationships/slide" Target="/ppt/slides/slide9.xml" Id="Rb38f94c89f044d05" /><Relationship Type="http://schemas.openxmlformats.org/officeDocument/2006/relationships/slide" Target="/ppt/slides/slide10.xml" Id="Rfb4491ee18b64b5b" /><Relationship Type="http://schemas.openxmlformats.org/officeDocument/2006/relationships/slide" Target="/ppt/slides/slide11.xml" Id="R99c958101fd34ad2" /><Relationship Type="http://schemas.openxmlformats.org/officeDocument/2006/relationships/slide" Target="/ppt/slides/slide12.xml" Id="R27466c3ef0144ec2" /><Relationship Type="http://schemas.openxmlformats.org/officeDocument/2006/relationships/slide" Target="/ppt/slides/slide13.xml" Id="R228db50e621a4841" /><Relationship Type="http://schemas.openxmlformats.org/officeDocument/2006/relationships/slide" Target="/ppt/slides/slide14.xml" Id="R849157c7f5424df9" /><Relationship Type="http://schemas.openxmlformats.org/officeDocument/2006/relationships/slide" Target="/ppt/slides/slide15.xml" Id="R508eeb9cf1cd4928" /><Relationship Type="http://schemas.openxmlformats.org/officeDocument/2006/relationships/slide" Target="/ppt/slides/slide16.xml" Id="R3dfe9df3285b4a5f" /><Relationship Type="http://schemas.openxmlformats.org/officeDocument/2006/relationships/slide" Target="/ppt/slides/slide17.xml" Id="Rf6f56dfd694c49a4" /><Relationship Type="http://schemas.openxmlformats.org/officeDocument/2006/relationships/slide" Target="/ppt/slides/slide18.xml" Id="R71ac2de556e64ec1" /><Relationship Type="http://schemas.openxmlformats.org/officeDocument/2006/relationships/slide" Target="/ppt/slides/slide19.xml" Id="R89ff506b2e734a7d" /><Relationship Type="http://schemas.openxmlformats.org/officeDocument/2006/relationships/slide" Target="/ppt/slides/slide20.xml" Id="Rbdd66d3a23354475" /><Relationship Type="http://schemas.openxmlformats.org/officeDocument/2006/relationships/slide" Target="/ppt/slides/slide21.xml" Id="Ra2cc40d099304c02" /><Relationship Type="http://schemas.openxmlformats.org/officeDocument/2006/relationships/slide" Target="/ppt/slides/slide22.xml" Id="R167c1c544d5348b9" /><Relationship Type="http://schemas.openxmlformats.org/officeDocument/2006/relationships/slide" Target="/ppt/slides/slide23.xml" Id="R3b9ed34aab7a49d3" /><Relationship Type="http://schemas.openxmlformats.org/officeDocument/2006/relationships/slide" Target="/ppt/slides/slide24.xml" Id="R4f73c2ea29264df4" /><Relationship Type="http://schemas.openxmlformats.org/officeDocument/2006/relationships/slide" Target="/ppt/slides/slide25.xml" Id="Re1d484efaeee49c9" /><Relationship Type="http://schemas.openxmlformats.org/officeDocument/2006/relationships/slide" Target="/ppt/slides/slide26.xml" Id="R076831c666de47f5" /><Relationship Type="http://schemas.openxmlformats.org/officeDocument/2006/relationships/slide" Target="/ppt/slides/slide27.xml" Id="Ra7d89a2d9f1f45c4" /><Relationship Type="http://schemas.openxmlformats.org/officeDocument/2006/relationships/slide" Target="/ppt/slides/slide28.xml" Id="Rf8932f6ac83d4cf1" /><Relationship Type="http://schemas.openxmlformats.org/officeDocument/2006/relationships/slide" Target="/ppt/slides/slide29.xml" Id="Rfa08a31943d74f85" /><Relationship Type="http://schemas.openxmlformats.org/officeDocument/2006/relationships/slide" Target="/ppt/slides/slide30.xml" Id="Rd074c1c7749e4c13" /><Relationship Type="http://schemas.openxmlformats.org/officeDocument/2006/relationships/slide" Target="/ppt/slides/slide31.xml" Id="Ra1f0a1f859764d5a" /><Relationship Type="http://schemas.openxmlformats.org/officeDocument/2006/relationships/slide" Target="/ppt/slides/slide32.xml" Id="R234140d24f564021" /><Relationship Type="http://schemas.openxmlformats.org/officeDocument/2006/relationships/slide" Target="/ppt/slides/slide33.xml" Id="R555ea9eb082541b6" /><Relationship Type="http://schemas.openxmlformats.org/officeDocument/2006/relationships/slide" Target="/ppt/slides/slide34.xml" Id="Rf417c42f836d4bc4" /><Relationship Type="http://schemas.openxmlformats.org/officeDocument/2006/relationships/slide" Target="/ppt/slides/slide35.xml" Id="R3382cce621c64cdc" /><Relationship Type="http://schemas.openxmlformats.org/officeDocument/2006/relationships/slide" Target="/ppt/slides/slide36.xml" Id="Rcb7510e666e04892" /><Relationship Type="http://schemas.openxmlformats.org/officeDocument/2006/relationships/slide" Target="/ppt/slides/slide37.xml" Id="R28ae5b8134974b86" /><Relationship Type="http://schemas.openxmlformats.org/officeDocument/2006/relationships/slide" Target="/ppt/slides/slide38.xml" Id="Raff3b3c95c034b26" /><Relationship Type="http://schemas.openxmlformats.org/officeDocument/2006/relationships/slide" Target="/ppt/slides/slide39.xml" Id="R977af1d6e4424d7a" /><Relationship Type="http://schemas.openxmlformats.org/officeDocument/2006/relationships/slide" Target="/ppt/slides/slide40.xml" Id="R559e2cca02544bb4" /><Relationship Type="http://schemas.openxmlformats.org/officeDocument/2006/relationships/slide" Target="/ppt/slides/slide41.xml" Id="Re70f7ba674e84370" /><Relationship Type="http://schemas.openxmlformats.org/officeDocument/2006/relationships/slide" Target="/ppt/slides/slide42.xml" Id="Rcd9f6ae7a73045c7" /><Relationship Type="http://schemas.openxmlformats.org/officeDocument/2006/relationships/slide" Target="/ppt/slides/slide43.xml" Id="R863542d5e278438d" /><Relationship Type="http://schemas.openxmlformats.org/officeDocument/2006/relationships/slide" Target="/ppt/slides/slide44.xml" Id="Rc977fb06b8c442e7" /><Relationship Type="http://schemas.openxmlformats.org/officeDocument/2006/relationships/slide" Target="/ppt/slides/slide45.xml" Id="R22e91923c9374981" /><Relationship Type="http://schemas.openxmlformats.org/officeDocument/2006/relationships/slide" Target="/ppt/slides/slide46.xml" Id="R882f121c38ba486c" /><Relationship Type="http://schemas.openxmlformats.org/officeDocument/2006/relationships/slide" Target="/ppt/slides/slide47.xml" Id="Rdf7a63a7e1004b60" /><Relationship Type="http://schemas.openxmlformats.org/officeDocument/2006/relationships/slide" Target="/ppt/slides/slide48.xml" Id="R24cc93f920c242a9" /><Relationship Type="http://schemas.openxmlformats.org/officeDocument/2006/relationships/slide" Target="/ppt/slides/slide49.xml" Id="Rd693cf91df3d4bde" /><Relationship Type="http://schemas.openxmlformats.org/officeDocument/2006/relationships/slide" Target="/ppt/slides/slide50.xml" Id="R420e770d8d1a4496" /><Relationship Type="http://schemas.openxmlformats.org/officeDocument/2006/relationships/slide" Target="/ppt/slides/slide51.xml" Id="R4be3015fffc94408" /><Relationship Type="http://schemas.openxmlformats.org/officeDocument/2006/relationships/slide" Target="/ppt/slides/slide52.xml" Id="R64018ddd5999443c" /><Relationship Type="http://schemas.openxmlformats.org/officeDocument/2006/relationships/slide" Target="/ppt/slides/slide53.xml" Id="Rf0f4a092fabb47a2" /><Relationship Type="http://schemas.openxmlformats.org/officeDocument/2006/relationships/slide" Target="/ppt/slides/slide54.xml" Id="R2660af73b4e24fd2" /><Relationship Type="http://schemas.openxmlformats.org/officeDocument/2006/relationships/slide" Target="/ppt/slides/slide55.xml" Id="Rbdedc20e41dd450a" /><Relationship Type="http://schemas.openxmlformats.org/officeDocument/2006/relationships/slide" Target="/ppt/slides/slide56.xml" Id="R2bb1a7fcd22b49d8" /><Relationship Type="http://schemas.openxmlformats.org/officeDocument/2006/relationships/slide" Target="/ppt/slides/slide57.xml" Id="Re802c6e0bd4d4b1a" /><Relationship Type="http://schemas.openxmlformats.org/officeDocument/2006/relationships/slide" Target="/ppt/slides/slide58.xml" Id="R325baec1cdbd4273" /><Relationship Type="http://schemas.openxmlformats.org/officeDocument/2006/relationships/slide" Target="/ppt/slides/slide59.xml" Id="R9919e7f6a0b7415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64897f16a9f4aa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91854e2049d4d8f" /><Relationship Type="http://schemas.openxmlformats.org/officeDocument/2006/relationships/notesMaster" Target="/ppt/notesMasters/notesMaster1.xml" Id="R899a7123aa3340e0" /></Relationships>
</file>

<file path=ppt/notesSlides/_rels/notesSlide2.xml.rels>&#65279;<?xml version="1.0" encoding="utf-8"?><Relationships xmlns="http://schemas.openxmlformats.org/package/2006/relationships"><Relationship Type="http://schemas.openxmlformats.org/officeDocument/2006/relationships/slide" Target="/ppt/slides/slide2.xml" Id="R3e790d7ce27b4d12" /><Relationship Type="http://schemas.openxmlformats.org/officeDocument/2006/relationships/notesMaster" Target="/ppt/notesMasters/notesMaster1.xml" Id="R6fceed59fa864eab" /></Relationships>
</file>

<file path=ppt/notesSlides/_rels/notesSlide3.xml.rels>&#65279;<?xml version="1.0" encoding="utf-8"?><Relationships xmlns="http://schemas.openxmlformats.org/package/2006/relationships"><Relationship Type="http://schemas.openxmlformats.org/officeDocument/2006/relationships/slide" Target="/ppt/slides/slide3.xml" Id="R431a6d25cf9e40de" /><Relationship Type="http://schemas.openxmlformats.org/officeDocument/2006/relationships/notesMaster" Target="/ppt/notesMasters/notesMaster1.xml" Id="Rb1d23d044b4d491f" /></Relationships>
</file>

<file path=ppt/notesSlides/_rels/notesSlide4.xml.rels>&#65279;<?xml version="1.0" encoding="utf-8"?><Relationships xmlns="http://schemas.openxmlformats.org/package/2006/relationships"><Relationship Type="http://schemas.openxmlformats.org/officeDocument/2006/relationships/slide" Target="/ppt/slides/slide4.xml" Id="Rd7408bb07e4846f5" /><Relationship Type="http://schemas.openxmlformats.org/officeDocument/2006/relationships/notesMaster" Target="/ppt/notesMasters/notesMaster1.xml" Id="R0d1035256a394078" /></Relationships>
</file>

<file path=ppt/notesSlides/_rels/notesSlide5.xml.rels>&#65279;<?xml version="1.0" encoding="utf-8"?><Relationships xmlns="http://schemas.openxmlformats.org/package/2006/relationships"><Relationship Type="http://schemas.openxmlformats.org/officeDocument/2006/relationships/slide" Target="/ppt/slides/slide5.xml" Id="Rf4d2b3e4b37d4ca9" /><Relationship Type="http://schemas.openxmlformats.org/officeDocument/2006/relationships/notesMaster" Target="/ppt/notesMasters/notesMaster1.xml" Id="R59e87df1b3cd40a8" /></Relationships>
</file>

<file path=ppt/notesSlides/_rels/notesSlide6.xml.rels>&#65279;<?xml version="1.0" encoding="utf-8"?><Relationships xmlns="http://schemas.openxmlformats.org/package/2006/relationships"><Relationship Type="http://schemas.openxmlformats.org/officeDocument/2006/relationships/slide" Target="/ppt/slides/slide6.xml" Id="R1d2edcbfc0eb4cb0" /><Relationship Type="http://schemas.openxmlformats.org/officeDocument/2006/relationships/notesMaster" Target="/ppt/notesMasters/notesMaster1.xml" Id="R5232763a4a6147cf" /></Relationships>
</file>

<file path=ppt/notesSlides/_rels/notesSlide7.xml.rels>&#65279;<?xml version="1.0" encoding="utf-8"?><Relationships xmlns="http://schemas.openxmlformats.org/package/2006/relationships"><Relationship Type="http://schemas.openxmlformats.org/officeDocument/2006/relationships/slide" Target="/ppt/slides/slide7.xml" Id="R12e98c7b83874a1d" /><Relationship Type="http://schemas.openxmlformats.org/officeDocument/2006/relationships/notesMaster" Target="/ppt/notesMasters/notesMaster1.xml" Id="R5f59b88aa7ac4e2f" /></Relationships>
</file>

<file path=ppt/notesSlides/_rels/notesSlide8.xml.rels>&#65279;<?xml version="1.0" encoding="utf-8"?><Relationships xmlns="http://schemas.openxmlformats.org/package/2006/relationships"><Relationship Type="http://schemas.openxmlformats.org/officeDocument/2006/relationships/slide" Target="/ppt/slides/slide8.xml" Id="Raba6ddd7cecd4afe" /><Relationship Type="http://schemas.openxmlformats.org/officeDocument/2006/relationships/notesMaster" Target="/ppt/notesMasters/notesMaster1.xml" Id="R4a5aa972eb464dcd" /></Relationships>
</file>

<file path=ppt/notesSlides/_rels/notesSlide9.xml.rels>&#65279;<?xml version="1.0" encoding="utf-8"?><Relationships xmlns="http://schemas.openxmlformats.org/package/2006/relationships"><Relationship Type="http://schemas.openxmlformats.org/officeDocument/2006/relationships/slide" Target="/ppt/slides/slide9.xml" Id="R90154c8850c84f43" /><Relationship Type="http://schemas.openxmlformats.org/officeDocument/2006/relationships/notesMaster" Target="/ppt/notesMasters/notesMaster1.xml" Id="Rc82b164018ce48d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d5416b227224890" /><Relationship Type="http://schemas.openxmlformats.org/officeDocument/2006/relationships/notesMaster" Target="/ppt/notesMasters/notesMaster1.xml" Id="R1f655ddc8d194f7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abef0e0a7da4c8e" /><Relationship Type="http://schemas.openxmlformats.org/officeDocument/2006/relationships/notesMaster" Target="/ppt/notesMasters/notesMaster1.xml" Id="R7c24cde53621401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f4d263c76184ab8" /><Relationship Type="http://schemas.openxmlformats.org/officeDocument/2006/relationships/notesMaster" Target="/ppt/notesMasters/notesMaster1.xml" Id="R9cb9fe9ae5464b4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bb2fd3064a5405e" /><Relationship Type="http://schemas.openxmlformats.org/officeDocument/2006/relationships/notesMaster" Target="/ppt/notesMasters/notesMaster1.xml" Id="R41e609c7d8a840e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905406d04d84f9c" /><Relationship Type="http://schemas.openxmlformats.org/officeDocument/2006/relationships/notesMaster" Target="/ppt/notesMasters/notesMaster1.xml" Id="R64bced4a468e4bc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76d69965414483a" /><Relationship Type="http://schemas.openxmlformats.org/officeDocument/2006/relationships/notesMaster" Target="/ppt/notesMasters/notesMaster1.xml" Id="Rd1ab9f3fe3d9457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bb592511570445a" /><Relationship Type="http://schemas.openxmlformats.org/officeDocument/2006/relationships/notesMaster" Target="/ppt/notesMasters/notesMaster1.xml" Id="Rfd55a9c586214d0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55415b8e43641e7" /><Relationship Type="http://schemas.openxmlformats.org/officeDocument/2006/relationships/notesMaster" Target="/ppt/notesMasters/notesMaster1.xml" Id="R513a4df812b440f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cd67c0be3f442c1" /><Relationship Type="http://schemas.openxmlformats.org/officeDocument/2006/relationships/notesMaster" Target="/ppt/notesMasters/notesMaster1.xml" Id="R0bebca6a67444d3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183d6d90e274f11" /><Relationship Type="http://schemas.openxmlformats.org/officeDocument/2006/relationships/notesMaster" Target="/ppt/notesMasters/notesMaster1.xml" Id="R9ca55ae05a7d42b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eb80f2f549a4c23" /><Relationship Type="http://schemas.openxmlformats.org/officeDocument/2006/relationships/notesMaster" Target="/ppt/notesMasters/notesMaster1.xml" Id="Ra139901f50f24c5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1cf22dc7b8046af" /><Relationship Type="http://schemas.openxmlformats.org/officeDocument/2006/relationships/notesMaster" Target="/ppt/notesMasters/notesMaster1.xml" Id="R2c9cb4f74f7b43d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88a8167e2214e01" /><Relationship Type="http://schemas.openxmlformats.org/officeDocument/2006/relationships/notesMaster" Target="/ppt/notesMasters/notesMaster1.xml" Id="Rf68a76336a444eb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de2f0882a6a4975" /><Relationship Type="http://schemas.openxmlformats.org/officeDocument/2006/relationships/notesMaster" Target="/ppt/notesMasters/notesMaster1.xml" Id="R57a074c0e7f94d0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8fe9b5a4a9f4db7" /><Relationship Type="http://schemas.openxmlformats.org/officeDocument/2006/relationships/notesMaster" Target="/ppt/notesMasters/notesMaster1.xml" Id="Ra3e06603dd7a471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766d8ffd01743a0" /><Relationship Type="http://schemas.openxmlformats.org/officeDocument/2006/relationships/notesMaster" Target="/ppt/notesMasters/notesMaster1.xml" Id="R8f5952591c43456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d51826d15a94785" /><Relationship Type="http://schemas.openxmlformats.org/officeDocument/2006/relationships/notesMaster" Target="/ppt/notesMasters/notesMaster1.xml" Id="R21f183c49aac452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2694235b7044574" /><Relationship Type="http://schemas.openxmlformats.org/officeDocument/2006/relationships/notesMaster" Target="/ppt/notesMasters/notesMaster1.xml" Id="Rb14260299a264bb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5e995d82879471e" /><Relationship Type="http://schemas.openxmlformats.org/officeDocument/2006/relationships/notesMaster" Target="/ppt/notesMasters/notesMaster1.xml" Id="R5302afc329554f5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4491cda775a4772" /><Relationship Type="http://schemas.openxmlformats.org/officeDocument/2006/relationships/notesMaster" Target="/ppt/notesMasters/notesMaster1.xml" Id="R2c928ea898d0492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036bc7f13e0463f" /><Relationship Type="http://schemas.openxmlformats.org/officeDocument/2006/relationships/notesMaster" Target="/ppt/notesMasters/notesMaster1.xml" Id="R8f69861733dc434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04359a485a441ef" /><Relationship Type="http://schemas.openxmlformats.org/officeDocument/2006/relationships/notesMaster" Target="/ppt/notesMasters/notesMaster1.xml" Id="R36281355a5dc474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a57a0c47609445b" /><Relationship Type="http://schemas.openxmlformats.org/officeDocument/2006/relationships/notesMaster" Target="/ppt/notesMasters/notesMaster1.xml" Id="R4d86949f962d462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6a1dcdf2a1f49a8" /><Relationship Type="http://schemas.openxmlformats.org/officeDocument/2006/relationships/notesMaster" Target="/ppt/notesMasters/notesMaster1.xml" Id="Rf6f9f3c1a197469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ba392fb33d94d65" /><Relationship Type="http://schemas.openxmlformats.org/officeDocument/2006/relationships/notesMaster" Target="/ppt/notesMasters/notesMaster1.xml" Id="Rd8c2505069e6421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ca180ba2d0a4df0" /><Relationship Type="http://schemas.openxmlformats.org/officeDocument/2006/relationships/notesMaster" Target="/ppt/notesMasters/notesMaster1.xml" Id="Rfd032abe267d430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56d49b9a2e84e7c" /><Relationship Type="http://schemas.openxmlformats.org/officeDocument/2006/relationships/notesMaster" Target="/ppt/notesMasters/notesMaster1.xml" Id="R91eb9b72c82e42b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12097e4546441b7" /><Relationship Type="http://schemas.openxmlformats.org/officeDocument/2006/relationships/notesMaster" Target="/ppt/notesMasters/notesMaster1.xml" Id="R3cec57a82eca4763"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69e3dae831f4fdb" /><Relationship Type="http://schemas.openxmlformats.org/officeDocument/2006/relationships/notesMaster" Target="/ppt/notesMasters/notesMaster1.xml" Id="Ra179320245e34e2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a4d7061f40e498a" /><Relationship Type="http://schemas.openxmlformats.org/officeDocument/2006/relationships/notesMaster" Target="/ppt/notesMasters/notesMaster1.xml" Id="R3ccb56ba8fb3440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853fe8b421f4b18" /><Relationship Type="http://schemas.openxmlformats.org/officeDocument/2006/relationships/notesMaster" Target="/ppt/notesMasters/notesMaster1.xml" Id="R43eeed2f2eae435f"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880b6a81ada434d" /><Relationship Type="http://schemas.openxmlformats.org/officeDocument/2006/relationships/notesMaster" Target="/ppt/notesMasters/notesMaster1.xml" Id="R4adac813b9ac4fff"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1e944ca24d54c49" /><Relationship Type="http://schemas.openxmlformats.org/officeDocument/2006/relationships/notesMaster" Target="/ppt/notesMasters/notesMaster1.xml" Id="R18322beee0154ae7"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3d3def2815084f2c" /><Relationship Type="http://schemas.openxmlformats.org/officeDocument/2006/relationships/notesMaster" Target="/ppt/notesMasters/notesMaster1.xml" Id="R24a1902b14f74bae"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5b9460950994838" /><Relationship Type="http://schemas.openxmlformats.org/officeDocument/2006/relationships/notesMaster" Target="/ppt/notesMasters/notesMaster1.xml" Id="Rd6535114bd624c0c"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cbcd969cec24eb4" /><Relationship Type="http://schemas.openxmlformats.org/officeDocument/2006/relationships/notesMaster" Target="/ppt/notesMasters/notesMaster1.xml" Id="R0cfe40e2ca974052"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2e88062381174450" /><Relationship Type="http://schemas.openxmlformats.org/officeDocument/2006/relationships/notesMaster" Target="/ppt/notesMasters/notesMaster1.xml" Id="Ree1f67d352e44b31"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191124b06e5a479b" /><Relationship Type="http://schemas.openxmlformats.org/officeDocument/2006/relationships/notesMaster" Target="/ppt/notesMasters/notesMaster1.xml" Id="R6efe66a9ddef4418"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e9ce0dfb397e4739" /><Relationship Type="http://schemas.openxmlformats.org/officeDocument/2006/relationships/notesMaster" Target="/ppt/notesMasters/notesMaster1.xml" Id="R9475e76ffb2a4847"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24af5a8494eb4354" /><Relationship Type="http://schemas.openxmlformats.org/officeDocument/2006/relationships/notesMaster" Target="/ppt/notesMasters/notesMaster1.xml" Id="R4d9141a058b14a59"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62608f3c9c6747de" /><Relationship Type="http://schemas.openxmlformats.org/officeDocument/2006/relationships/notesMaster" Target="/ppt/notesMasters/notesMaster1.xml" Id="Rb14b346771814215"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31fe57943e264f81" /><Relationship Type="http://schemas.openxmlformats.org/officeDocument/2006/relationships/notesMaster" Target="/ppt/notesMasters/notesMaster1.xml" Id="Rb27d4ac1975d4dbf"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20c45476ea8c4ce4" /><Relationship Type="http://schemas.openxmlformats.org/officeDocument/2006/relationships/notesMaster" Target="/ppt/notesMasters/notesMaster1.xml" Id="Rd865b0ea80154331"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e37bdbffe0ba4005" /><Relationship Type="http://schemas.openxmlformats.org/officeDocument/2006/relationships/notesMaster" Target="/ppt/notesMasters/notesMaster1.xml" Id="R33bb86a9f8fe4fe6"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c4efe0fd92e04369" /><Relationship Type="http://schemas.openxmlformats.org/officeDocument/2006/relationships/notesMaster" Target="/ppt/notesMasters/notesMaster1.xml" Id="R1195aba3aed84c3d"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b5fbebae958243b3" /><Relationship Type="http://schemas.openxmlformats.org/officeDocument/2006/relationships/notesMaster" Target="/ppt/notesMasters/notesMaster1.xml" Id="R874a105d948245c0"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0317951f91d84ccf" /><Relationship Type="http://schemas.openxmlformats.org/officeDocument/2006/relationships/notesMaster" Target="/ppt/notesMasters/notesMaster1.xml" Id="R6b3a162561174576"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14bdb7a15bb84946" /><Relationship Type="http://schemas.openxmlformats.org/officeDocument/2006/relationships/notesMaster" Target="/ppt/notesMasters/notesMaster1.xml" Id="R9b2780cf83824ad1"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52de4420d2af495b" /><Relationship Type="http://schemas.openxmlformats.org/officeDocument/2006/relationships/notesMaster" Target="/ppt/notesMasters/notesMaster1.xml" Id="Rc845f77e50e64f43"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48e15a68f2ec4be8" /><Relationship Type="http://schemas.openxmlformats.org/officeDocument/2006/relationships/notesMaster" Target="/ppt/notesMasters/notesMaster1.xml" Id="R96d1182d0b2a446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Hey everybody. I've spent a fairly unreasonable amount of my young life thinking about public toilets. Let me show you why. I want to take you to a street in Hyderabad, beside Hussain Sagar.</a:t>
            </a:r>
          </a:p>
          <a:p xmlns:a="http://schemas.openxmlformats.org/drawingml/2006/main">
            <a:r>
              <a:t/>
            </a:r>
          </a:p>
          <a:p xmlns:a="http://schemas.openxmlformats.org/drawingml/2006/main">
            <a:r>
              <a:t>Source/context: Lumbini Park · Original project photograph, July 2026</a:t>
            </a:r>
          </a:p>
          <a:p xmlns:a="http://schemas.openxmlformats.org/drawingml/2006/main">
            <a:r>
              <a:t/>
            </a:r>
          </a:p>
          <a:p xmlns:a="http://schemas.openxmlformats.org/drawingml/2006/main">
            <a:r>
              <a:t>Web review slide: 1</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Growing up, I'd come to this part of Hyderabad almost every weekend. Loads of people. Something to eat. Somewhere to walk. But if you cannot find a toilet you can use, how long can you stay? Think about women, families, older people. That's where I want to start.</a:t>
            </a:r>
          </a:p>
          <a:p xmlns:a="http://schemas.openxmlformats.org/drawingml/2006/main">
            <a:r>
              <a:t/>
            </a:r>
          </a:p>
          <a:p xmlns:a="http://schemas.openxmlformats.org/drawingml/2006/main">
            <a:r>
              <a:t>Source/context: Hyderabad archive · Photos provide location context, not a documented before/after</a:t>
            </a:r>
          </a:p>
          <a:p xmlns:a="http://schemas.openxmlformats.org/drawingml/2006/main">
            <a:r>
              <a:t/>
            </a:r>
          </a:p>
          <a:p xmlns:a="http://schemas.openxmlformats.org/drawingml/2006/main">
            <a:r>
              <a:t>Web review slide: 2</a:t>
            </a:r>
          </a:p>
          <a:p xmlns:a="http://schemas.openxmlformats.org/drawingml/2006/main">
            <a:r>
              <a:t>Live allocation for this topic: 20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 how do we build a public toilet model that scales and lasts? Let me build the idea with you. Here's our street: a food stall, rubbish and inadequate toilet provision.</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1</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First, clear the rubbish and repair the walking surface.</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2</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Then put in one integrated LooCafe. The shop is at the front; the toilets are along the side and toward the back.</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3</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give it a clear entrance, signs and some planting. The shop brings an everyday business into the facility.</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4</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 the panels above it can bring advertising income. The point is to connect the design with a way of keeping it working. Now let's look at the real thing.</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5</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Here's the real Banjara Hills unit. The shop and toilets are one structure. Look at the corner: the retail frontage is on one face, and the toilet entrances are along the side. The upper panels give us advertising space. Those are the parts I want you to keep in mind as we build the explanation.</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4</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Inside, we want it to look really good. You should feel comfortable walking in. Clean surfaces, lighting, the details you actually touch. Aspiration matters here. We want to set a standard that people expect, and that the operator takes pride in maintaining. A clear entrance. A private cubicle. A space that looks as though someone cares about it. These are basic design decisions with very real consequences. Think about the approach, the signs, the door and privacy. A wheelchair symbol by itself doesn't solve access. The whole route and the space inside have to work. That's part of making the perfect toilet.</a:t>
            </a:r>
          </a:p>
          <a:p xmlns:a="http://schemas.openxmlformats.org/drawingml/2006/main">
            <a:r>
              <a:t/>
            </a:r>
          </a:p>
          <a:p xmlns:a="http://schemas.openxmlformats.org/drawingml/2006/main">
            <a:r>
              <a:t>Source/context: Original project / Toilet Tales archive · Interior and entrance details across sites</a:t>
            </a:r>
          </a:p>
          <a:p xmlns:a="http://schemas.openxmlformats.org/drawingml/2006/main">
            <a:r>
              <a:t/>
            </a:r>
          </a:p>
          <a:p xmlns:a="http://schemas.openxmlformats.org/drawingml/2006/main">
            <a:r>
              <a:t>Web review slide: 5</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From the inside, it looks really posh. One of the things we want to build with LooCafes is aspiration. That's the standard we want to set. This isn't just a nice front on a toilet. The place you actually use has to receive the same attention. Here are the cubicle finishes and the way the fixtures are arranged.</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6</a:t>
            </a:r>
          </a:p>
          <a:p xmlns:a="http://schemas.openxmlformats.org/drawingml/2006/main">
            <a:r>
              <a:t>Live allocation for this topic: 10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design starts before somebody opens a door. Can they see where to go? Is the entrance obvious? What does the approach feel like? At Mangalagiri you can see the entrance frontage, handrails, signs and planting together. These details are part of making a public toilet usable. A photograph alone is not an accessibility audit.</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7</a:t>
            </a:r>
          </a:p>
          <a:p xmlns:a="http://schemas.openxmlformats.org/drawingml/2006/main">
            <a:r>
              <a:t>Live allocation for this topic: 10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the values I mean. A usable toilet, a safe approach and privacy. A viable business. Someone checking the work. And a proper destination for the wastewater.</a:t>
            </a:r>
          </a:p>
          <a:p xmlns:a="http://schemas.openxmlformats.org/drawingml/2006/main">
            <a:r>
              <a:t/>
            </a:r>
          </a:p>
          <a:p xmlns:a="http://schemas.openxmlformats.org/drawingml/2006/main">
            <a:r>
              <a:t>Source/context: Concept illustration · Design and operating principles from the presentation brief</a:t>
            </a:r>
          </a:p>
          <a:p xmlns:a="http://schemas.openxmlformats.org/drawingml/2006/main">
            <a:r>
              <a:t/>
            </a:r>
          </a:p>
          <a:p xmlns:a="http://schemas.openxmlformats.org/drawingml/2006/main">
            <a:r>
              <a:t>Web review slide: 8</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Back to our street. Now look at the shop. Its role is to give someone an ongoing business here, linked to keeping the public facility working. The shop is somebody's livelihood. A partner has an establishment, customers, and a place to take responsibility for. Commercial activity can contribute to maintaining the toilets. But that responsibility has to be explicit. A counter by itself doesn't make cleaning happen. This is a person running a business. The model has to make sense for them too. Revenue has to cover the actual work of keeping the toilet usable. And look up. These panels are another potential source of revenue. They're also a very visible part of the street. In Karnataka, that surface should belong to the place. The important commercial question is how committed income pays for the service over time. There is also someone there. You can ask for help. An active frontage and lighting make the place more approachable. Safety still needs privacy, good design and operating procedures. The shopkeeper is part of that.</a:t>
            </a:r>
          </a:p>
          <a:p xmlns:a="http://schemas.openxmlformats.org/drawingml/2006/main">
            <a:r>
              <a:t/>
            </a:r>
          </a:p>
          <a:p xmlns:a="http://schemas.openxmlformats.org/drawingml/2006/main">
            <a:r>
              <a:t>Source/context: Toilet Tales archive · Retail and advertising surfaces; operating-model explanation</a:t>
            </a:r>
          </a:p>
          <a:p xmlns:a="http://schemas.openxmlformats.org/drawingml/2006/main">
            <a:r>
              <a:t/>
            </a:r>
          </a:p>
          <a:p xmlns:a="http://schemas.openxmlformats.org/drawingml/2006/main">
            <a:r>
              <a:t>Web review slide: 9</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 me show you the shop properly. Here is the fitted counter, and here is a food counter in use at another unit. There is stock, equipment and a person running a business. That business helps pay for care of the public toilets. Advertising provides another income source. The point is to connect an everyday livelihood with an everyday maintenance responsibility. These photographs show different units; they are not a before-and-after pair.</a:t>
            </a:r>
          </a:p>
          <a:p xmlns:a="http://schemas.openxmlformats.org/drawingml/2006/main">
            <a:r>
              <a:t/>
            </a:r>
          </a:p>
          <a:p xmlns:a="http://schemas.openxmlformats.org/drawingml/2006/main">
            <a:r>
              <a:t>Source/context: Company photographs · loocafe.com/gallery; Toilet Tales 2.1, PDF p. 18</a:t>
            </a:r>
          </a:p>
          <a:p xmlns:a="http://schemas.openxmlformats.org/drawingml/2006/main">
            <a:r>
              <a:t/>
            </a:r>
          </a:p>
          <a:p xmlns:a="http://schemas.openxmlformats.org/drawingml/2006/main">
            <a:r>
              <a:t>Web review slide: 10</a:t>
            </a:r>
          </a:p>
          <a:p xmlns:a="http://schemas.openxmlformats.org/drawingml/2006/main">
            <a:r>
              <a:t>Supporting review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Accountability has to include the things that go wrong. A ceiling needs repair. A drain needs attention. Someone has to notice, someone has to act, and someone has to check the work. These are original photographs from our Dog Park status report: the damaged ceiling is in the section labelled before, dated 9 September 2024; the other ceiling photograph is in the report dated 13 September. They are different views, so I am not claiming an exact matched cubicle or a four-day repair guarantee. The point is that operating a toilet includes maintaining the asset after opening day. Now let me show you the workflow.</a:t>
            </a:r>
          </a:p>
          <a:p xmlns:a="http://schemas.openxmlformats.org/drawingml/2006/main">
            <a:r>
              <a:t/>
            </a:r>
          </a:p>
          <a:p xmlns:a="http://schemas.openxmlformats.org/drawingml/2006/main">
            <a:r>
              <a:t>Source/context: Dog Park, Gachibowli · Site status report, 13 Sep 2024, pp. 7 &amp; 10 · Different camera views</a:t>
            </a:r>
          </a:p>
          <a:p xmlns:a="http://schemas.openxmlformats.org/drawingml/2006/main">
            <a:r>
              <a:t/>
            </a:r>
          </a:p>
          <a:p xmlns:a="http://schemas.openxmlformats.org/drawingml/2006/main">
            <a:r>
              <a:t>Web review slide: 11</a:t>
            </a:r>
          </a:p>
          <a:p xmlns:a="http://schemas.openxmlformats.org/drawingml/2006/main">
            <a:r>
              <a:t>Live allocation for this topic: 20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illustration explains the accountability loop. It is not an app screenshot. The operator records the work, a supervisor checks it, and problems need an assigned response. The real interface screens belong alongside this explanation.</a:t>
            </a:r>
          </a:p>
          <a:p xmlns:a="http://schemas.openxmlformats.org/drawingml/2006/main">
            <a:r>
              <a:t/>
            </a:r>
          </a:p>
          <a:p xmlns:a="http://schemas.openxmlformats.org/drawingml/2006/main">
            <a:r>
              <a:t>Source/context: Explanatory illustration · Not a photograph or verified app interface</a:t>
            </a:r>
          </a:p>
          <a:p xmlns:a="http://schemas.openxmlformats.org/drawingml/2006/main">
            <a:r>
              <a:t/>
            </a:r>
          </a:p>
          <a:p xmlns:a="http://schemas.openxmlformats.org/drawingml/2006/main">
            <a:r>
              <a:t>Web review slide: 12</a:t>
            </a:r>
          </a:p>
          <a:p xmlns:a="http://schemas.openxmlformats.org/drawingml/2006/main">
            <a:r>
              <a:t>Supporting review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our actual operator app, running with a test account. The operator opens it and sees what is due today. Upload cleaning photos. See the next shift. Report a maintenance issue. You shouldn't need a complicated system to make the everyday responsibility clear. This screenshot shows the workflow; it is not evidence that a particular site completed today's work.</a:t>
            </a:r>
          </a:p>
          <a:p xmlns:a="http://schemas.openxmlformats.org/drawingml/2006/main">
            <a:r>
              <a:t/>
            </a:r>
          </a:p>
          <a:p xmlns:a="http://schemas.openxmlformats.org/drawingml/2006/main">
            <a:r>
              <a:t>Source/context: Actual Android emulator capture · Local QA operator and unit; demonstration data</a:t>
            </a:r>
          </a:p>
          <a:p xmlns:a="http://schemas.openxmlformats.org/drawingml/2006/main">
            <a:r>
              <a:t/>
            </a:r>
          </a:p>
          <a:p xmlns:a="http://schemas.openxmlformats.org/drawingml/2006/main">
            <a:r>
              <a:t>Web review slide: 13</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something isn't working, the operator needs a clear way to say so. Here is the actual maintenance form: title, description and photographs. That gives the next person something concrete to review. Creating a ticket is the first step; assignment, response and closure still need to be managed. We shouldn't claim a response time without the operating records. The leaking-tap description is an illustrative draft entered into the actual form. It was not submitted as a real site fault.</a:t>
            </a:r>
          </a:p>
          <a:p xmlns:a="http://schemas.openxmlformats.org/drawingml/2006/main">
            <a:r>
              <a:t/>
            </a:r>
          </a:p>
          <a:p xmlns:a="http://schemas.openxmlformats.org/drawingml/2006/main">
            <a:r>
              <a:t>Source/context: Actual Android emulator capture · Illustrative draft entered in the app; not submitted</a:t>
            </a:r>
          </a:p>
          <a:p xmlns:a="http://schemas.openxmlformats.org/drawingml/2006/main">
            <a:r>
              <a:t/>
            </a:r>
          </a:p>
          <a:p xmlns:a="http://schemas.openxmlformats.org/drawingml/2006/main">
            <a:r>
              <a:t>Web review slide: 14</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an actual record from our dashboard. These are the photographs submitted for one evening review. You can inspect the fixtures, see the timestamp and see the recorded location. That makes the work visible. It does not, on its own, prove that every part of a toilet is clean or that a fault has been repaired. That still needs a check and a response. This is the bridge between the operator’s phone and the person overseeing the service.</a:t>
            </a:r>
          </a:p>
          <a:p xmlns:a="http://schemas.openxmlformats.org/drawingml/2006/main">
            <a:r>
              <a:t/>
            </a:r>
          </a:p>
          <a:p xmlns:a="http://schemas.openxmlformats.org/drawingml/2006/main">
            <a:r>
              <a:t>Source/context: Actual dashboard.loocafe.com capture · LC_ID_023 evening review, 7 Sep 2026 · Submitted record, not independent verification</a:t>
            </a:r>
          </a:p>
          <a:p xmlns:a="http://schemas.openxmlformats.org/drawingml/2006/main">
            <a:r>
              <a:t/>
            </a:r>
          </a:p>
          <a:p xmlns:a="http://schemas.openxmlformats.org/drawingml/2006/main">
            <a:r>
              <a:t>Web review slide: 15</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a real example from Toilet Tales. Asif had run kirana stores. With LooCafe Mini, he took a different route: bike repair, using skills his father had taught him. The profile describes him starting the day by cleaning the toilet before working at the repair station. This is what I mean by agency: someone bringing a skill and a business to the site, with responsibility for a public service. The archive records that story; it does not provide verified current earnings.</a:t>
            </a:r>
          </a:p>
          <a:p xmlns:a="http://schemas.openxmlformats.org/drawingml/2006/main">
            <a:r>
              <a:t/>
            </a:r>
          </a:p>
          <a:p xmlns:a="http://schemas.openxmlformats.org/drawingml/2006/main">
            <a:r>
              <a:t>Source/context: Toilet Tales 2.1, p. 27 · Centre person removed from right-hand photograph; original retained</a:t>
            </a:r>
          </a:p>
          <a:p xmlns:a="http://schemas.openxmlformats.org/drawingml/2006/main">
            <a:r>
              <a:t/>
            </a:r>
          </a:p>
          <a:p xmlns:a="http://schemas.openxmlformats.org/drawingml/2006/main">
            <a:r>
              <a:t>Web review slide: 16</a:t>
            </a:r>
          </a:p>
          <a:p xmlns:a="http://schemas.openxmlformats.org/drawingml/2006/main">
            <a:r>
              <a:t>Live allocation for this topic: 20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Look at the Mini from both sides. The counter faces the street and the toilets sit beside it. The small format still needs access, water, cleaning and a suitable wastewater route.</a:t>
            </a:r>
          </a:p>
          <a:p xmlns:a="http://schemas.openxmlformats.org/drawingml/2006/main">
            <a:r>
              <a:t/>
            </a:r>
          </a:p>
          <a:p xmlns:a="http://schemas.openxmlformats.org/drawingml/2006/main">
            <a:r>
              <a:t>Source/context: Original Mini photographs; historical signs retained</a:t>
            </a:r>
          </a:p>
          <a:p xmlns:a="http://schemas.openxmlformats.org/drawingml/2006/main">
            <a:r>
              <a:t/>
            </a:r>
          </a:p>
          <a:p xmlns:a="http://schemas.openxmlformats.org/drawingml/2006/main">
            <a:r>
              <a:t>Web review slide: 17</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website describes an eight-by-eight-foot Mini with two toilets. That is the product description, not the total site allocation. An accessible approach, utilities and maintenance still need space.</a:t>
            </a:r>
          </a:p>
          <a:p xmlns:a="http://schemas.openxmlformats.org/drawingml/2006/main">
            <a:r>
              <a:t/>
            </a:r>
          </a:p>
          <a:p xmlns:a="http://schemas.openxmlformats.org/drawingml/2006/main">
            <a:r>
              <a:t>Source/context: loocafe.com Mini description; website-stated dimensions, site requirements vary</a:t>
            </a:r>
          </a:p>
          <a:p xmlns:a="http://schemas.openxmlformats.org/drawingml/2006/main">
            <a:r>
              <a:t>https://loocafe.com/</a:t>
            </a:r>
          </a:p>
          <a:p xmlns:a="http://schemas.openxmlformats.org/drawingml/2006/main">
            <a:r>
              <a:t/>
            </a:r>
          </a:p>
          <a:p xmlns:a="http://schemas.openxmlformats.org/drawingml/2006/main">
            <a:r>
              <a:t>Web review slide: 18</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Reuf had run an electrical shop. His Toilet Tales profile describes moving into a LooCafe stall and caring for the washrooms daily. It is a specific livelihood story, not a fixed-income promise.</a:t>
            </a:r>
          </a:p>
          <a:p xmlns:a="http://schemas.openxmlformats.org/drawingml/2006/main">
            <a:r>
              <a:t/>
            </a:r>
          </a:p>
          <a:p xmlns:a="http://schemas.openxmlformats.org/drawingml/2006/main">
            <a:r>
              <a:t>Source/context: Toilet Tales 2.1, PDF p. 28; interview-time account</a:t>
            </a:r>
          </a:p>
          <a:p xmlns:a="http://schemas.openxmlformats.org/drawingml/2006/main">
            <a:r>
              <a:t/>
            </a:r>
          </a:p>
          <a:p xmlns:a="http://schemas.openxmlformats.org/drawingml/2006/main">
            <a:r>
              <a:t>Web review slide: 19</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Mahboob found work at a stall after losing his job during the pandemic. His profile records washroom care twice a day. This work needs clear responsibility and support. The account describes employment, not ownership.</a:t>
            </a:r>
          </a:p>
          <a:p xmlns:a="http://schemas.openxmlformats.org/drawingml/2006/main">
            <a:r>
              <a:t/>
            </a:r>
          </a:p>
          <a:p xmlns:a="http://schemas.openxmlformats.org/drawingml/2006/main">
            <a:r>
              <a:t>Source/context: Toilet Tales 2.1, PDF p. 26; not a current inspection</a:t>
            </a:r>
          </a:p>
          <a:p xmlns:a="http://schemas.openxmlformats.org/drawingml/2006/main">
            <a:r>
              <a:t/>
            </a:r>
          </a:p>
          <a:p xmlns:a="http://schemas.openxmlformats.org/drawingml/2006/main">
            <a:r>
              <a:t>Web review slide: 20</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another Mini in its real street setting. The shop and the toilet are part of one small unit. Look at the entrance and the space around it, not just the box. The footprint may be small, but access, cleaning and a wastewater route still have to work.</a:t>
            </a:r>
          </a:p>
          <a:p xmlns:a="http://schemas.openxmlformats.org/drawingml/2006/main">
            <a:r>
              <a:t/>
            </a:r>
          </a:p>
          <a:p xmlns:a="http://schemas.openxmlformats.org/drawingml/2006/main">
            <a:r>
              <a:t>Source/context: Original LooCafe Mini archive; photographs show design and setting, not measured performance</a:t>
            </a:r>
          </a:p>
          <a:p xmlns:a="http://schemas.openxmlformats.org/drawingml/2006/main">
            <a:r>
              <a:t/>
            </a:r>
          </a:p>
          <a:p xmlns:a="http://schemas.openxmlformats.org/drawingml/2006/main">
            <a:r>
              <a:t>Web review slide: 21</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physical format can also support a different service model. These DRNF-branded counters offer free chai alongside public sanitation. The photographs show the counter and toilet access together. Free chai is a service commitment; we should explain who funds and operates it rather than assume the usual retail economics.</a:t>
            </a:r>
          </a:p>
          <a:p xmlns:a="http://schemas.openxmlformats.org/drawingml/2006/main">
            <a:r>
              <a:t/>
            </a:r>
          </a:p>
          <a:p xmlns:a="http://schemas.openxmlformats.org/drawingml/2006/main">
            <a:r>
              <a:t>Source/context: DRNF chai-counter archive and LooCafe Mini archive; funding arrangements vary by site</a:t>
            </a:r>
          </a:p>
          <a:p xmlns:a="http://schemas.openxmlformats.org/drawingml/2006/main">
            <a:r>
              <a:t/>
            </a:r>
          </a:p>
          <a:p xmlns:a="http://schemas.openxmlformats.org/drawingml/2006/main">
            <a:r>
              <a:t>Web review slide: 22</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work across India shows that range. Srinagar, Hyderabad, Chennai, Mangalagiri. Different surroundings and formats. Scaling means repeating the service as well as the structure. Here it is beside Dal Lake. Difficult connections or constrained access make the infrastructure question very real. Now look at what happens after someone flushes.</a:t>
            </a:r>
          </a:p>
          <a:p xmlns:a="http://schemas.openxmlformats.org/drawingml/2006/main">
            <a:r>
              <a:t/>
            </a:r>
          </a:p>
          <a:p xmlns:a="http://schemas.openxmlformats.org/drawingml/2006/main">
            <a:r>
              <a:t>Source/context: Original archive · Dal Lake, Chennai and Mini examples; not all are ReFlow installations</a:t>
            </a:r>
          </a:p>
          <a:p xmlns:a="http://schemas.openxmlformats.org/drawingml/2006/main">
            <a:r>
              <a:t/>
            </a:r>
          </a:p>
          <a:p xmlns:a="http://schemas.openxmlformats.org/drawingml/2006/main">
            <a:r>
              <a:t>Web review slide: 23</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real locations in our wider LooCafe work: Mangalagiri, Chennai and Mumbai. I'm showing the places because the footprint is more than a number. Each site has its own space, users and operating conditions. These photographs document LooCafe locations; they do not mean every one has ReFlow treatment.</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24</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Hyderabad, look at the park setting. Then look at Dal Lake in Srinagar. The setting changes, but the public still needs a toilet they can find and use. The treatment route and maintenance plan have to suit the location.</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25</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 wanted to go for a good stroll. The toilet should feel like it belongs in that public space. Here is the approach at Mangalagiri. Then look at the illuminated frontage at Tank Bund: the entrance, signs and planting are visible together. The photograph shows the design; it does not establish a lighting standard or an accessibility audit. Greenery must not get in the way of the entrance or the person maintaining it.</a:t>
            </a:r>
          </a:p>
          <a:p xmlns:a="http://schemas.openxmlformats.org/drawingml/2006/main">
            <a:r>
              <a:t/>
            </a:r>
          </a:p>
          <a:p xmlns:a="http://schemas.openxmlformats.org/drawingml/2006/main">
            <a:r>
              <a:t>Source/context: Company photographs · loocafe.com/gallery and reflowtoilets.com · Locations as documented</a:t>
            </a:r>
          </a:p>
          <a:p xmlns:a="http://schemas.openxmlformats.org/drawingml/2006/main">
            <a:r>
              <a:t/>
            </a:r>
          </a:p>
          <a:p xmlns:a="http://schemas.openxmlformats.org/drawingml/2006/main">
            <a:r>
              <a:t>Web review slide: 26</a:t>
            </a:r>
          </a:p>
          <a:p xmlns:a="http://schemas.openxmlformats.org/drawingml/2006/main">
            <a:r>
              <a:t>Supporting review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How does this scale? Part of the answer is here, before the unit reaches the street. We build the enclosure, fit the interior and install the components. Repeatable fabrication helps. It still needs site preparation, installation and commissioning. I wouldn't confuse placing the structure with having a treatment system ready to operate.</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27</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actual capture of dashboard.loocafe.com. The directory currently contains 110 records: 44 marked operational and 66 non-operational. Those are database labels, not an independently verified uptime survey or the complete historical deployment footprint. That is exactly why a shared record and field checks belong together. Do not repeat the earlier claim that 150 units are all maintained from this evidence.</a:t>
            </a:r>
          </a:p>
          <a:p xmlns:a="http://schemas.openxmlformats.org/drawingml/2006/main">
            <a:r>
              <a:t/>
            </a:r>
          </a:p>
          <a:p xmlns:a="http://schemas.openxmlformats.org/drawingml/2006/main">
            <a:r>
              <a:t>Source/context: Actual dashboard.loocafe.com/units capture · Registry status, not audited service availability</a:t>
            </a:r>
          </a:p>
          <a:p xmlns:a="http://schemas.openxmlformats.org/drawingml/2006/main">
            <a:r>
              <a:t/>
            </a:r>
          </a:p>
          <a:p xmlns:a="http://schemas.openxmlformats.org/drawingml/2006/main">
            <a:r>
              <a:t>Web review slide: 28</a:t>
            </a:r>
          </a:p>
          <a:p xmlns:a="http://schemas.openxmlformats.org/drawingml/2006/main">
            <a:r>
              <a:t>Supporting review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the cities plotted on our website. The dots show city-level presence, not every toilet address. This published footprint differs from the live register and from the subset with ReFlow treatment.</a:t>
            </a:r>
          </a:p>
          <a:p xmlns:a="http://schemas.openxmlformats.org/drawingml/2006/main">
            <a:r>
              <a:t/>
            </a:r>
          </a:p>
          <a:p xmlns:a="http://schemas.openxmlformats.org/drawingml/2006/main">
            <a:r>
              <a:t>Source/context: loocafe.com city map; city coordinates, not unit-level status</a:t>
            </a:r>
          </a:p>
          <a:p xmlns:a="http://schemas.openxmlformats.org/drawingml/2006/main">
            <a:r>
              <a:t>https://loocafe.com/</a:t>
            </a:r>
          </a:p>
          <a:p xmlns:a="http://schemas.openxmlformats.org/drawingml/2006/main">
            <a:r>
              <a:t/>
            </a:r>
          </a:p>
          <a:p xmlns:a="http://schemas.openxmlformats.org/drawingml/2006/main">
            <a:r>
              <a:t>Web review slide: 29</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come back to our street. In our company letter of 11 April 2023, we reported that the NTR Samadhi Mini had moved ten metres and had no drain connection available at the new location. That is a company-reported relocation problem, not an independent engineering inspection or proof of a later solution. It makes the infrastructure question concrete: where does the flush go? The CPCB 2021 report gives us a useful national baseline: about 72.4 billion litres of sewage generated each day, against 20.2 billion litres of actual STP utilisation in its 2020 inventory. Those are historical national figures, not ReFlow results or current coverage. A city needs suitable sewer connections, appropriate local treatment and a service that keeps operating. The treatment route must fit the site. Installed capacity and verified treatment are different measures.</a:t>
            </a:r>
          </a:p>
          <a:p xmlns:a="http://schemas.openxmlformats.org/drawingml/2006/main">
            <a:r>
              <a:t/>
            </a:r>
          </a:p>
          <a:p xmlns:a="http://schemas.openxmlformats.org/drawingml/2006/main">
            <a:r>
              <a:t>Source/context: CPCB, March 2021, Fig. 3.1: 2020 inventory · Ixora relocation letter, 11 Apr 2023: company-reported case</a:t>
            </a:r>
          </a:p>
          <a:p xmlns:a="http://schemas.openxmlformats.org/drawingml/2006/main">
            <a:r>
              <a:t>https://cpcb.gov.in/openpdffile.php?id=UmVwb3J0RmlsZXMvMTIyOF8xNjE1MTk2MzIyX21lZGlhcGhvdG85NTY0LnBkZg%3D%3D</a:t>
            </a:r>
          </a:p>
          <a:p xmlns:a="http://schemas.openxmlformats.org/drawingml/2006/main">
            <a:r>
              <a:t/>
            </a:r>
          </a:p>
          <a:p xmlns:a="http://schemas.openxmlformats.org/drawingml/2006/main">
            <a:r>
              <a:t>Web review slide: 30</a:t>
            </a:r>
          </a:p>
          <a:p xmlns:a="http://schemas.openxmlformats.org/drawingml/2006/main">
            <a:r>
              <a:t>Live allocation for this topic: 30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Look below the same street. A sewer carries wastewater away, but it still needs working downstream treatment. This cutaway explains the connection; it is not a survey of the pipes under Lumbini Park.</a:t>
            </a:r>
          </a:p>
          <a:p xmlns:a="http://schemas.openxmlformats.org/drawingml/2006/main">
            <a:r>
              <a:t/>
            </a:r>
          </a:p>
          <a:p xmlns:a="http://schemas.openxmlformats.org/drawingml/2006/main">
            <a:r>
              <a:t>Source/context: Generated cutaway of the existing illustrated street; not an as-built survey</a:t>
            </a:r>
          </a:p>
          <a:p xmlns:a="http://schemas.openxmlformats.org/drawingml/2006/main">
            <a:r>
              <a:t/>
            </a:r>
          </a:p>
          <a:p xmlns:a="http://schemas.openxmlformats.org/drawingml/2006/main">
            <a:r>
              <a:t>Web review slide: 31</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left photograph shows the Lumbini Park installation; the right is a factory view of treatment equipment and pipework. Wastewater comes into a managed treatment process. The flow is collected and regulated. Biological treatment reduces the pollution load. Further treatment and disinfection prepare the water for its intended reuse. It goes into storage and returns to flushing. Each of those steps has a specific job. There are anaerobic and aerobic stages. Microorganisms do much of the work of reducing the pollutant load. The blowers support the aerobic process. And biology needs time to establish itself. We can place a prefabricated structure quickly, but we still have to commission the treatment and verify what comes out.</a:t>
            </a:r>
          </a:p>
          <a:p xmlns:a="http://schemas.openxmlformats.org/drawingml/2006/main">
            <a:r>
              <a:t/>
            </a:r>
          </a:p>
          <a:p xmlns:a="http://schemas.openxmlformats.org/drawingml/2006/main">
            <a:r>
              <a:t>Source/context: Original Lumbini and factory photographs · Factory equipment is labelled separately</a:t>
            </a:r>
          </a:p>
          <a:p xmlns:a="http://schemas.openxmlformats.org/drawingml/2006/main">
            <a:r>
              <a:t/>
            </a:r>
          </a:p>
          <a:p xmlns:a="http://schemas.openxmlformats.org/drawingml/2006/main">
            <a:r>
              <a:t>Web review slide: 32</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look at the physical engineering. Here's a factory enclosure, and here are the tanks and pipework inside. The equipment needs space. People need access to inspect it and maintain it. These factory photographs explain the packaging; the precise configuration has to be matched to the installed unit.</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33</a:t>
            </a:r>
          </a:p>
          <a:p xmlns:a="http://schemas.openxmlformats.org/drawingml/2006/main">
            <a:r>
              <a:t>Supporting review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user sees a private cubicle. The maintenance team needs to reach the treatment equipment. Both have to work in the same system. That's why I want you to see both sides, rather than just the attractive exterior or only a process diagram.</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34</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Toilet wastewater is collected and regulated. Biological stages reduce the pollutant load. Further treatment and disinfection prepare the water for flushing reuse. The ECR is additional treatment for high load or unstable effluent in this manual. It is not a box we should casually draw as always running. This is non-drinking reuse.</a:t>
            </a:r>
          </a:p>
          <a:p xmlns:a="http://schemas.openxmlformats.org/drawingml/2006/main">
            <a:r>
              <a:t/>
            </a:r>
          </a:p>
          <a:p xmlns:a="http://schemas.openxmlformats.org/drawingml/2006/main">
            <a:r>
              <a:t>Source/context: BCRT O&amp;M manual, Aug 2024, pp. 6–8 (printed) · Simplified selected configuration</a:t>
            </a:r>
          </a:p>
          <a:p xmlns:a="http://schemas.openxmlformats.org/drawingml/2006/main">
            <a:r>
              <a:t/>
            </a:r>
          </a:p>
          <a:p xmlns:a="http://schemas.openxmlformats.org/drawingml/2006/main">
            <a:r>
              <a:t>Web review slide: 35</a:t>
            </a:r>
          </a:p>
          <a:p xmlns:a="http://schemas.openxmlformats.org/drawingml/2006/main">
            <a:r>
              <a:t>Supporting review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the whole process in one image. Collection, biological treatment, further treatment and disinfection, then reuse for flushing. The additional ECR is conditional in the selected manual. The equipment shapes are illustrative. Makeup water, power and managed residuals remain part of the operating system.</a:t>
            </a:r>
          </a:p>
          <a:p xmlns:a="http://schemas.openxmlformats.org/drawingml/2006/main">
            <a:r>
              <a:t/>
            </a:r>
          </a:p>
          <a:p xmlns:a="http://schemas.openxmlformats.org/drawingml/2006/main">
            <a:r>
              <a:t>Source/context: Based on BCRT O&amp;M manual, Aug 2024 · Conceptual equipment shapes; not to scale</a:t>
            </a:r>
          </a:p>
          <a:p xmlns:a="http://schemas.openxmlformats.org/drawingml/2006/main">
            <a:r>
              <a:t/>
            </a:r>
          </a:p>
          <a:p xmlns:a="http://schemas.openxmlformats.org/drawingml/2006/main">
            <a:r>
              <a:t>Web review slide: 36</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can manufacture the structure. We still have to commission the biology. The manual describes seeding and progressive loading. Tank levels gate pump and UV operation, and overload protection matters. This is why I want to talk about the operating system around the technology, not just the hardware.</a:t>
            </a:r>
          </a:p>
          <a:p xmlns:a="http://schemas.openxmlformats.org/drawingml/2006/main">
            <a:r>
              <a:t/>
            </a:r>
          </a:p>
          <a:p xmlns:a="http://schemas.openxmlformats.org/drawingml/2006/main">
            <a:r>
              <a:t>Source/context: BCRT O&amp;M Manual, Aug 2024, printed pp. 12, 14–15, 23 · Documented configuration; actual control-panel photo</a:t>
            </a:r>
          </a:p>
          <a:p xmlns:a="http://schemas.openxmlformats.org/drawingml/2006/main">
            <a:r>
              <a:t/>
            </a:r>
          </a:p>
          <a:p xmlns:a="http://schemas.openxmlformats.org/drawingml/2006/main">
            <a:r>
              <a:t>Web review slide: 37</a:t>
            </a:r>
          </a:p>
          <a:p xmlns:a="http://schemas.openxmlformats.org/drawingml/2006/main">
            <a:r>
              <a:t>Live allocation for this topic: 35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actual ReFlow dashboard interface, with the product’s DEMO dataset visible. It illustrates component-based maintenance: the affected part, the person raising it, priority and status. The ticket examples are demonstration records, not evidence of faults at the installation. The treatment monitoring demo contains unverified performance and circularity statements, so I have not used it as measured treatment evidence. The table has been redrawn for legibility from the actual demo interface. All four ticket IDs, subjects, components, names, priorities and statuses were compared with the source screen. It is not an untouched screenshot.</a:t>
            </a:r>
          </a:p>
          <a:p xmlns:a="http://schemas.openxmlformats.org/drawingml/2006/main">
            <a:r>
              <a:t/>
            </a:r>
          </a:p>
          <a:p xmlns:a="http://schemas.openxmlformats.org/drawingml/2006/main">
            <a:r>
              <a:t>Source/context: ReFlow dashboard DEMO workflow · AI-cleaned reproduction; original capture retained</a:t>
            </a:r>
          </a:p>
          <a:p xmlns:a="http://schemas.openxmlformats.org/drawingml/2006/main">
            <a:r>
              <a:t/>
            </a:r>
          </a:p>
          <a:p xmlns:a="http://schemas.openxmlformats.org/drawingml/2006/main">
            <a:r>
              <a:t>Web review slide: 38</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numbers belong to the forty-foot, seven-cubicle manual. They cannot be used as the rating of a different installed unit. Installed power is not daily energy use. Match the equipment schedule and commissioning record before quoting site capacity.</a:t>
            </a:r>
          </a:p>
          <a:p xmlns:a="http://schemas.openxmlformats.org/drawingml/2006/main">
            <a:r>
              <a:t/>
            </a:r>
          </a:p>
          <a:p xmlns:a="http://schemas.openxmlformats.org/drawingml/2006/main">
            <a:r>
              <a:t>Source/context: Concept illustration · BCRT O&amp;M Manual, Aug 2024, cover and printed p. 3; reference configuration only</a:t>
            </a:r>
          </a:p>
          <a:p xmlns:a="http://schemas.openxmlformats.org/drawingml/2006/main">
            <a:r>
              <a:t/>
            </a:r>
          </a:p>
          <a:p xmlns:a="http://schemas.openxmlformats.org/drawingml/2006/main">
            <a:r>
              <a:t>Web review slide: 39</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service passage is not leftover space. Someone must inspect equipment, reach valves and replace failed components. Cleaning the cubicle and maintaining the plant are linked jobs, with different skills. The original user-supplied views show signage and the feedback panel. The manual also specifies maintenance and restart planning. Cleaning products must be compatible with the biological process.</a:t>
            </a:r>
          </a:p>
          <a:p xmlns:a="http://schemas.openxmlformats.org/drawingml/2006/main">
            <a:r>
              <a:t/>
            </a:r>
          </a:p>
          <a:p xmlns:a="http://schemas.openxmlformats.org/drawingml/2006/main">
            <a:r>
              <a:t>Source/context: Original factory photograph; BCRT O&amp;M Manual, printed pp. 2, 18–23</a:t>
            </a:r>
          </a:p>
          <a:p xmlns:a="http://schemas.openxmlformats.org/drawingml/2006/main">
            <a:r>
              <a:t/>
            </a:r>
          </a:p>
          <a:p xmlns:a="http://schemas.openxmlformats.org/drawingml/2006/main">
            <a:r>
              <a:t>Web review slide: 40</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return arrow is flushing water. There is still makeup water, electricity, consumables and a residuals route to manage. Our job is to measure what crosses that boundary. Circularity is not a reason to make those responsibilities disappear.</a:t>
            </a:r>
          </a:p>
          <a:p xmlns:a="http://schemas.openxmlformats.org/drawingml/2006/main">
            <a:r>
              <a:t/>
            </a:r>
          </a:p>
          <a:p xmlns:a="http://schemas.openxmlformats.org/drawingml/2006/main">
            <a:r>
              <a:t>Source/context: Concept illustration · BCRT O&amp;M manual; non-potable reuse and managed outputs, not an as-built diagram</a:t>
            </a:r>
          </a:p>
          <a:p xmlns:a="http://schemas.openxmlformats.org/drawingml/2006/main">
            <a:r>
              <a:t/>
            </a:r>
          </a:p>
          <a:p xmlns:a="http://schemas.openxmlformats.org/drawingml/2006/main">
            <a:r>
              <a:t>Web review slide: 41</a:t>
            </a:r>
          </a:p>
          <a:p xmlns:a="http://schemas.openxmlformats.org/drawingml/2006/main">
            <a:r>
              <a:t>Live allocation for this topic: 20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are seeing around 400 people a day pre-launch, as our team reports. That is an activity figure, not a hydraulic rating and not a measured water-saving result. To quantify impact, we need reuse and makeup meters, energy data, availability and treatment-quality results over the same period. That is how a pilot becomes a credible case for scale.</a:t>
            </a:r>
          </a:p>
          <a:p xmlns:a="http://schemas.openxmlformats.org/drawingml/2006/main">
            <a:r>
              <a:t/>
            </a:r>
          </a:p>
          <a:p xmlns:a="http://schemas.openxmlformats.org/drawingml/2006/main">
            <a:r>
              <a:t>Source/context: 400 people/day: speaker-reported pre-launch activity; period and count method unverified</a:t>
            </a:r>
          </a:p>
          <a:p xmlns:a="http://schemas.openxmlformats.org/drawingml/2006/main">
            <a:r>
              <a:t/>
            </a:r>
          </a:p>
          <a:p xmlns:a="http://schemas.openxmlformats.org/drawingml/2006/main">
            <a:r>
              <a:t>Web review slide: 42</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pull back. The ambition is a network of dependable public services. A repeatable design, an operator at each site, maintenance that reaches each unit and treatment that is verified. That is how a smart public toilet contributes to a better city.</a:t>
            </a:r>
          </a:p>
          <a:p xmlns:a="http://schemas.openxmlformats.org/drawingml/2006/main">
            <a:r>
              <a:t/>
            </a:r>
          </a:p>
          <a:p xmlns:a="http://schemas.openxmlformats.org/drawingml/2006/main">
            <a:r>
              <a:t>Source/context: Concept illustration · Proposed service-network illustration · Not a deployment map</a:t>
            </a:r>
          </a:p>
          <a:p xmlns:a="http://schemas.openxmlformats.org/drawingml/2006/main">
            <a:r>
              <a:t/>
            </a:r>
          </a:p>
          <a:p xmlns:a="http://schemas.openxmlformats.org/drawingml/2006/main">
            <a:r>
              <a:t>Web review slide: 43</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pull back from the toilet to the city. This is a schematic illustration, not a map of one city. The point is to connect local treatment, sewered treatment and managed residuals into a dependable sanitation service. We should choose the right route for each site.</a:t>
            </a:r>
          </a:p>
          <a:p xmlns:a="http://schemas.openxmlformats.org/drawingml/2006/main">
            <a:r>
              <a:t/>
            </a:r>
          </a:p>
          <a:p xmlns:a="http://schemas.openxmlformats.org/drawingml/2006/main">
            <a:r>
              <a:t>Source/context: Concept illustration · NIUA handbook, 2019, pp. 19, 23–27, 40–43 · Not a city map or piping plan</a:t>
            </a:r>
          </a:p>
          <a:p xmlns:a="http://schemas.openxmlformats.org/drawingml/2006/main">
            <a:r>
              <a:t/>
            </a:r>
          </a:p>
          <a:p xmlns:a="http://schemas.openxmlformats.org/drawingml/2006/main">
            <a:r>
              <a:t>Web review slide: 44</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People come to the site, walk through it and discuss the engineering with us. I'd like to extend that invitation to you. See the actual place, the team and the treatment process. Ask us the difficult questions.</a:t>
            </a:r>
          </a:p>
          <a:p xmlns:a="http://schemas.openxmlformats.org/drawingml/2006/main">
            <a:r>
              <a:t/>
            </a:r>
          </a:p>
          <a:p xmlns:a="http://schemas.openxmlformats.org/drawingml/2006/main">
            <a:r>
              <a:t>Source/context: Original ReFlow visit photographs · Lumbini Park</a:t>
            </a:r>
          </a:p>
          <a:p xmlns:a="http://schemas.openxmlformats.org/drawingml/2006/main">
            <a:r>
              <a:t/>
            </a:r>
          </a:p>
          <a:p xmlns:a="http://schemas.openxmlformats.org/drawingml/2006/main">
            <a:r>
              <a:t>Web review slide: 45</a:t>
            </a:r>
          </a:p>
          <a:p xmlns:a="http://schemas.openxmlformats.org/drawingml/2006/main">
            <a:r>
              <a:t>Supporting review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compares operating approaches, not brand rankings. Municipal and pay-per-use toilets can work well. Retail and advertising can support access. ReFlow adds treatment duties; it still needs an operator and maintenance budget.</a:t>
            </a:r>
          </a:p>
          <a:p xmlns:a="http://schemas.openxmlformats.org/drawingml/2006/main">
            <a:r>
              <a:t/>
            </a:r>
          </a:p>
          <a:p xmlns:a="http://schemas.openxmlformats.org/drawingml/2006/main">
            <a:r>
              <a:t>Source/context: Concept illustration · Analytical comparison: MoHUA sanitation guidance, NIUA and company model documents</a:t>
            </a:r>
          </a:p>
          <a:p xmlns:a="http://schemas.openxmlformats.org/drawingml/2006/main">
            <a:r>
              <a:t>https://mohua.gov.in/upload/uploadfiles/files/Urban_Sanitation.pdf</a:t>
            </a:r>
          </a:p>
          <a:p xmlns:a="http://schemas.openxmlformats.org/drawingml/2006/main">
            <a:r>
              <a:t/>
            </a:r>
          </a:p>
          <a:p xmlns:a="http://schemas.openxmlformats.org/drawingml/2006/main">
            <a:r>
              <a:t>Web review slide: 46</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Standard LooCafe is the facility and business model. BCRT adds treatment. Both need daily care. The plant also needs commissioning, sample results, technical maintenance and a residuals route. Choose the configuration for the site.</a:t>
            </a:r>
          </a:p>
          <a:p xmlns:a="http://schemas.openxmlformats.org/drawingml/2006/main">
            <a:r>
              <a:t/>
            </a:r>
          </a:p>
          <a:p xmlns:a="http://schemas.openxmlformats.org/drawingml/2006/main">
            <a:r>
              <a:t>Source/context: Concept illustration · Company model explanation and BCRT O&amp;M Manual; no comparative performance trial</a:t>
            </a:r>
          </a:p>
          <a:p xmlns:a="http://schemas.openxmlformats.org/drawingml/2006/main">
            <a:r>
              <a:t/>
            </a:r>
          </a:p>
          <a:p xmlns:a="http://schemas.openxmlformats.org/drawingml/2006/main">
            <a:r>
              <a:t>Web review slide: 47</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Sales are not profit. Look at what remains after running the shop. Add committed advertising or service payments. That income must cover toilet operation, plant care and a replacement reserve. Build the business case site by site.</a:t>
            </a:r>
          </a:p>
          <a:p xmlns:a="http://schemas.openxmlformats.org/drawingml/2006/main">
            <a:r>
              <a:t/>
            </a:r>
          </a:p>
          <a:p xmlns:a="http://schemas.openxmlformats.org/drawingml/2006/main">
            <a:r>
              <a:t>Source/context: Concept illustration · Commercial planning framework; no site-specific profit or return claimed</a:t>
            </a:r>
          </a:p>
          <a:p xmlns:a="http://schemas.openxmlformats.org/drawingml/2006/main">
            <a:r>
              <a:t/>
            </a:r>
          </a:p>
          <a:p xmlns:a="http://schemas.openxmlformats.org/drawingml/2006/main">
            <a:r>
              <a:t>Web review slide: 48</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PPP means public-private partnership. Name what each side provides, who carries each risk, how the service is paid for, and what happens when standards are missed. Agree the allocation for the actual project.</a:t>
            </a:r>
          </a:p>
          <a:p xmlns:a="http://schemas.openxmlformats.org/drawingml/2006/main">
            <a:r>
              <a:t/>
            </a:r>
          </a:p>
          <a:p xmlns:a="http://schemas.openxmlformats.org/drawingml/2006/main">
            <a:r>
              <a:t>Source/context: Concept illustration · DEA PPP guidance; illustrative allocation, not agreed Karnataka terms</a:t>
            </a:r>
          </a:p>
          <a:p xmlns:a="http://schemas.openxmlformats.org/drawingml/2006/main">
            <a:r>
              <a:t>https://www.pppinindia.gov.in/faqs</a:t>
            </a:r>
          </a:p>
          <a:p xmlns:a="http://schemas.openxmlformats.org/drawingml/2006/main">
            <a:r>
              <a:t/>
            </a:r>
          </a:p>
          <a:p xmlns:a="http://schemas.openxmlformats.org/drawingml/2006/main">
            <a:r>
              <a:t>Web review slide: 49</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August 2020 GHMC certificate describes a fifteen-year concession including operation and maintenance. It describes thirty-six locations but lists four completed. This is evidence of a long-term structure, not a current deployment count.</a:t>
            </a:r>
          </a:p>
          <a:p xmlns:a="http://schemas.openxmlformats.org/drawingml/2006/main">
            <a:r>
              <a:t/>
            </a:r>
          </a:p>
          <a:p xmlns:a="http://schemas.openxmlformats.org/drawingml/2006/main">
            <a:r>
              <a:t>Source/context: Concept illustration · GHMC experience certificate, 7 Aug 2020, archived 07-08-2020.pdf</a:t>
            </a:r>
          </a:p>
          <a:p xmlns:a="http://schemas.openxmlformats.org/drawingml/2006/main">
            <a:r>
              <a:t/>
            </a:r>
          </a:p>
          <a:p xmlns:a="http://schemas.openxmlformats.org/drawingml/2006/main">
            <a:r>
              <a:t>Web review slide: 50</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Karnataka, I want us to think beyond procurement of a structure. Choose the site and treatment route properly. Make operating responsibility clear. Verify treatment and reuse. Measure availability. Then scale what works, alongside the city's wider sanitation network.</a:t>
            </a:r>
          </a:p>
          <a:p xmlns:a="http://schemas.openxmlformats.org/drawingml/2006/main">
            <a:r>
              <a:t/>
            </a:r>
          </a:p>
          <a:p xmlns:a="http://schemas.openxmlformats.org/drawingml/2006/main">
            <a:r>
              <a:t>Source/context: Concept illustration · Proposal for discussion · Karnataka wastewater-reuse workshop: PIB, 8 Nov 2025</a:t>
            </a:r>
          </a:p>
          <a:p xmlns:a="http://schemas.openxmlformats.org/drawingml/2006/main">
            <a:r>
              <a:t/>
            </a:r>
          </a:p>
          <a:p xmlns:a="http://schemas.openxmlformats.org/drawingml/2006/main">
            <a:r>
              <a:t>Web review slide: 51</a:t>
            </a:r>
          </a:p>
          <a:p xmlns:a="http://schemas.openxmlformats.org/drawingml/2006/main">
            <a:r>
              <a:t>Live allocation for this topic: 30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where a usable toilet is missing or unreliable. Check demand, access, utilities and the wastewater route. Some sites suit Standard, some Mini, and some may justify local treatment. Do not prescribe the same box everywhere.</a:t>
            </a:r>
          </a:p>
          <a:p xmlns:a="http://schemas.openxmlformats.org/drawingml/2006/main">
            <a:r>
              <a:t/>
            </a:r>
          </a:p>
          <a:p xmlns:a="http://schemas.openxmlformats.org/drawingml/2006/main">
            <a:r>
              <a:t>Source/context: Concept illustration · Karnataka proposal; site categories, not confirmed sites or approvals</a:t>
            </a:r>
          </a:p>
          <a:p xmlns:a="http://schemas.openxmlformats.org/drawingml/2006/main">
            <a:r>
              <a:t/>
            </a:r>
          </a:p>
          <a:p xmlns:a="http://schemas.openxmlformats.org/drawingml/2006/main">
            <a:r>
              <a:t>Web review slide: 52</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Who opens it? Who cleans it? Who handles a failed pump? Put those duties in the agreement, alongside escalation, inspections and replacement funding. That makes accountability something we can act on.</a:t>
            </a:r>
          </a:p>
          <a:p xmlns:a="http://schemas.openxmlformats.org/drawingml/2006/main">
            <a:r>
              <a:t/>
            </a:r>
          </a:p>
          <a:p xmlns:a="http://schemas.openxmlformats.org/drawingml/2006/main">
            <a:r>
              <a:t>Source/context: Concept illustration · Proposed service requirements; subject to procurement and agreement</a:t>
            </a:r>
          </a:p>
          <a:p xmlns:a="http://schemas.openxmlformats.org/drawingml/2006/main">
            <a:r>
              <a:t/>
            </a:r>
          </a:p>
          <a:p xmlns:a="http://schemas.openxmlformats.org/drawingml/2006/main">
            <a:r>
              <a:t>Web review slide: 53</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first sites must answer the questions for the next ones. Was the toilet usable? Did treatment meet the requirement? What did it cost? Keep records over the same period, then choose where to expand.</a:t>
            </a:r>
          </a:p>
          <a:p xmlns:a="http://schemas.openxmlformats.org/drawingml/2006/main">
            <a:r>
              <a:t/>
            </a:r>
          </a:p>
          <a:p xmlns:a="http://schemas.openxmlformats.org/drawingml/2006/main">
            <a:r>
              <a:t>Source/context: Concept illustration · Pilot evaluation proposal; no completed results or rollout commitment implied</a:t>
            </a:r>
          </a:p>
          <a:p xmlns:a="http://schemas.openxmlformats.org/drawingml/2006/main">
            <a:r>
              <a:t/>
            </a:r>
          </a:p>
          <a:p xmlns:a="http://schemas.openxmlformats.org/drawingml/2006/main">
            <a:r>
              <a:t>Web review slide: 54</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started with a street I grew up walking on. The ambition is bigger now: a public toilet people want to use, a livelihood with responsibility, and treatment that belongs to the city's sanitation system. Come and visit us. Let's look at what it takes to make this work for Karnataka.</a:t>
            </a:r>
          </a:p>
          <a:p xmlns:a="http://schemas.openxmlformats.org/drawingml/2006/main">
            <a:r>
              <a:t/>
            </a:r>
          </a:p>
          <a:p xmlns:a="http://schemas.openxmlformats.org/drawingml/2006/main">
            <a:r>
              <a:t>Source/context: Lumbini Park · Scan for the presentation notes</a:t>
            </a:r>
          </a:p>
          <a:p xmlns:a="http://schemas.openxmlformats.org/drawingml/2006/main">
            <a:r>
              <a:t/>
            </a:r>
          </a:p>
          <a:p xmlns:a="http://schemas.openxmlformats.org/drawingml/2006/main">
            <a:r>
              <a:t>Web review slide: 55</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91bcbf69f6f45f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1f5050a5f084c57" /><Relationship Type="http://schemas.openxmlformats.org/officeDocument/2006/relationships/slideLayout" Target="/ppt/slideLayouts/slideLayout1.xml" Id="R5b4be2171300440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b4be2171300440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5a1298b264146c5" /><Relationship Type="http://schemas.openxmlformats.org/officeDocument/2006/relationships/image" Target="/ppt/media/image.jpeg" Id="Raefff7f89e36463e" /><Relationship Type="http://schemas.openxmlformats.org/officeDocument/2006/relationships/image" Target="/ppt/media/image.png" Id="Rfe01ca7d79804fb7" /><Relationship Type="http://schemas.openxmlformats.org/officeDocument/2006/relationships/image" Target="/ppt/media/image2.png" Id="R30943458cf4448bf" /><Relationship Type="http://schemas.openxmlformats.org/officeDocument/2006/relationships/notesSlide" Target="/ppt/notesSlides/notesSlide1.xml" Id="Rc2dbeb5ec205428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05e6cd7f5ff4502" /><Relationship Type="http://schemas.openxmlformats.org/officeDocument/2006/relationships/image" Target="/ppt/media/image2.jpeg" Id="Rcb942b99f0d04739" /><Relationship Type="http://schemas.openxmlformats.org/officeDocument/2006/relationships/image" Target="/ppt/media/image3.jpeg" Id="R33acca5154034357" /><Relationship Type="http://schemas.openxmlformats.org/officeDocument/2006/relationships/notesSlide" Target="/ppt/notesSlides/notesSlide2.xml" Id="R26c7143ee9e44d5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24371c30c2a44a2" /><Relationship Type="http://schemas.openxmlformats.org/officeDocument/2006/relationships/image" Target="/ppt/media/image4.jpeg" Id="R6c4306ceb2a34aa0" /><Relationship Type="http://schemas.openxmlformats.org/officeDocument/2006/relationships/notesSlide" Target="/ppt/notesSlides/notesSlide3.xml" Id="R794a7ffead41438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c5fb95521eb4e53" /><Relationship Type="http://schemas.openxmlformats.org/officeDocument/2006/relationships/image" Target="/ppt/media/image5.jpeg" Id="Rbd4c1ef45c20477e" /><Relationship Type="http://schemas.openxmlformats.org/officeDocument/2006/relationships/notesSlide" Target="/ppt/notesSlides/notesSlide4.xml" Id="R38592e98b4db428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10ef98977f94c0b" /><Relationship Type="http://schemas.openxmlformats.org/officeDocument/2006/relationships/image" Target="/ppt/media/image6.jpeg" Id="R7071018845984304" /><Relationship Type="http://schemas.openxmlformats.org/officeDocument/2006/relationships/notesSlide" Target="/ppt/notesSlides/notesSlide5.xml" Id="Rb5840df070ee44d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1047df7152e4e8f" /><Relationship Type="http://schemas.openxmlformats.org/officeDocument/2006/relationships/image" Target="/ppt/media/image7.jpeg" Id="R916f43e9cd204e1d" /><Relationship Type="http://schemas.openxmlformats.org/officeDocument/2006/relationships/notesSlide" Target="/ppt/notesSlides/notesSlide6.xml" Id="R196a97cf3d244e3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a36e2f2e91b4587" /><Relationship Type="http://schemas.openxmlformats.org/officeDocument/2006/relationships/image" Target="/ppt/media/image8.jpeg" Id="Raeb196e0efd1417e" /><Relationship Type="http://schemas.openxmlformats.org/officeDocument/2006/relationships/notesSlide" Target="/ppt/notesSlides/notesSlide7.xml" Id="Re49a87ea357549a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fe856dccc7d47d8" /><Relationship Type="http://schemas.openxmlformats.org/officeDocument/2006/relationships/image" Target="/ppt/media/image9.jpeg" Id="R39fa01b7a0ef4892" /><Relationship Type="http://schemas.openxmlformats.org/officeDocument/2006/relationships/notesSlide" Target="/ppt/notesSlides/notesSlide8.xml" Id="Rbe179f028a4a4cb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db2e4ebcbdb4f23" /><Relationship Type="http://schemas.openxmlformats.org/officeDocument/2006/relationships/image" Target="/ppt/media/image10.jpeg" Id="R95614f7a099c45af" /><Relationship Type="http://schemas.openxmlformats.org/officeDocument/2006/relationships/image" Target="/ppt/media/image11.jpeg" Id="R3d24ca5611434bc6" /><Relationship Type="http://schemas.openxmlformats.org/officeDocument/2006/relationships/notesSlide" Target="/ppt/notesSlides/notesSlide9.xml" Id="R66b8de18364942a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bd603cf08da4e5a" /><Relationship Type="http://schemas.openxmlformats.org/officeDocument/2006/relationships/image" Target="/ppt/media/image12.jpeg" Id="R3b07c4b0162e4906" /><Relationship Type="http://schemas.openxmlformats.org/officeDocument/2006/relationships/image" Target="/ppt/media/image13.jpeg" Id="R116d6420635b49e1" /><Relationship Type="http://schemas.openxmlformats.org/officeDocument/2006/relationships/image" Target="/ppt/media/image14.jpeg" Id="R7332f6334bd144c5" /><Relationship Type="http://schemas.openxmlformats.org/officeDocument/2006/relationships/notesSlide" Target="/ppt/notesSlides/notesSlide10.xml" Id="R1e07cf1f24e4495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c31b3309cba4b7f" /><Relationship Type="http://schemas.openxmlformats.org/officeDocument/2006/relationships/image" Target="/ppt/media/image15.jpeg" Id="R814c40f124394cc7" /><Relationship Type="http://schemas.openxmlformats.org/officeDocument/2006/relationships/image" Target="/ppt/media/image16.jpeg" Id="R85feb733f75f4c07" /><Relationship Type="http://schemas.openxmlformats.org/officeDocument/2006/relationships/notesSlide" Target="/ppt/notesSlides/notesSlide11.xml" Id="Rceec1929bd064fb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a6e57eb3f164eb8" /><Relationship Type="http://schemas.openxmlformats.org/officeDocument/2006/relationships/image" Target="/ppt/media/image17.jpeg" Id="R5f14b042d6464076" /><Relationship Type="http://schemas.openxmlformats.org/officeDocument/2006/relationships/notesSlide" Target="/ppt/notesSlides/notesSlide12.xml" Id="Ra476d761a490412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8b36f49448846dd" /><Relationship Type="http://schemas.openxmlformats.org/officeDocument/2006/relationships/image" Target="/ppt/media/image18.jpeg" Id="R92a4dae141d14a6d" /><Relationship Type="http://schemas.openxmlformats.org/officeDocument/2006/relationships/image" Target="/ppt/media/image19.jpeg" Id="Rbf8d5e032d904e6f" /><Relationship Type="http://schemas.openxmlformats.org/officeDocument/2006/relationships/notesSlide" Target="/ppt/notesSlides/notesSlide13.xml" Id="Rdeb602874577476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be4fb7e5eb544d01" /><Relationship Type="http://schemas.openxmlformats.org/officeDocument/2006/relationships/image" Target="/ppt/media/image20.jpeg" Id="Ra91aa22cb9e14d38" /><Relationship Type="http://schemas.openxmlformats.org/officeDocument/2006/relationships/image" Target="/ppt/media/image21.jpeg" Id="Rd41fca11f7ab450c" /><Relationship Type="http://schemas.openxmlformats.org/officeDocument/2006/relationships/notesSlide" Target="/ppt/notesSlides/notesSlide14.xml" Id="Re3e25f962e9d456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8671adb74de43bc" /><Relationship Type="http://schemas.openxmlformats.org/officeDocument/2006/relationships/image" Target="/ppt/media/image22.jpeg" Id="R3cf448fbd56a4d4f" /><Relationship Type="http://schemas.openxmlformats.org/officeDocument/2006/relationships/image" Target="/ppt/media/image23.jpeg" Id="Rc2ca7d9f1aa54083" /><Relationship Type="http://schemas.openxmlformats.org/officeDocument/2006/relationships/notesSlide" Target="/ppt/notesSlides/notesSlide15.xml" Id="R6b86dbe64e5b46c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7671980340d448e" /><Relationship Type="http://schemas.openxmlformats.org/officeDocument/2006/relationships/image" Target="/ppt/media/image24.jpeg" Id="R547459d5ed4f4f3c" /><Relationship Type="http://schemas.openxmlformats.org/officeDocument/2006/relationships/notesSlide" Target="/ppt/notesSlides/notesSlide16.xml" Id="R1f0a76fe31be4c4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1f8d97c3ba7c446e" /><Relationship Type="http://schemas.openxmlformats.org/officeDocument/2006/relationships/image" Target="/ppt/media/image3.png" Id="Rab7a033ebab44dfd" /><Relationship Type="http://schemas.openxmlformats.org/officeDocument/2006/relationships/notesSlide" Target="/ppt/notesSlides/notesSlide17.xml" Id="R3b7559a22fc34d4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6d5e3573500e4bf4" /><Relationship Type="http://schemas.openxmlformats.org/officeDocument/2006/relationships/image" Target="/ppt/media/image4.png" Id="R1528140ae9d54cb5" /><Relationship Type="http://schemas.openxmlformats.org/officeDocument/2006/relationships/notesSlide" Target="/ppt/notesSlides/notesSlide18.xml" Id="R36c2aebe0017437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c5fabfbdeca4465d" /><Relationship Type="http://schemas.openxmlformats.org/officeDocument/2006/relationships/image" Target="/ppt/media/image5.png" Id="R56f43770a1e447ba" /><Relationship Type="http://schemas.openxmlformats.org/officeDocument/2006/relationships/notesSlide" Target="/ppt/notesSlides/notesSlide19.xml" Id="Re706ca2b83b447f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d7008b4dbdae4230" /><Relationship Type="http://schemas.openxmlformats.org/officeDocument/2006/relationships/image" Target="/ppt/media/image25.jpeg" Id="Raedff27f4712406c" /><Relationship Type="http://schemas.openxmlformats.org/officeDocument/2006/relationships/image" Target="/ppt/media/image26.jpeg" Id="Re79d2b47da5a49a4" /><Relationship Type="http://schemas.openxmlformats.org/officeDocument/2006/relationships/notesSlide" Target="/ppt/notesSlides/notesSlide20.xml" Id="R2bf0d9936e854be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944439951b794b61" /><Relationship Type="http://schemas.openxmlformats.org/officeDocument/2006/relationships/image" Target="/ppt/media/image27.jpeg" Id="R6ed418e9ce8344c0" /><Relationship Type="http://schemas.openxmlformats.org/officeDocument/2006/relationships/image" Target="/ppt/media/image28.jpeg" Id="R28455f905cdc4006" /><Relationship Type="http://schemas.openxmlformats.org/officeDocument/2006/relationships/notesSlide" Target="/ppt/notesSlides/notesSlide21.xml" Id="Re80fe2037ee842c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beb974f987c147fc" /><Relationship Type="http://schemas.openxmlformats.org/officeDocument/2006/relationships/image" Target="/ppt/media/image29.jpeg" Id="Ra40ead089aa84945" /><Relationship Type="http://schemas.openxmlformats.org/officeDocument/2006/relationships/notesSlide" Target="/ppt/notesSlides/notesSlide22.xml" Id="R277deacc06804fe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54b067f13ad84958" /><Relationship Type="http://schemas.openxmlformats.org/officeDocument/2006/relationships/image" Target="/ppt/media/image30.jpeg" Id="R2dd2824cdb8048e3" /><Relationship Type="http://schemas.openxmlformats.org/officeDocument/2006/relationships/image" Target="/ppt/media/image31.jpeg" Id="Ree600bb0cb0346a1" /><Relationship Type="http://schemas.openxmlformats.org/officeDocument/2006/relationships/notesSlide" Target="/ppt/notesSlides/notesSlide23.xml" Id="R4296f6331f5e472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7b540bb562ef4459" /><Relationship Type="http://schemas.openxmlformats.org/officeDocument/2006/relationships/image" Target="/ppt/media/image32.jpeg" Id="Rf0c0db83308a4ac1" /><Relationship Type="http://schemas.openxmlformats.org/officeDocument/2006/relationships/image" Target="/ppt/media/image33.jpeg" Id="R230ca85dfd6a409c" /><Relationship Type="http://schemas.openxmlformats.org/officeDocument/2006/relationships/notesSlide" Target="/ppt/notesSlides/notesSlide24.xml" Id="R1e7b2ddfc860462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77423b84139743ff" /><Relationship Type="http://schemas.openxmlformats.org/officeDocument/2006/relationships/image" Target="/ppt/media/image34.jpeg" Id="R164ca207542a4029" /><Relationship Type="http://schemas.openxmlformats.org/officeDocument/2006/relationships/image" Target="/ppt/media/image35.jpeg" Id="R778ced883518432d" /><Relationship Type="http://schemas.openxmlformats.org/officeDocument/2006/relationships/notesSlide" Target="/ppt/notesSlides/notesSlide25.xml" Id="R2dbc7389b80b4bf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42a30945070243a1" /><Relationship Type="http://schemas.openxmlformats.org/officeDocument/2006/relationships/image" Target="/ppt/media/image36.jpeg" Id="R020f843c49b64a79" /><Relationship Type="http://schemas.openxmlformats.org/officeDocument/2006/relationships/image" Target="/ppt/media/image37.jpeg" Id="Re6878c98b0494659" /><Relationship Type="http://schemas.openxmlformats.org/officeDocument/2006/relationships/notesSlide" Target="/ppt/notesSlides/notesSlide26.xml" Id="Rda55c31cf34247d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5c3a17f2445646e7" /><Relationship Type="http://schemas.openxmlformats.org/officeDocument/2006/relationships/image" Target="/ppt/media/image38.jpeg" Id="Rca7a95a25b424466" /><Relationship Type="http://schemas.openxmlformats.org/officeDocument/2006/relationships/image" Target="/ppt/media/image39.jpeg" Id="R30aa0b380458474b" /><Relationship Type="http://schemas.openxmlformats.org/officeDocument/2006/relationships/image" Target="/ppt/media/image40.jpeg" Id="R2b2a4a2228244df1" /><Relationship Type="http://schemas.openxmlformats.org/officeDocument/2006/relationships/notesSlide" Target="/ppt/notesSlides/notesSlide27.xml" Id="Rcf86b5aa1255400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1c03dbc49a724324" /><Relationship Type="http://schemas.openxmlformats.org/officeDocument/2006/relationships/image" Target="/ppt/media/image41.jpeg" Id="R17d1d548ba3b42c1" /><Relationship Type="http://schemas.openxmlformats.org/officeDocument/2006/relationships/image" Target="/ppt/media/image42.jpeg" Id="Rcd87bbbc42bf4f04" /><Relationship Type="http://schemas.openxmlformats.org/officeDocument/2006/relationships/image" Target="/ppt/media/image43.jpeg" Id="R77086cf662584457" /><Relationship Type="http://schemas.openxmlformats.org/officeDocument/2006/relationships/notesSlide" Target="/ppt/notesSlides/notesSlide28.xml" Id="R75512b3cfebf474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5a16f5365aa74540" /><Relationship Type="http://schemas.openxmlformats.org/officeDocument/2006/relationships/image" Target="/ppt/media/image44.jpeg" Id="Rbfcc1eb5d49942ae" /><Relationship Type="http://schemas.openxmlformats.org/officeDocument/2006/relationships/image" Target="/ppt/media/image45.jpeg" Id="R7fdf2f7fa331453e" /><Relationship Type="http://schemas.openxmlformats.org/officeDocument/2006/relationships/notesSlide" Target="/ppt/notesSlides/notesSlide29.xml" Id="R3a58b320bb66405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a063baa9ff484fa5" /><Relationship Type="http://schemas.openxmlformats.org/officeDocument/2006/relationships/image" Target="/ppt/media/image46.jpeg" Id="Rfb77e7a49e344665" /><Relationship Type="http://schemas.openxmlformats.org/officeDocument/2006/relationships/image" Target="/ppt/media/image47.jpeg" Id="R4ecefc037a3c4f3c" /><Relationship Type="http://schemas.openxmlformats.org/officeDocument/2006/relationships/notesSlide" Target="/ppt/notesSlides/notesSlide30.xml" Id="R698ba87dc244494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6e2e001f157647c1" /><Relationship Type="http://schemas.openxmlformats.org/officeDocument/2006/relationships/image" Target="/ppt/media/image48.jpeg" Id="Rba6a29ae54614efd" /><Relationship Type="http://schemas.openxmlformats.org/officeDocument/2006/relationships/image" Target="/ppt/media/image49.jpeg" Id="R0311cf3e503a4c22" /><Relationship Type="http://schemas.openxmlformats.org/officeDocument/2006/relationships/image" Target="/ppt/media/image50.jpeg" Id="Rcf237fcb090b4a5e" /><Relationship Type="http://schemas.openxmlformats.org/officeDocument/2006/relationships/notesSlide" Target="/ppt/notesSlides/notesSlide31.xml" Id="R9b003fc1614740d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76e33a1b650d498f" /><Relationship Type="http://schemas.openxmlformats.org/officeDocument/2006/relationships/image" Target="/ppt/media/image6.png" Id="Rd087a287b1f04198" /><Relationship Type="http://schemas.openxmlformats.org/officeDocument/2006/relationships/notesSlide" Target="/ppt/notesSlides/notesSlide32.xml" Id="R1850e9a2e9a2468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a6f4ab39cff54992" /><Relationship Type="http://schemas.openxmlformats.org/officeDocument/2006/relationships/image" Target="/ppt/media/image51.jpeg" Id="R98c3f8d786564339" /><Relationship Type="http://schemas.openxmlformats.org/officeDocument/2006/relationships/notesSlide" Target="/ppt/notesSlides/notesSlide33.xml" Id="Rc84e63a8373b445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45021d407ec94e30" /><Relationship Type="http://schemas.openxmlformats.org/officeDocument/2006/relationships/notesSlide" Target="/ppt/notesSlides/notesSlide34.xml" Id="R51968958dd944fd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6d36c08854e4425d" /><Relationship Type="http://schemas.openxmlformats.org/officeDocument/2006/relationships/image" Target="/ppt/media/image52.jpeg" Id="R345f9f3ab69744a5" /><Relationship Type="http://schemas.openxmlformats.org/officeDocument/2006/relationships/notesSlide" Target="/ppt/notesSlides/notesSlide35.xml" Id="Re67b23abfc6f4441"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44e549e478c94b9d" /><Relationship Type="http://schemas.openxmlformats.org/officeDocument/2006/relationships/image" Target="/ppt/media/image53.jpeg" Id="R1a7ee64152cb4e26" /><Relationship Type="http://schemas.openxmlformats.org/officeDocument/2006/relationships/image" Target="/ppt/media/image54.jpeg" Id="Rb75a8d191c4041e7" /><Relationship Type="http://schemas.openxmlformats.org/officeDocument/2006/relationships/notesSlide" Target="/ppt/notesSlides/notesSlide36.xml" Id="Rc7beda344545494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33db0e0488784cd2" /><Relationship Type="http://schemas.openxmlformats.org/officeDocument/2006/relationships/image" Target="/ppt/media/image55.jpeg" Id="Rc7c6984676ea4485" /><Relationship Type="http://schemas.openxmlformats.org/officeDocument/2006/relationships/image" Target="/ppt/media/image56.jpeg" Id="Ra6d19a34b10d48d2" /><Relationship Type="http://schemas.openxmlformats.org/officeDocument/2006/relationships/notesSlide" Target="/ppt/notesSlides/notesSlide37.xml" Id="R74b4699436df4316"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2885f1f0c8594db9" /><Relationship Type="http://schemas.openxmlformats.org/officeDocument/2006/relationships/image" Target="/ppt/media/image57.jpeg" Id="R6f7817afa9bf418c" /><Relationship Type="http://schemas.openxmlformats.org/officeDocument/2006/relationships/image" Target="/ppt/media/image58.jpeg" Id="Rb417f06bcee040d0" /><Relationship Type="http://schemas.openxmlformats.org/officeDocument/2006/relationships/image" Target="/ppt/media/image59.jpeg" Id="R39f53be48a924e13" /><Relationship Type="http://schemas.openxmlformats.org/officeDocument/2006/relationships/image" Target="/ppt/media/image60.jpeg" Id="Rfa65ab96ba4944c0" /><Relationship Type="http://schemas.openxmlformats.org/officeDocument/2006/relationships/notesSlide" Target="/ppt/notesSlides/notesSlide38.xml" Id="R79900e38fa5f4a3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1cbac887a2bd4edf" /><Relationship Type="http://schemas.openxmlformats.org/officeDocument/2006/relationships/image" Target="/ppt/media/image61.jpeg" Id="R9ba46da8959a4236" /><Relationship Type="http://schemas.openxmlformats.org/officeDocument/2006/relationships/notesSlide" Target="/ppt/notesSlides/notesSlide39.xml" Id="R95354ec75ea744f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3302591e6738498d" /><Relationship Type="http://schemas.openxmlformats.org/officeDocument/2006/relationships/image" Target="/ppt/media/image62.jpeg" Id="R4266117bdbd1484f" /><Relationship Type="http://schemas.openxmlformats.org/officeDocument/2006/relationships/notesSlide" Target="/ppt/notesSlides/notesSlide40.xml" Id="Rf061636ed6e645c0"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1dff9fe32a3d4964" /><Relationship Type="http://schemas.openxmlformats.org/officeDocument/2006/relationships/image" Target="/ppt/media/image63.jpeg" Id="R4f3778392b454873" /><Relationship Type="http://schemas.openxmlformats.org/officeDocument/2006/relationships/notesSlide" Target="/ppt/notesSlides/notesSlide41.xml" Id="Rb5d4554c0ea74fba"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04bdcb836e3e48df" /><Relationship Type="http://schemas.openxmlformats.org/officeDocument/2006/relationships/image" Target="/ppt/media/image64.jpeg" Id="R5d6a9d8050574dca" /><Relationship Type="http://schemas.openxmlformats.org/officeDocument/2006/relationships/notesSlide" Target="/ppt/notesSlides/notesSlide42.xml" Id="R27eb328cad074b2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7477e6ff21e547c7" /><Relationship Type="http://schemas.openxmlformats.org/officeDocument/2006/relationships/image" Target="/ppt/media/image65.jpeg" Id="R1c6275b753e448f0" /><Relationship Type="http://schemas.openxmlformats.org/officeDocument/2006/relationships/notesSlide" Target="/ppt/notesSlides/notesSlide43.xml" Id="R522a67a5221e4048"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b4d33b204d1b4f0c" /><Relationship Type="http://schemas.openxmlformats.org/officeDocument/2006/relationships/image" Target="/ppt/media/image66.jpeg" Id="R5d3c072bed3942e6" /><Relationship Type="http://schemas.openxmlformats.org/officeDocument/2006/relationships/notesSlide" Target="/ppt/notesSlides/notesSlide44.xml" Id="R04246d9651fb41cb"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9c60322784544efa" /><Relationship Type="http://schemas.openxmlformats.org/officeDocument/2006/relationships/image" Target="/ppt/media/image67.jpeg" Id="R276359bee2194e59" /><Relationship Type="http://schemas.openxmlformats.org/officeDocument/2006/relationships/notesSlide" Target="/ppt/notesSlides/notesSlide45.xml" Id="Rb5dc773a79ab4454"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fc57acd5b410405b" /><Relationship Type="http://schemas.openxmlformats.org/officeDocument/2006/relationships/notesSlide" Target="/ppt/notesSlides/notesSlide46.xml" Id="R5822cdc1d1194fbb"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2d936dc6c10145b5" /><Relationship Type="http://schemas.openxmlformats.org/officeDocument/2006/relationships/image" Target="/ppt/media/image68.jpeg" Id="R1f0068c3d8164408" /><Relationship Type="http://schemas.openxmlformats.org/officeDocument/2006/relationships/notesSlide" Target="/ppt/notesSlides/notesSlide47.xml" Id="R6c38d71af0ff4d62"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9cb96dcb1c0d4fae" /><Relationship Type="http://schemas.openxmlformats.org/officeDocument/2006/relationships/image" Target="/ppt/media/image69.jpeg" Id="Rfef8e8ed8c134ffe" /><Relationship Type="http://schemas.openxmlformats.org/officeDocument/2006/relationships/notesSlide" Target="/ppt/notesSlides/notesSlide48.xml" Id="R7055a43b942a4a6c"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1848228346324bc5" /><Relationship Type="http://schemas.openxmlformats.org/officeDocument/2006/relationships/image" Target="/ppt/media/image70.jpeg" Id="R0dc613c65acd4e85" /><Relationship Type="http://schemas.openxmlformats.org/officeDocument/2006/relationships/image" Target="/ppt/media/image71.jpeg" Id="R41924320f840470c" /><Relationship Type="http://schemas.openxmlformats.org/officeDocument/2006/relationships/notesSlide" Target="/ppt/notesSlides/notesSlide49.xml" Id="R2909bbc879634cb2"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510a2e65409b472f" /><Relationship Type="http://schemas.openxmlformats.org/officeDocument/2006/relationships/image" Target="/ppt/media/image72.jpeg" Id="R7805921504064ee0" /><Relationship Type="http://schemas.openxmlformats.org/officeDocument/2006/relationships/notesSlide" Target="/ppt/notesSlides/notesSlide50.xml" Id="R9cc85a8d0af74c5a"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657de3335c51439e" /><Relationship Type="http://schemas.openxmlformats.org/officeDocument/2006/relationships/image" Target="/ppt/media/image73.jpeg" Id="R686ebb7bd7c741fb" /><Relationship Type="http://schemas.openxmlformats.org/officeDocument/2006/relationships/notesSlide" Target="/ppt/notesSlides/notesSlide51.xml" Id="Ra2c34e4c97554e16"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1c6808d91a84436f" /><Relationship Type="http://schemas.openxmlformats.org/officeDocument/2006/relationships/image" Target="/ppt/media/image74.jpeg" Id="R1ccd10e91f7b4950" /><Relationship Type="http://schemas.openxmlformats.org/officeDocument/2006/relationships/notesSlide" Target="/ppt/notesSlides/notesSlide52.xml" Id="R469838f5e10a4873"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9ab424730e374d01" /><Relationship Type="http://schemas.openxmlformats.org/officeDocument/2006/relationships/image" Target="/ppt/media/image75.jpeg" Id="R2da4bf622356480f" /><Relationship Type="http://schemas.openxmlformats.org/officeDocument/2006/relationships/notesSlide" Target="/ppt/notesSlides/notesSlide53.xml" Id="Ra34b9b6369354fbf"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7f264cd667324ac5" /><Relationship Type="http://schemas.openxmlformats.org/officeDocument/2006/relationships/image" Target="/ppt/media/image76.jpeg" Id="R6f80985b44544cdd" /><Relationship Type="http://schemas.openxmlformats.org/officeDocument/2006/relationships/notesSlide" Target="/ppt/notesSlides/notesSlide54.xml" Id="Rb7946472cfa14b44"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66f72458b6584b9e" /><Relationship Type="http://schemas.openxmlformats.org/officeDocument/2006/relationships/image" Target="/ppt/media/image77.jpeg" Id="Rb4ad36748a99424e" /><Relationship Type="http://schemas.openxmlformats.org/officeDocument/2006/relationships/notesSlide" Target="/ppt/notesSlides/notesSlide55.xml" Id="R0ed4f84fa316472d"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65aca9f81bc345a1" /><Relationship Type="http://schemas.openxmlformats.org/officeDocument/2006/relationships/image" Target="/ppt/media/image78.jpeg" Id="R544b160ecd8947ac" /><Relationship Type="http://schemas.openxmlformats.org/officeDocument/2006/relationships/notesSlide" Target="/ppt/notesSlides/notesSlide56.xml" Id="R6337e74443364627"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1622af554edb43cb" /><Relationship Type="http://schemas.openxmlformats.org/officeDocument/2006/relationships/image" Target="/ppt/media/image79.jpeg" Id="R72b991bd42d846ef" /><Relationship Type="http://schemas.openxmlformats.org/officeDocument/2006/relationships/notesSlide" Target="/ppt/notesSlides/notesSlide57.xml" Id="R9f1d3badb92b4556"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bb9e934273fd4d26" /><Relationship Type="http://schemas.openxmlformats.org/officeDocument/2006/relationships/image" Target="/ppt/media/image80.jpeg" Id="Rcb2e118a04ca421f" /><Relationship Type="http://schemas.openxmlformats.org/officeDocument/2006/relationships/notesSlide" Target="/ppt/notesSlides/notesSlide58.xml" Id="R7f34764921a94033"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1ba010e050b24451" /><Relationship Type="http://schemas.openxmlformats.org/officeDocument/2006/relationships/image" Target="/ppt/media/image81.jpeg" Id="R8b0d888c35404782" /><Relationship Type="http://schemas.openxmlformats.org/officeDocument/2006/relationships/image" Target="/ppt/media/image7.png" Id="R66134b1e9fd641fd" /><Relationship Type="http://schemas.openxmlformats.org/officeDocument/2006/relationships/notesSlide" Target="/ppt/notesSlides/notesSlide59.xml" Id="R2fac368ee30942ce" /></Relationships>
</file>

<file path=ppt/slides/slide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efff7f89e36463e"/>
          <a:stretch xmlns:a="http://schemas.openxmlformats.org/drawingml/2006/main"/>
        </p:blipFill>
        <p:spPr>
          <a:xfrm xmlns:a="http://schemas.openxmlformats.org/drawingml/2006/main">
            <a:off x="4807981" y="1000125"/>
            <a:ext cx="6862289" cy="4572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656CAF7-75B2-4026-BC67-F7AECD632A55}"/>
              </a:ext>
            </a:extLst>
          </p:cNvPr>
          <p:cNvSpPr>
            <a:spLocks xmlns:a="http://schemas.openxmlformats.org/drawingml/2006/main" noGrp="1"/>
          </p:cNvSpPr>
          <p:nvPr/>
        </p:nvSpPr>
        <p:spPr>
          <a:xfrm xmlns:a="http://schemas.openxmlformats.org/drawingml/2006/main">
            <a:off x="0" y="0"/>
            <a:ext cx="4429125" cy="68580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950C2FB-FF19-4A75-8F91-467D16B90449}"/>
              </a:ext>
            </a:extLst>
          </p:cNvPr>
          <p:cNvSpPr>
            <a:spLocks xmlns:a="http://schemas.openxmlformats.org/drawingml/2006/main" noGrp="1"/>
          </p:cNvSpPr>
          <p:nvPr/>
        </p:nvSpPr>
        <p:spPr>
          <a:xfrm xmlns:a="http://schemas.openxmlformats.org/drawingml/2006/main">
            <a:off x="476250" y="266700"/>
            <a:ext cx="4000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a:t>
            </a:r>
          </a:p>
        </p:txBody>
      </p:sp>
      <p:sp>
        <p:nvSpPr>
          <p:cNvPr id="4" name="">
            <a:extLst xmlns:a="http://schemas.openxmlformats.org/drawingml/2006/main">
              <a:ext uri="{FF2B5EF4-FFF2-40B4-BE49-F238E27FC236}">
                <a16:creationId xmlns:a16="http://schemas.microsoft.com/office/drawing/2014/main" id="{06AEFDA9-E572-441B-8562-5C1488D5D309}"/>
              </a:ext>
            </a:extLst>
          </p:cNvPr>
          <p:cNvSpPr>
            <a:spLocks xmlns:a="http://schemas.openxmlformats.org/drawingml/2006/main" noGrp="1"/>
          </p:cNvSpPr>
          <p:nvPr/>
        </p:nvSpPr>
        <p:spPr>
          <a:xfrm xmlns:a="http://schemas.openxmlformats.org/drawingml/2006/main">
            <a:off x="476250" y="1190625"/>
            <a:ext cx="4000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242821"/>
                </a:solidFill>
                <a:latin typeface="Arial"/>
                <a:ea typeface="Arial"/>
                <a:cs typeface="Arial"/>
              </a:defRPr>
            </a:pPr>
            <a:r>
              <a:rPr sz="2775" b="1">
                <a:solidFill>
                  <a:srgbClr val="242821"/>
                </a:solidFill>
                <a:latin typeface="Arial"/>
                <a:ea typeface="Arial"/>
                <a:cs typeface="Arial"/>
              </a:rPr>
              <a:t>How to build the most scalable and sustainable public toilet model</a:t>
            </a:r>
          </a:p>
        </p:txBody>
      </p:sp>
      <p:sp>
        <p:nvSpPr>
          <p:cNvPr id="5" name="">
            <a:extLst xmlns:a="http://schemas.openxmlformats.org/drawingml/2006/main">
              <a:ext uri="{FF2B5EF4-FFF2-40B4-BE49-F238E27FC236}">
                <a16:creationId xmlns:a16="http://schemas.microsoft.com/office/drawing/2014/main" id="{BECF4ED2-3DDF-4D5E-AA85-76D99E7A03CA}"/>
              </a:ext>
            </a:extLst>
          </p:cNvPr>
          <p:cNvSpPr>
            <a:spLocks xmlns:a="http://schemas.openxmlformats.org/drawingml/2006/main" noGrp="1"/>
          </p:cNvSpPr>
          <p:nvPr/>
        </p:nvSpPr>
        <p:spPr>
          <a:xfrm xmlns:a="http://schemas.openxmlformats.org/drawingml/2006/main">
            <a:off x="476250" y="4695825"/>
            <a:ext cx="4048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Design, livelihoods, accountability and wastewater treatment.</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fe01ca7d79804fb7"/>
          <a:stretch xmlns:a="http://schemas.openxmlformats.org/drawingml/2006/main"/>
        </p:blipFill>
        <p:spPr>
          <a:xfrm xmlns:a="http://schemas.openxmlformats.org/drawingml/2006/main">
            <a:off x="542925" y="3952875"/>
            <a:ext cx="476250" cy="476250"/>
          </a:xfrm>
          <a:prstGeom xmlns:a="http://schemas.openxmlformats.org/drawingml/2006/main" prst="rect">
            <a:avLst/>
          </a:prstGeom>
        </p:spPr>
      </p:pic>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0943458cf4448bf"/>
          <a:stretch xmlns:a="http://schemas.openxmlformats.org/drawingml/2006/main"/>
        </p:blipFill>
        <p:spPr>
          <a:xfrm xmlns:a="http://schemas.openxmlformats.org/drawingml/2006/main">
            <a:off x="1600880" y="4019550"/>
            <a:ext cx="598714" cy="3619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21BAC646-BD0F-425F-94D3-55F2A412F758}"/>
              </a:ext>
            </a:extLst>
          </p:cNvPr>
          <p:cNvSpPr>
            <a:spLocks xmlns:a="http://schemas.openxmlformats.org/drawingml/2006/main" noGrp="1"/>
          </p:cNvSpPr>
          <p:nvPr/>
        </p:nvSpPr>
        <p:spPr>
          <a:xfrm xmlns:a="http://schemas.openxmlformats.org/drawingml/2006/main">
            <a:off x="476250" y="5495925"/>
            <a:ext cx="40481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242821"/>
                </a:solidFill>
                <a:latin typeface="Arial"/>
                <a:ea typeface="Arial"/>
                <a:cs typeface="Arial"/>
              </a:defRPr>
            </a:pPr>
            <a:r>
              <a:rPr sz="1425" b="1">
                <a:solidFill>
                  <a:srgbClr val="242821"/>
                </a:solidFill>
                <a:latin typeface="Arial"/>
                <a:ea typeface="Arial"/>
                <a:cs typeface="Arial"/>
              </a:rPr>
              <a:t>Vedanth Nath</a:t>
            </a:r>
          </a:p>
        </p:txBody>
      </p:sp>
      <p:sp>
        <p:nvSpPr>
          <p:cNvPr id="9" name="">
            <a:extLst xmlns:a="http://schemas.openxmlformats.org/drawingml/2006/main">
              <a:ext uri="{FF2B5EF4-FFF2-40B4-BE49-F238E27FC236}">
                <a16:creationId xmlns:a16="http://schemas.microsoft.com/office/drawing/2014/main" id="{C14CDE7C-39A1-4C19-9B48-E3953AFD3480}"/>
              </a:ext>
            </a:extLst>
          </p:cNvPr>
          <p:cNvSpPr>
            <a:spLocks xmlns:a="http://schemas.openxmlformats.org/drawingml/2006/main" noGrp="1"/>
          </p:cNvSpPr>
          <p:nvPr/>
        </p:nvSpPr>
        <p:spPr>
          <a:xfrm xmlns:a="http://schemas.openxmlformats.org/drawingml/2006/main">
            <a:off x="476250" y="5895975"/>
            <a:ext cx="4048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625D55"/>
                </a:solidFill>
                <a:latin typeface="Arial"/>
                <a:ea typeface="Arial"/>
                <a:cs typeface="Arial"/>
              </a:defRPr>
            </a:pPr>
            <a:r>
              <a:rPr sz="975" b="0">
                <a:solidFill>
                  <a:srgbClr val="625D55"/>
                </a:solidFill>
                <a:latin typeface="Arial"/>
                <a:ea typeface="Arial"/>
                <a:cs typeface="Arial"/>
              </a:rPr>
              <a:t>Karnataka Urban Infrastructure</a:t>
            </a:r>
          </a:p>
          <a:p xmlns:a="http://schemas.openxmlformats.org/drawingml/2006/main">
            <a:pPr>
              <a:defRPr sz="975" b="0">
                <a:solidFill>
                  <a:srgbClr val="625D55"/>
                </a:solidFill>
                <a:latin typeface="Arial"/>
                <a:ea typeface="Arial"/>
                <a:cs typeface="Arial"/>
              </a:defRPr>
            </a:pPr>
            <a:r>
              <a:rPr sz="975" b="0">
                <a:solidFill>
                  <a:srgbClr val="625D55"/>
                </a:solidFill>
                <a:latin typeface="Arial"/>
                <a:ea typeface="Arial"/>
                <a:cs typeface="Arial"/>
              </a:rPr>
              <a:t>&amp; Investment Summit 2026</a:t>
            </a:r>
          </a:p>
          <a:p xmlns:a="http://schemas.openxmlformats.org/drawingml/2006/main">
            <a:pPr>
              <a:defRPr sz="975" b="0">
                <a:solidFill>
                  <a:srgbClr val="625D55"/>
                </a:solidFill>
                <a:latin typeface="Arial"/>
                <a:ea typeface="Arial"/>
                <a:cs typeface="Arial"/>
              </a:defRPr>
            </a:pPr>
            <a:r>
              <a:rPr sz="975" b="0">
                <a:solidFill>
                  <a:srgbClr val="625D55"/>
                </a:solidFill>
                <a:latin typeface="Arial"/>
                <a:ea typeface="Arial"/>
                <a:cs typeface="Arial"/>
              </a:rPr>
              <a:t>9 September · Conrad Bengaluru</a:t>
            </a:r>
          </a:p>
        </p:txBody>
      </p:sp>
      <p:sp>
        <p:nvSpPr>
          <p:cNvPr id="10" name="">
            <a:extLst xmlns:a="http://schemas.openxmlformats.org/drawingml/2006/main">
              <a:ext uri="{FF2B5EF4-FFF2-40B4-BE49-F238E27FC236}">
                <a16:creationId xmlns:a16="http://schemas.microsoft.com/office/drawing/2014/main" id="{AC3C2C1E-7BEA-45B6-A1FE-55AF8325F2BE}"/>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Lumbini Park · Original project photograph, July 2026</a:t>
            </a:r>
          </a:p>
        </p:txBody>
      </p:sp>
    </p:spTree>
    <p:extLst>
      <p:ext uri="{BB962C8B-B14F-4D97-AF65-F5344CB8AC3E}">
        <p14:creationId xmlns:p14="http://schemas.microsoft.com/office/powerpoint/2010/main" val="1228532057"/>
      </p:ext>
    </p:extLst>
  </p:cSld>
</p:sld>
</file>

<file path=ppt/slides/slide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D67A7C45-2A2C-4FBB-96AD-BA1A2F01762B}"/>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0BEA17AD-EF07-4425-8848-2B55B56BD5BC}"/>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street I grew up with.</a:t>
            </a:r>
          </a:p>
        </p:txBody>
      </p:sp>
      <p:sp>
        <p:nvSpPr>
          <p:cNvPr id="3" name="">
            <a:extLst xmlns:a="http://schemas.openxmlformats.org/drawingml/2006/main">
              <a:ext uri="{FF2B5EF4-FFF2-40B4-BE49-F238E27FC236}">
                <a16:creationId xmlns:a16="http://schemas.microsoft.com/office/drawing/2014/main" id="{259146CC-0E88-43F0-8580-D1FE0F396B80}"/>
              </a:ext>
            </a:extLst>
          </p:cNvPr>
          <p:cNvSpPr>
            <a:spLocks xmlns:a="http://schemas.openxmlformats.org/drawingml/2006/main" noGrp="1"/>
          </p:cNvSpPr>
          <p:nvPr/>
        </p:nvSpPr>
        <p:spPr>
          <a:xfrm xmlns:a="http://schemas.openxmlformats.org/drawingml/2006/main">
            <a:off x="476250" y="1971675"/>
            <a:ext cx="6095017"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b942b99f0d04739"/>
          <a:stretch xmlns:a="http://schemas.openxmlformats.org/drawingml/2006/main"/>
        </p:blipFill>
        <p:spPr>
          <a:xfrm xmlns:a="http://schemas.openxmlformats.org/drawingml/2006/main">
            <a:off x="476250" y="1991547"/>
            <a:ext cx="6095017" cy="3751206"/>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D22C1BB-B773-4CCC-9E7E-776033F1C02D}"/>
              </a:ext>
            </a:extLst>
          </p:cNvPr>
          <p:cNvSpPr>
            <a:spLocks xmlns:a="http://schemas.openxmlformats.org/drawingml/2006/main" noGrp="1"/>
          </p:cNvSpPr>
          <p:nvPr/>
        </p:nvSpPr>
        <p:spPr>
          <a:xfrm xmlns:a="http://schemas.openxmlformats.org/drawingml/2006/main">
            <a:off x="6714142" y="1971675"/>
            <a:ext cx="5001608"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3acca5154034357"/>
          <a:stretch xmlns:a="http://schemas.openxmlformats.org/drawingml/2006/main"/>
        </p:blipFill>
        <p:spPr>
          <a:xfrm xmlns:a="http://schemas.openxmlformats.org/drawingml/2006/main">
            <a:off x="6714142" y="1991547"/>
            <a:ext cx="5001608" cy="3751206"/>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9E30C4DC-D968-41A7-B3DC-12497258CE59}"/>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 public space has to let people stay.</a:t>
            </a:r>
          </a:p>
        </p:txBody>
      </p:sp>
      <p:sp>
        <p:nvSpPr>
          <p:cNvPr id="8" name="">
            <a:extLst xmlns:a="http://schemas.openxmlformats.org/drawingml/2006/main">
              <a:ext uri="{FF2B5EF4-FFF2-40B4-BE49-F238E27FC236}">
                <a16:creationId xmlns:a16="http://schemas.microsoft.com/office/drawing/2014/main" id="{30C14977-C89F-4DDC-A345-5839C0E642E5}"/>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Hyderabad archive · Photos provide location context, not a documented before/after</a:t>
            </a:r>
          </a:p>
        </p:txBody>
      </p:sp>
      <p:sp>
        <p:nvSpPr>
          <p:cNvPr id="9" name="">
            <a:extLst xmlns:a="http://schemas.openxmlformats.org/drawingml/2006/main">
              <a:ext uri="{FF2B5EF4-FFF2-40B4-BE49-F238E27FC236}">
                <a16:creationId xmlns:a16="http://schemas.microsoft.com/office/drawing/2014/main" id="{4E1C1781-4F20-4FC6-B522-5E6DC37A9286}"/>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02</a:t>
            </a:r>
          </a:p>
        </p:txBody>
      </p:sp>
    </p:spTree>
    <p:extLst>
      <p:ext uri="{BB962C8B-B14F-4D97-AF65-F5344CB8AC3E}">
        <p14:creationId xmlns:p14="http://schemas.microsoft.com/office/powerpoint/2010/main" val="1185806674"/>
      </p:ext>
    </p:extLst>
  </p:cSld>
</p:sld>
</file>

<file path=ppt/slides/slide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6c4306ceb2a34aa0"/>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518DD2D-3982-4EBB-9085-C2402897DBDE}"/>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3EE94825-154F-4F3D-9682-A58A9ED73649}"/>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E7C9DA9-4415-4435-9F11-8B7BE0139232}"/>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This is where we start.</a:t>
            </a:r>
          </a:p>
        </p:txBody>
      </p:sp>
      <p:sp>
        <p:nvSpPr>
          <p:cNvPr id="5" name="">
            <a:extLst xmlns:a="http://schemas.openxmlformats.org/drawingml/2006/main">
              <a:ext uri="{FF2B5EF4-FFF2-40B4-BE49-F238E27FC236}">
                <a16:creationId xmlns:a16="http://schemas.microsoft.com/office/drawing/2014/main" id="{8D13564F-D302-407D-8DC7-D04656B3699D}"/>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F9191C4-F85A-46A0-948F-DBCAF7AF9DCC}"/>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A food stall. Rubbish. A toilet too many people cannot use.</a:t>
            </a:r>
          </a:p>
        </p:txBody>
      </p:sp>
      <p:sp>
        <p:nvSpPr>
          <p:cNvPr id="7" name="">
            <a:extLst xmlns:a="http://schemas.openxmlformats.org/drawingml/2006/main">
              <a:ext uri="{FF2B5EF4-FFF2-40B4-BE49-F238E27FC236}">
                <a16:creationId xmlns:a16="http://schemas.microsoft.com/office/drawing/2014/main" id="{14C7E5D8-FABD-4E95-BEBA-13002E1B4F74}"/>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DE15D60-6D5B-49BA-A68B-300C0FD04D77}"/>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9" name="">
            <a:extLst xmlns:a="http://schemas.openxmlformats.org/drawingml/2006/main">
              <a:ext uri="{FF2B5EF4-FFF2-40B4-BE49-F238E27FC236}">
                <a16:creationId xmlns:a16="http://schemas.microsoft.com/office/drawing/2014/main" id="{B016713D-2E88-425D-B188-02EDE9D97A88}"/>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1 / 5</a:t>
            </a:r>
          </a:p>
        </p:txBody>
      </p:sp>
    </p:spTree>
    <p:extLst>
      <p:ext uri="{BB962C8B-B14F-4D97-AF65-F5344CB8AC3E}">
        <p14:creationId xmlns:p14="http://schemas.microsoft.com/office/powerpoint/2010/main" val="1944980728"/>
      </p:ext>
    </p:extLst>
  </p:cSld>
</p:sld>
</file>

<file path=ppt/slides/slide4.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bd4c1ef45c20477e"/>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0D3D486-2B19-4290-B774-E6C58605FC7A}"/>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4C4D83D8-263C-40D7-939C-A55E4E5225D9}"/>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9A9C9D0-A65B-4660-BA1D-CB29573A6EFE}"/>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First, make room for people.</a:t>
            </a:r>
          </a:p>
        </p:txBody>
      </p:sp>
      <p:sp>
        <p:nvSpPr>
          <p:cNvPr id="5" name="">
            <a:extLst xmlns:a="http://schemas.openxmlformats.org/drawingml/2006/main">
              <a:ext uri="{FF2B5EF4-FFF2-40B4-BE49-F238E27FC236}">
                <a16:creationId xmlns:a16="http://schemas.microsoft.com/office/drawing/2014/main" id="{EDCDE770-A19C-406F-844C-7054C9647605}"/>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1985E81-D260-4322-B664-9C44C55463C0}"/>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Clear the rubbish and repair the walking surface.</a:t>
            </a:r>
          </a:p>
        </p:txBody>
      </p:sp>
      <p:sp>
        <p:nvSpPr>
          <p:cNvPr id="7" name="">
            <a:extLst xmlns:a="http://schemas.openxmlformats.org/drawingml/2006/main">
              <a:ext uri="{FF2B5EF4-FFF2-40B4-BE49-F238E27FC236}">
                <a16:creationId xmlns:a16="http://schemas.microsoft.com/office/drawing/2014/main" id="{360D77E8-980F-4972-A274-C47B6258EDBC}"/>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83A4F19-C253-41E1-89CB-18865CC9AFCF}"/>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9" name="">
            <a:extLst xmlns:a="http://schemas.openxmlformats.org/drawingml/2006/main">
              <a:ext uri="{FF2B5EF4-FFF2-40B4-BE49-F238E27FC236}">
                <a16:creationId xmlns:a16="http://schemas.microsoft.com/office/drawing/2014/main" id="{1C3577B2-5D8A-401A-A8C8-552DD952E3D4}"/>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2 / 5</a:t>
            </a:r>
          </a:p>
        </p:txBody>
      </p:sp>
    </p:spTree>
    <p:extLst>
      <p:ext uri="{BB962C8B-B14F-4D97-AF65-F5344CB8AC3E}">
        <p14:creationId xmlns:p14="http://schemas.microsoft.com/office/powerpoint/2010/main" val="899395585"/>
      </p:ext>
    </p:extLst>
  </p:cSld>
</p:sld>
</file>

<file path=ppt/slides/slide5.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071018845984304"/>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16A473A-CA17-4F52-B6BE-02E36E0D1121}"/>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0B095073-6358-436D-B2C4-0B450F54D305}"/>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FF894E4-DA24-4843-B9F4-39AF093C2950}"/>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One integrated LooCafe.</a:t>
            </a:r>
          </a:p>
        </p:txBody>
      </p:sp>
      <p:sp>
        <p:nvSpPr>
          <p:cNvPr id="5" name="">
            <a:extLst xmlns:a="http://schemas.openxmlformats.org/drawingml/2006/main">
              <a:ext uri="{FF2B5EF4-FFF2-40B4-BE49-F238E27FC236}">
                <a16:creationId xmlns:a16="http://schemas.microsoft.com/office/drawing/2014/main" id="{FD17BD6C-7467-4377-9F70-ED44D8BDBC34}"/>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A8EC22FF-7C8C-4EBE-AD6A-65DFFAEC61D5}"/>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Shop at the front; toilet entrances on the side and toward the back.</a:t>
            </a:r>
          </a:p>
        </p:txBody>
      </p:sp>
      <p:sp>
        <p:nvSpPr>
          <p:cNvPr id="7" name="">
            <a:extLst xmlns:a="http://schemas.openxmlformats.org/drawingml/2006/main">
              <a:ext uri="{FF2B5EF4-FFF2-40B4-BE49-F238E27FC236}">
                <a16:creationId xmlns:a16="http://schemas.microsoft.com/office/drawing/2014/main" id="{A0EF04FE-F403-4740-B869-93C641F4172B}"/>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6E85E12-EB94-4DEB-9DA5-AB565C4A31BC}"/>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9" name="">
            <a:extLst xmlns:a="http://schemas.openxmlformats.org/drawingml/2006/main">
              <a:ext uri="{FF2B5EF4-FFF2-40B4-BE49-F238E27FC236}">
                <a16:creationId xmlns:a16="http://schemas.microsoft.com/office/drawing/2014/main" id="{A7B4CACA-4EC3-48DE-BDDF-8228E04AB880}"/>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3 / 5</a:t>
            </a:r>
          </a:p>
        </p:txBody>
      </p:sp>
    </p:spTree>
    <p:extLst>
      <p:ext uri="{BB962C8B-B14F-4D97-AF65-F5344CB8AC3E}">
        <p14:creationId xmlns:p14="http://schemas.microsoft.com/office/powerpoint/2010/main" val="1646509639"/>
      </p:ext>
    </p:extLst>
  </p:cSld>
</p:sld>
</file>

<file path=ppt/slides/slide6.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916f43e9cd204e1d"/>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68AEB67-EEF2-4E95-BA9B-4E66920AE3AE}"/>
              </a:ext>
            </a:extLst>
          </p:cNvPr>
          <p:cNvSpPr>
            <a:spLocks xmlns:a="http://schemas.openxmlformats.org/drawingml/2006/main" noGrp="1"/>
          </p:cNvSpPr>
          <p:nvPr/>
        </p:nvSpPr>
        <p:spPr>
          <a:xfrm xmlns:a="http://schemas.openxmlformats.org/drawingml/2006/main">
            <a:off x="2562225" y="4048125"/>
            <a:ext cx="2143125" cy="35242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892DBBD6-ABC6-45C0-B8C2-555B99D1B490}"/>
              </a:ext>
            </a:extLst>
          </p:cNvPr>
          <p:cNvSpPr>
            <a:spLocks xmlns:a="http://schemas.openxmlformats.org/drawingml/2006/main" noGrp="1"/>
          </p:cNvSpPr>
          <p:nvPr/>
        </p:nvSpPr>
        <p:spPr>
          <a:xfrm xmlns:a="http://schemas.openxmlformats.org/drawingml/2006/main">
            <a:off x="2686050" y="4095750"/>
            <a:ext cx="19716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242821"/>
                </a:solidFill>
                <a:latin typeface="Arial"/>
                <a:ea typeface="Arial"/>
                <a:cs typeface="Arial"/>
              </a:defRPr>
            </a:pPr>
            <a:r>
              <a:rPr sz="1275" b="1">
                <a:solidFill>
                  <a:srgbClr val="242821"/>
                </a:solidFill>
                <a:latin typeface="Arial"/>
                <a:ea typeface="Arial"/>
                <a:cs typeface="Arial"/>
              </a:rPr>
              <a:t>SHOP → UPKEEP</a:t>
            </a:r>
          </a:p>
        </p:txBody>
      </p:sp>
      <p:sp>
        <p:nvSpPr>
          <p:cNvPr id="4" name="">
            <a:extLst xmlns:a="http://schemas.openxmlformats.org/drawingml/2006/main">
              <a:ext uri="{FF2B5EF4-FFF2-40B4-BE49-F238E27FC236}">
                <a16:creationId xmlns:a16="http://schemas.microsoft.com/office/drawing/2014/main" id="{13C3060B-ED5D-4208-998D-505B43253BAF}"/>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86ED391-24E4-44BB-826C-3480778F9624}"/>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5A929FD-51CA-4945-BD8A-B8E9EEDF7EF1}"/>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The shop supports the service.</a:t>
            </a:r>
          </a:p>
        </p:txBody>
      </p:sp>
      <p:sp>
        <p:nvSpPr>
          <p:cNvPr id="7" name="">
            <a:extLst xmlns:a="http://schemas.openxmlformats.org/drawingml/2006/main">
              <a:ext uri="{FF2B5EF4-FFF2-40B4-BE49-F238E27FC236}">
                <a16:creationId xmlns:a16="http://schemas.microsoft.com/office/drawing/2014/main" id="{F43773BB-0D96-415A-9729-7707B0AE7BAB}"/>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DEE7C35-1FE1-4254-9F3E-1AD47286C773}"/>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The front shop generates revenue to help pay for cleaning and maintenance.</a:t>
            </a:r>
          </a:p>
        </p:txBody>
      </p:sp>
      <p:sp>
        <p:nvSpPr>
          <p:cNvPr id="9" name="">
            <a:extLst xmlns:a="http://schemas.openxmlformats.org/drawingml/2006/main">
              <a:ext uri="{FF2B5EF4-FFF2-40B4-BE49-F238E27FC236}">
                <a16:creationId xmlns:a16="http://schemas.microsoft.com/office/drawing/2014/main" id="{FE1BD839-790D-4085-9309-962D429E9D6F}"/>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1561284-4734-4A7D-BC53-C44B326616F7}"/>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11" name="">
            <a:extLst xmlns:a="http://schemas.openxmlformats.org/drawingml/2006/main">
              <a:ext uri="{FF2B5EF4-FFF2-40B4-BE49-F238E27FC236}">
                <a16:creationId xmlns:a16="http://schemas.microsoft.com/office/drawing/2014/main" id="{1350BD6A-5C13-4D5C-91F0-D336259960BB}"/>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4 / 5</a:t>
            </a:r>
          </a:p>
        </p:txBody>
      </p:sp>
    </p:spTree>
    <p:extLst>
      <p:ext uri="{BB962C8B-B14F-4D97-AF65-F5344CB8AC3E}">
        <p14:creationId xmlns:p14="http://schemas.microsoft.com/office/powerpoint/2010/main" val="223825845"/>
      </p:ext>
    </p:extLst>
  </p:cSld>
</p:sld>
</file>

<file path=ppt/slides/slide7.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aeb196e0efd1417e"/>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47A9794-4B36-4AE9-B721-90E211EE00A5}"/>
              </a:ext>
            </a:extLst>
          </p:cNvPr>
          <p:cNvSpPr>
            <a:spLocks xmlns:a="http://schemas.openxmlformats.org/drawingml/2006/main" noGrp="1"/>
          </p:cNvSpPr>
          <p:nvPr/>
        </p:nvSpPr>
        <p:spPr>
          <a:xfrm xmlns:a="http://schemas.openxmlformats.org/drawingml/2006/main">
            <a:off x="4391025" y="2876550"/>
            <a:ext cx="2952750" cy="35242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7078B6B1-019A-4CBF-B570-F3F1DDBFEB98}"/>
              </a:ext>
            </a:extLst>
          </p:cNvPr>
          <p:cNvSpPr>
            <a:spLocks xmlns:a="http://schemas.openxmlformats.org/drawingml/2006/main" noGrp="1"/>
          </p:cNvSpPr>
          <p:nvPr/>
        </p:nvSpPr>
        <p:spPr>
          <a:xfrm xmlns:a="http://schemas.openxmlformats.org/drawingml/2006/main">
            <a:off x="4514850" y="2924175"/>
            <a:ext cx="2809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242821"/>
                </a:solidFill>
                <a:latin typeface="Arial"/>
                <a:ea typeface="Arial"/>
                <a:cs typeface="Arial"/>
              </a:defRPr>
            </a:pPr>
            <a:r>
              <a:rPr sz="1275" b="1">
                <a:solidFill>
                  <a:srgbClr val="242821"/>
                </a:solidFill>
                <a:latin typeface="Arial"/>
                <a:ea typeface="Arial"/>
                <a:cs typeface="Arial"/>
              </a:rPr>
              <a:t>ADVERTISING → UPKEEP</a:t>
            </a:r>
          </a:p>
        </p:txBody>
      </p:sp>
      <p:sp>
        <p:nvSpPr>
          <p:cNvPr id="4" name="">
            <a:extLst xmlns:a="http://schemas.openxmlformats.org/drawingml/2006/main">
              <a:ext uri="{FF2B5EF4-FFF2-40B4-BE49-F238E27FC236}">
                <a16:creationId xmlns:a16="http://schemas.microsoft.com/office/drawing/2014/main" id="{0C492A59-E569-4791-A0E4-290FF93173EE}"/>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D2D0557-97F0-4F2C-B44D-ADF1C6F21A6C}"/>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93D0EC52-CC66-4A42-A4DB-3A5D3B2EDA2F}"/>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Advertising helps fund upkeep.</a:t>
            </a:r>
          </a:p>
        </p:txBody>
      </p:sp>
      <p:sp>
        <p:nvSpPr>
          <p:cNvPr id="7" name="">
            <a:extLst xmlns:a="http://schemas.openxmlformats.org/drawingml/2006/main">
              <a:ext uri="{FF2B5EF4-FFF2-40B4-BE49-F238E27FC236}">
                <a16:creationId xmlns:a16="http://schemas.microsoft.com/office/drawing/2014/main" id="{81C4385F-72D5-4FC9-91BE-460D0B0BDAF2}"/>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1C93D69-666F-4C36-8471-A5EB886283B4}"/>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Upper advertising panels provide another source of income for upkeep.</a:t>
            </a:r>
          </a:p>
        </p:txBody>
      </p:sp>
      <p:sp>
        <p:nvSpPr>
          <p:cNvPr id="9" name="">
            <a:extLst xmlns:a="http://schemas.openxmlformats.org/drawingml/2006/main">
              <a:ext uri="{FF2B5EF4-FFF2-40B4-BE49-F238E27FC236}">
                <a16:creationId xmlns:a16="http://schemas.microsoft.com/office/drawing/2014/main" id="{F9D10CFA-CFB9-4766-B320-9CD2095A204F}"/>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8AB898C-C63B-4BBA-A2DD-F108CF486086}"/>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11" name="">
            <a:extLst xmlns:a="http://schemas.openxmlformats.org/drawingml/2006/main">
              <a:ext uri="{FF2B5EF4-FFF2-40B4-BE49-F238E27FC236}">
                <a16:creationId xmlns:a16="http://schemas.microsoft.com/office/drawing/2014/main" id="{BC85F217-62A8-4BC9-AC46-551E970A3E95}"/>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5 / 5</a:t>
            </a:r>
          </a:p>
        </p:txBody>
      </p:sp>
    </p:spTree>
    <p:extLst>
      <p:ext uri="{BB962C8B-B14F-4D97-AF65-F5344CB8AC3E}">
        <p14:creationId xmlns:p14="http://schemas.microsoft.com/office/powerpoint/2010/main" val="1636513053"/>
      </p:ext>
    </p:extLst>
  </p:cSld>
</p:sld>
</file>

<file path=ppt/slides/slide8.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AE231203-754F-42C2-A05F-8E6F03A21F51}"/>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30FDE168-5C7B-46DA-A554-60B321B78F40}"/>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This is the standard LooCafe.</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39fa01b7a0ef4892"/>
          <a:stretch xmlns:a="http://schemas.openxmlformats.org/drawingml/2006/main"/>
        </p:blipFill>
        <p:spPr>
          <a:xfrm xmlns:a="http://schemas.openxmlformats.org/drawingml/2006/main">
            <a:off x="476250" y="1714500"/>
            <a:ext cx="5486400" cy="41148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113D55D-C883-465E-91B4-AC66684E014C}"/>
              </a:ext>
            </a:extLst>
          </p:cNvPr>
          <p:cNvSpPr>
            <a:spLocks xmlns:a="http://schemas.openxmlformats.org/drawingml/2006/main" noGrp="1"/>
          </p:cNvSpPr>
          <p:nvPr/>
        </p:nvSpPr>
        <p:spPr>
          <a:xfrm xmlns:a="http://schemas.openxmlformats.org/drawingml/2006/main">
            <a:off x="3661029" y="4556379"/>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1</a:t>
            </a:r>
          </a:p>
        </p:txBody>
      </p:sp>
      <p:sp>
        <p:nvSpPr>
          <p:cNvPr id="5" name="">
            <a:extLst xmlns:a="http://schemas.openxmlformats.org/drawingml/2006/main">
              <a:ext uri="{FF2B5EF4-FFF2-40B4-BE49-F238E27FC236}">
                <a16:creationId xmlns:a16="http://schemas.microsoft.com/office/drawing/2014/main" id="{790B3C35-1E14-43D5-917B-94D36953F757}"/>
              </a:ext>
            </a:extLst>
          </p:cNvPr>
          <p:cNvSpPr>
            <a:spLocks xmlns:a="http://schemas.openxmlformats.org/drawingml/2006/main" noGrp="1"/>
          </p:cNvSpPr>
          <p:nvPr/>
        </p:nvSpPr>
        <p:spPr>
          <a:xfrm xmlns:a="http://schemas.openxmlformats.org/drawingml/2006/main">
            <a:off x="1850517" y="4762119"/>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2</a:t>
            </a:r>
          </a:p>
        </p:txBody>
      </p:sp>
      <p:sp>
        <p:nvSpPr>
          <p:cNvPr id="6" name="">
            <a:extLst xmlns:a="http://schemas.openxmlformats.org/drawingml/2006/main">
              <a:ext uri="{FF2B5EF4-FFF2-40B4-BE49-F238E27FC236}">
                <a16:creationId xmlns:a16="http://schemas.microsoft.com/office/drawing/2014/main" id="{1BA83FBC-32F3-40E2-ADAC-BFA42B2B25ED}"/>
              </a:ext>
            </a:extLst>
          </p:cNvPr>
          <p:cNvSpPr>
            <a:spLocks xmlns:a="http://schemas.openxmlformats.org/drawingml/2006/main" noGrp="1"/>
          </p:cNvSpPr>
          <p:nvPr/>
        </p:nvSpPr>
        <p:spPr>
          <a:xfrm xmlns:a="http://schemas.openxmlformats.org/drawingml/2006/main">
            <a:off x="4483989" y="2951607"/>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3</a:t>
            </a:r>
          </a:p>
        </p:txBody>
      </p:sp>
      <p:sp>
        <p:nvSpPr>
          <p:cNvPr id="7" name="">
            <a:extLst xmlns:a="http://schemas.openxmlformats.org/drawingml/2006/main">
              <a:ext uri="{FF2B5EF4-FFF2-40B4-BE49-F238E27FC236}">
                <a16:creationId xmlns:a16="http://schemas.microsoft.com/office/drawing/2014/main" id="{FDCC4E73-A8D8-43A4-B846-6E559B47521E}"/>
              </a:ext>
            </a:extLst>
          </p:cNvPr>
          <p:cNvSpPr>
            <a:spLocks xmlns:a="http://schemas.openxmlformats.org/drawingml/2006/main" noGrp="1"/>
          </p:cNvSpPr>
          <p:nvPr/>
        </p:nvSpPr>
        <p:spPr>
          <a:xfrm xmlns:a="http://schemas.openxmlformats.org/drawingml/2006/main">
            <a:off x="6696075" y="195262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B95320"/>
                </a:solidFill>
                <a:latin typeface="Arial"/>
                <a:ea typeface="Arial"/>
                <a:cs typeface="Arial"/>
              </a:defRPr>
            </a:pPr>
            <a:r>
              <a:rPr sz="1950" b="1">
                <a:solidFill>
                  <a:srgbClr val="B95320"/>
                </a:solidFill>
                <a:latin typeface="Arial"/>
                <a:ea typeface="Arial"/>
                <a:cs typeface="Arial"/>
              </a:rPr>
              <a:t>1</a:t>
            </a:r>
          </a:p>
        </p:txBody>
      </p:sp>
      <p:sp>
        <p:nvSpPr>
          <p:cNvPr id="8" name="">
            <a:extLst xmlns:a="http://schemas.openxmlformats.org/drawingml/2006/main">
              <a:ext uri="{FF2B5EF4-FFF2-40B4-BE49-F238E27FC236}">
                <a16:creationId xmlns:a16="http://schemas.microsoft.com/office/drawing/2014/main" id="{F4EE04A4-55D8-48A4-800B-DF1B86F515D8}"/>
              </a:ext>
            </a:extLst>
          </p:cNvPr>
          <p:cNvSpPr>
            <a:spLocks xmlns:a="http://schemas.openxmlformats.org/drawingml/2006/main" noGrp="1"/>
          </p:cNvSpPr>
          <p:nvPr/>
        </p:nvSpPr>
        <p:spPr>
          <a:xfrm xmlns:a="http://schemas.openxmlformats.org/drawingml/2006/main">
            <a:off x="7105650" y="1952625"/>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Toilets along the side</a:t>
            </a:r>
          </a:p>
        </p:txBody>
      </p:sp>
      <p:sp>
        <p:nvSpPr>
          <p:cNvPr id="9" name="">
            <a:extLst xmlns:a="http://schemas.openxmlformats.org/drawingml/2006/main">
              <a:ext uri="{FF2B5EF4-FFF2-40B4-BE49-F238E27FC236}">
                <a16:creationId xmlns:a16="http://schemas.microsoft.com/office/drawing/2014/main" id="{D0F9658B-F3BC-4155-B802-BEA4CBF40C86}"/>
              </a:ext>
            </a:extLst>
          </p:cNvPr>
          <p:cNvSpPr>
            <a:spLocks xmlns:a="http://schemas.openxmlformats.org/drawingml/2006/main" noGrp="1"/>
          </p:cNvSpPr>
          <p:nvPr/>
        </p:nvSpPr>
        <p:spPr>
          <a:xfrm xmlns:a="http://schemas.openxmlformats.org/drawingml/2006/main">
            <a:off x="7105650" y="2371725"/>
            <a:ext cx="4476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25D55"/>
                </a:solidFill>
                <a:latin typeface="Arial"/>
                <a:ea typeface="Arial"/>
                <a:cs typeface="Arial"/>
              </a:defRPr>
            </a:pPr>
            <a:r>
              <a:rPr sz="1350" b="0">
                <a:solidFill>
                  <a:srgbClr val="625D55"/>
                </a:solidFill>
                <a:latin typeface="Arial"/>
                <a:ea typeface="Arial"/>
                <a:cs typeface="Arial"/>
              </a:rPr>
              <a:t>Dedicated entrances keep the toilet access distinct from the shop.</a:t>
            </a:r>
          </a:p>
        </p:txBody>
      </p:sp>
      <p:sp>
        <p:nvSpPr>
          <p:cNvPr id="10" name="">
            <a:extLst xmlns:a="http://schemas.openxmlformats.org/drawingml/2006/main">
              <a:ext uri="{FF2B5EF4-FFF2-40B4-BE49-F238E27FC236}">
                <a16:creationId xmlns:a16="http://schemas.microsoft.com/office/drawing/2014/main" id="{50DE611F-3D38-426D-B1B2-3424431DCB5A}"/>
              </a:ext>
            </a:extLst>
          </p:cNvPr>
          <p:cNvSpPr>
            <a:spLocks xmlns:a="http://schemas.openxmlformats.org/drawingml/2006/main" noGrp="1"/>
          </p:cNvSpPr>
          <p:nvPr/>
        </p:nvSpPr>
        <p:spPr>
          <a:xfrm xmlns:a="http://schemas.openxmlformats.org/drawingml/2006/main">
            <a:off x="6696075" y="3028950"/>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B95320"/>
                </a:solidFill>
                <a:latin typeface="Arial"/>
                <a:ea typeface="Arial"/>
                <a:cs typeface="Arial"/>
              </a:defRPr>
            </a:pPr>
            <a:r>
              <a:rPr sz="1950" b="1">
                <a:solidFill>
                  <a:srgbClr val="B95320"/>
                </a:solidFill>
                <a:latin typeface="Arial"/>
                <a:ea typeface="Arial"/>
                <a:cs typeface="Arial"/>
              </a:rPr>
              <a:t>2</a:t>
            </a:r>
          </a:p>
        </p:txBody>
      </p:sp>
      <p:sp>
        <p:nvSpPr>
          <p:cNvPr id="11" name="">
            <a:extLst xmlns:a="http://schemas.openxmlformats.org/drawingml/2006/main">
              <a:ext uri="{FF2B5EF4-FFF2-40B4-BE49-F238E27FC236}">
                <a16:creationId xmlns:a16="http://schemas.microsoft.com/office/drawing/2014/main" id="{67786B4B-5531-4080-BDCE-3029DEA81076}"/>
              </a:ext>
            </a:extLst>
          </p:cNvPr>
          <p:cNvSpPr>
            <a:spLocks xmlns:a="http://schemas.openxmlformats.org/drawingml/2006/main" noGrp="1"/>
          </p:cNvSpPr>
          <p:nvPr/>
        </p:nvSpPr>
        <p:spPr>
          <a:xfrm xmlns:a="http://schemas.openxmlformats.org/drawingml/2006/main">
            <a:off x="7105650" y="3028950"/>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Shop at the front</a:t>
            </a:r>
          </a:p>
        </p:txBody>
      </p:sp>
      <p:sp>
        <p:nvSpPr>
          <p:cNvPr id="12" name="">
            <a:extLst xmlns:a="http://schemas.openxmlformats.org/drawingml/2006/main">
              <a:ext uri="{FF2B5EF4-FFF2-40B4-BE49-F238E27FC236}">
                <a16:creationId xmlns:a16="http://schemas.microsoft.com/office/drawing/2014/main" id="{B103663F-DF6A-4ABB-AFA7-092D1CFA68EF}"/>
              </a:ext>
            </a:extLst>
          </p:cNvPr>
          <p:cNvSpPr>
            <a:spLocks xmlns:a="http://schemas.openxmlformats.org/drawingml/2006/main" noGrp="1"/>
          </p:cNvSpPr>
          <p:nvPr/>
        </p:nvSpPr>
        <p:spPr>
          <a:xfrm xmlns:a="http://schemas.openxmlformats.org/drawingml/2006/main">
            <a:off x="7105650" y="3448050"/>
            <a:ext cx="4476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25D55"/>
                </a:solidFill>
                <a:latin typeface="Arial"/>
                <a:ea typeface="Arial"/>
                <a:cs typeface="Arial"/>
              </a:defRPr>
            </a:pPr>
            <a:r>
              <a:rPr sz="1350" b="0">
                <a:solidFill>
                  <a:srgbClr val="625D55"/>
                </a:solidFill>
                <a:latin typeface="Arial"/>
                <a:ea typeface="Arial"/>
                <a:cs typeface="Arial"/>
              </a:rPr>
              <a:t>The operator’s business helps support daily toilet care.</a:t>
            </a:r>
          </a:p>
        </p:txBody>
      </p:sp>
      <p:sp>
        <p:nvSpPr>
          <p:cNvPr id="13" name="">
            <a:extLst xmlns:a="http://schemas.openxmlformats.org/drawingml/2006/main">
              <a:ext uri="{FF2B5EF4-FFF2-40B4-BE49-F238E27FC236}">
                <a16:creationId xmlns:a16="http://schemas.microsoft.com/office/drawing/2014/main" id="{C1341808-A5FB-4438-8A46-E973B9849D4A}"/>
              </a:ext>
            </a:extLst>
          </p:cNvPr>
          <p:cNvSpPr>
            <a:spLocks xmlns:a="http://schemas.openxmlformats.org/drawingml/2006/main" noGrp="1"/>
          </p:cNvSpPr>
          <p:nvPr/>
        </p:nvSpPr>
        <p:spPr>
          <a:xfrm xmlns:a="http://schemas.openxmlformats.org/drawingml/2006/main">
            <a:off x="6696075" y="410527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B95320"/>
                </a:solidFill>
                <a:latin typeface="Arial"/>
                <a:ea typeface="Arial"/>
                <a:cs typeface="Arial"/>
              </a:defRPr>
            </a:pPr>
            <a:r>
              <a:rPr sz="1950" b="1">
                <a:solidFill>
                  <a:srgbClr val="B95320"/>
                </a:solidFill>
                <a:latin typeface="Arial"/>
                <a:ea typeface="Arial"/>
                <a:cs typeface="Arial"/>
              </a:rPr>
              <a:t>3</a:t>
            </a:r>
          </a:p>
        </p:txBody>
      </p:sp>
      <p:sp>
        <p:nvSpPr>
          <p:cNvPr id="14" name="">
            <a:extLst xmlns:a="http://schemas.openxmlformats.org/drawingml/2006/main">
              <a:ext uri="{FF2B5EF4-FFF2-40B4-BE49-F238E27FC236}">
                <a16:creationId xmlns:a16="http://schemas.microsoft.com/office/drawing/2014/main" id="{AD4BF504-69C4-428C-A16E-5524FC9C5AE0}"/>
              </a:ext>
            </a:extLst>
          </p:cNvPr>
          <p:cNvSpPr>
            <a:spLocks xmlns:a="http://schemas.openxmlformats.org/drawingml/2006/main" noGrp="1"/>
          </p:cNvSpPr>
          <p:nvPr/>
        </p:nvSpPr>
        <p:spPr>
          <a:xfrm xmlns:a="http://schemas.openxmlformats.org/drawingml/2006/main">
            <a:off x="7105650" y="4105275"/>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Advertising above</a:t>
            </a:r>
          </a:p>
        </p:txBody>
      </p:sp>
      <p:sp>
        <p:nvSpPr>
          <p:cNvPr id="15" name="">
            <a:extLst xmlns:a="http://schemas.openxmlformats.org/drawingml/2006/main">
              <a:ext uri="{FF2B5EF4-FFF2-40B4-BE49-F238E27FC236}">
                <a16:creationId xmlns:a16="http://schemas.microsoft.com/office/drawing/2014/main" id="{20822474-B3AF-4800-B0B3-701511715C3F}"/>
              </a:ext>
            </a:extLst>
          </p:cNvPr>
          <p:cNvSpPr>
            <a:spLocks xmlns:a="http://schemas.openxmlformats.org/drawingml/2006/main" noGrp="1"/>
          </p:cNvSpPr>
          <p:nvPr/>
        </p:nvSpPr>
        <p:spPr>
          <a:xfrm xmlns:a="http://schemas.openxmlformats.org/drawingml/2006/main">
            <a:off x="7105650" y="4524375"/>
            <a:ext cx="4476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25D55"/>
                </a:solidFill>
                <a:latin typeface="Arial"/>
                <a:ea typeface="Arial"/>
                <a:cs typeface="Arial"/>
              </a:defRPr>
            </a:pPr>
            <a:r>
              <a:rPr sz="1350" b="0">
                <a:solidFill>
                  <a:srgbClr val="625D55"/>
                </a:solidFill>
                <a:latin typeface="Arial"/>
                <a:ea typeface="Arial"/>
                <a:cs typeface="Arial"/>
              </a:rPr>
              <a:t>Upper panels provide space for advertising income.</a:t>
            </a:r>
          </a:p>
        </p:txBody>
      </p:sp>
      <p:sp>
        <p:nvSpPr>
          <p:cNvPr id="16" name="">
            <a:extLst xmlns:a="http://schemas.openxmlformats.org/drawingml/2006/main">
              <a:ext uri="{FF2B5EF4-FFF2-40B4-BE49-F238E27FC236}">
                <a16:creationId xmlns:a16="http://schemas.microsoft.com/office/drawing/2014/main" id="{99C8CB00-09F6-4B58-A3C3-C83979B236B6}"/>
              </a:ext>
            </a:extLst>
          </p:cNvPr>
          <p:cNvSpPr>
            <a:spLocks xmlns:a="http://schemas.openxmlformats.org/drawingml/2006/main" noGrp="1"/>
          </p:cNvSpPr>
          <p:nvPr/>
        </p:nvSpPr>
        <p:spPr>
          <a:xfrm xmlns:a="http://schemas.openxmlformats.org/drawingml/2006/main">
            <a:off x="6696075" y="5381625"/>
            <a:ext cx="4857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625D55"/>
                </a:solidFill>
                <a:latin typeface="Arial"/>
                <a:ea typeface="Arial"/>
                <a:cs typeface="Arial"/>
              </a:defRPr>
            </a:pPr>
            <a:r>
              <a:rPr sz="825" b="0">
                <a:solidFill>
                  <a:srgbClr val="625D55"/>
                </a:solidFill>
                <a:latin typeface="Arial"/>
                <a:ea typeface="Arial"/>
                <a:cs typeface="Arial"/>
              </a:rPr>
              <a:t>BANJARA HILLS · ONE INTEGRATED STRUCTURE</a:t>
            </a:r>
          </a:p>
        </p:txBody>
      </p:sp>
      <p:sp>
        <p:nvSpPr>
          <p:cNvPr id="17" name="">
            <a:extLst xmlns:a="http://schemas.openxmlformats.org/drawingml/2006/main">
              <a:ext uri="{FF2B5EF4-FFF2-40B4-BE49-F238E27FC236}">
                <a16:creationId xmlns:a16="http://schemas.microsoft.com/office/drawing/2014/main" id="{F01CCA7F-C0DD-43D3-92FB-DE5434C96BAE}"/>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Retail at the front. Toilet access along the side. Advertising above.</a:t>
            </a:r>
          </a:p>
        </p:txBody>
      </p:sp>
      <p:sp>
        <p:nvSpPr>
          <p:cNvPr id="18" name="">
            <a:extLst xmlns:a="http://schemas.openxmlformats.org/drawingml/2006/main">
              <a:ext uri="{FF2B5EF4-FFF2-40B4-BE49-F238E27FC236}">
                <a16:creationId xmlns:a16="http://schemas.microsoft.com/office/drawing/2014/main" id="{B1AF72C9-AB3F-4C4E-9124-B49AB2FE577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19" name="">
            <a:extLst xmlns:a="http://schemas.openxmlformats.org/drawingml/2006/main">
              <a:ext uri="{FF2B5EF4-FFF2-40B4-BE49-F238E27FC236}">
                <a16:creationId xmlns:a16="http://schemas.microsoft.com/office/drawing/2014/main" id="{D500C5EA-4FC9-4222-9592-93B821A0C427}"/>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08</a:t>
            </a:r>
          </a:p>
        </p:txBody>
      </p:sp>
    </p:spTree>
    <p:extLst>
      <p:ext uri="{BB962C8B-B14F-4D97-AF65-F5344CB8AC3E}">
        <p14:creationId xmlns:p14="http://schemas.microsoft.com/office/powerpoint/2010/main" val="779265157"/>
      </p:ext>
    </p:extLst>
  </p:cSld>
</p:sld>
</file>

<file path=ppt/slides/slide9.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C206D10-78D0-4373-BDC3-D2076FBA32EC}"/>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7E60596D-143D-484C-A3EA-FC46FCE78648}"/>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Inside the toilet: privacy, fixtures and finish.</a:t>
            </a:r>
          </a:p>
        </p:txBody>
      </p:sp>
      <p:sp>
        <p:nvSpPr>
          <p:cNvPr id="3" name="">
            <a:extLst xmlns:a="http://schemas.openxmlformats.org/drawingml/2006/main">
              <a:ext uri="{FF2B5EF4-FFF2-40B4-BE49-F238E27FC236}">
                <a16:creationId xmlns:a16="http://schemas.microsoft.com/office/drawing/2014/main" id="{2947CFF2-0A4B-47EC-A740-C568B95C838E}"/>
              </a:ext>
            </a:extLst>
          </p:cNvPr>
          <p:cNvSpPr>
            <a:spLocks xmlns:a="http://schemas.openxmlformats.org/drawingml/2006/main" noGrp="1"/>
          </p:cNvSpPr>
          <p:nvPr/>
        </p:nvSpPr>
        <p:spPr>
          <a:xfrm xmlns:a="http://schemas.openxmlformats.org/drawingml/2006/main">
            <a:off x="476250" y="1971675"/>
            <a:ext cx="526955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5614f7a099c45af"/>
          <a:stretch xmlns:a="http://schemas.openxmlformats.org/drawingml/2006/main"/>
        </p:blipFill>
        <p:spPr>
          <a:xfrm xmlns:a="http://schemas.openxmlformats.org/drawingml/2006/main">
            <a:off x="532797" y="1971675"/>
            <a:ext cx="5156456"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D3972B1-7F78-4A44-9F23-1613277D51CB}"/>
              </a:ext>
            </a:extLst>
          </p:cNvPr>
          <p:cNvSpPr>
            <a:spLocks xmlns:a="http://schemas.openxmlformats.org/drawingml/2006/main" noGrp="1"/>
          </p:cNvSpPr>
          <p:nvPr/>
        </p:nvSpPr>
        <p:spPr>
          <a:xfrm xmlns:a="http://schemas.openxmlformats.org/drawingml/2006/main">
            <a:off x="476250" y="5410200"/>
            <a:ext cx="526955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A902EC96-8AA0-4274-8F32-516C5DF988AB}"/>
              </a:ext>
            </a:extLst>
          </p:cNvPr>
          <p:cNvSpPr>
            <a:spLocks xmlns:a="http://schemas.openxmlformats.org/drawingml/2006/main" noGrp="1"/>
          </p:cNvSpPr>
          <p:nvPr/>
        </p:nvSpPr>
        <p:spPr>
          <a:xfrm xmlns:a="http://schemas.openxmlformats.org/drawingml/2006/main">
            <a:off x="542925" y="5448300"/>
            <a:ext cx="5136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Toilet Tales · Enclosed cubicles and finishes</a:t>
            </a:r>
          </a:p>
        </p:txBody>
      </p:sp>
      <p:sp>
        <p:nvSpPr>
          <p:cNvPr id="7" name="">
            <a:extLst xmlns:a="http://schemas.openxmlformats.org/drawingml/2006/main">
              <a:ext uri="{FF2B5EF4-FFF2-40B4-BE49-F238E27FC236}">
                <a16:creationId xmlns:a16="http://schemas.microsoft.com/office/drawing/2014/main" id="{F62EE75E-C871-4AFA-B6CD-74FA7002952F}"/>
              </a:ext>
            </a:extLst>
          </p:cNvPr>
          <p:cNvSpPr>
            <a:spLocks xmlns:a="http://schemas.openxmlformats.org/drawingml/2006/main" noGrp="1"/>
          </p:cNvSpPr>
          <p:nvPr/>
        </p:nvSpPr>
        <p:spPr>
          <a:xfrm xmlns:a="http://schemas.openxmlformats.org/drawingml/2006/main">
            <a:off x="5888675" y="1971675"/>
            <a:ext cx="5827075"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3d24ca5611434bc6"/>
          <a:stretch xmlns:a="http://schemas.openxmlformats.org/drawingml/2006/main"/>
        </p:blipFill>
        <p:spPr>
          <a:xfrm xmlns:a="http://schemas.openxmlformats.org/drawingml/2006/main">
            <a:off x="5951204" y="1971675"/>
            <a:ext cx="5702016"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80638641-1B19-457B-B607-E22EFA1FB4D9}"/>
              </a:ext>
            </a:extLst>
          </p:cNvPr>
          <p:cNvSpPr>
            <a:spLocks xmlns:a="http://schemas.openxmlformats.org/drawingml/2006/main" noGrp="1"/>
          </p:cNvSpPr>
          <p:nvPr/>
        </p:nvSpPr>
        <p:spPr>
          <a:xfrm xmlns:a="http://schemas.openxmlformats.org/drawingml/2006/main">
            <a:off x="5888675" y="5410200"/>
            <a:ext cx="5827075"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83DF4D16-665F-4DBE-BE53-60D5805D638E}"/>
              </a:ext>
            </a:extLst>
          </p:cNvPr>
          <p:cNvSpPr>
            <a:spLocks xmlns:a="http://schemas.openxmlformats.org/drawingml/2006/main" noGrp="1"/>
          </p:cNvSpPr>
          <p:nvPr/>
        </p:nvSpPr>
        <p:spPr>
          <a:xfrm xmlns:a="http://schemas.openxmlformats.org/drawingml/2006/main">
            <a:off x="5955350" y="5448300"/>
            <a:ext cx="56937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Lumbini Park · WC, washbasin and hand spray</a:t>
            </a:r>
          </a:p>
        </p:txBody>
      </p:sp>
      <p:sp>
        <p:nvSpPr>
          <p:cNvPr id="11" name="">
            <a:extLst xmlns:a="http://schemas.openxmlformats.org/drawingml/2006/main">
              <a:ext uri="{FF2B5EF4-FFF2-40B4-BE49-F238E27FC236}">
                <a16:creationId xmlns:a16="http://schemas.microsoft.com/office/drawing/2014/main" id="{EB76ACBB-EA64-4251-B450-FAC25B297C7B}"/>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Enclosed cubicles and maintained washing facilities shape the user experience.</a:t>
            </a:r>
          </a:p>
        </p:txBody>
      </p:sp>
      <p:sp>
        <p:nvSpPr>
          <p:cNvPr id="12" name="">
            <a:extLst xmlns:a="http://schemas.openxmlformats.org/drawingml/2006/main">
              <a:ext uri="{FF2B5EF4-FFF2-40B4-BE49-F238E27FC236}">
                <a16:creationId xmlns:a16="http://schemas.microsoft.com/office/drawing/2014/main" id="{282E5711-102F-4F26-BBFF-8DACD1DBFECD}"/>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project / Toilet Tales archive · Interior and entrance details across sites</a:t>
            </a:r>
          </a:p>
        </p:txBody>
      </p:sp>
      <p:sp>
        <p:nvSpPr>
          <p:cNvPr id="13" name="">
            <a:extLst xmlns:a="http://schemas.openxmlformats.org/drawingml/2006/main">
              <a:ext uri="{FF2B5EF4-FFF2-40B4-BE49-F238E27FC236}">
                <a16:creationId xmlns:a16="http://schemas.microsoft.com/office/drawing/2014/main" id="{F24E3023-0E8D-403B-9745-922D26112F6A}"/>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09</a:t>
            </a:r>
          </a:p>
        </p:txBody>
      </p:sp>
    </p:spTree>
    <p:extLst>
      <p:ext uri="{BB962C8B-B14F-4D97-AF65-F5344CB8AC3E}">
        <p14:creationId xmlns:p14="http://schemas.microsoft.com/office/powerpoint/2010/main" val="1303003652"/>
      </p:ext>
    </p:extLst>
  </p:cSld>
</p:sld>
</file>

<file path=ppt/slides/slide10.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668A49ED-2E10-4E6E-9EAC-D6BA0FF8F192}"/>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BFE9A683-0CF2-4268-8DFF-E5F514B8F04D}"/>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“Make sure that it looks really awesome.”</a:t>
            </a:r>
          </a:p>
        </p:txBody>
      </p:sp>
      <p:sp>
        <p:nvSpPr>
          <p:cNvPr id="3" name="">
            <a:extLst xmlns:a="http://schemas.openxmlformats.org/drawingml/2006/main">
              <a:ext uri="{FF2B5EF4-FFF2-40B4-BE49-F238E27FC236}">
                <a16:creationId xmlns:a16="http://schemas.microsoft.com/office/drawing/2014/main" id="{DE5ECD2D-F81B-4A06-9FAA-8DF7380182B3}"/>
              </a:ext>
            </a:extLst>
          </p:cNvPr>
          <p:cNvSpPr>
            <a:spLocks xmlns:a="http://schemas.openxmlformats.org/drawingml/2006/main" noGrp="1"/>
          </p:cNvSpPr>
          <p:nvPr/>
        </p:nvSpPr>
        <p:spPr>
          <a:xfrm xmlns:a="http://schemas.openxmlformats.org/drawingml/2006/main">
            <a:off x="476250" y="1971675"/>
            <a:ext cx="356577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3b07c4b0162e4906"/>
          <a:stretch xmlns:a="http://schemas.openxmlformats.org/drawingml/2006/main"/>
        </p:blipFill>
        <p:spPr>
          <a:xfrm xmlns:a="http://schemas.openxmlformats.org/drawingml/2006/main">
            <a:off x="476250" y="2084261"/>
            <a:ext cx="3565779" cy="3565779"/>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42D8D63-5E80-4CB5-8B72-E60FF7F80B83}"/>
              </a:ext>
            </a:extLst>
          </p:cNvPr>
          <p:cNvSpPr>
            <a:spLocks xmlns:a="http://schemas.openxmlformats.org/drawingml/2006/main" noGrp="1"/>
          </p:cNvSpPr>
          <p:nvPr/>
        </p:nvSpPr>
        <p:spPr>
          <a:xfrm xmlns:a="http://schemas.openxmlformats.org/drawingml/2006/main">
            <a:off x="476250" y="5410200"/>
            <a:ext cx="3565779"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93DB843E-D586-424C-9D03-C1FE3721B14D}"/>
              </a:ext>
            </a:extLst>
          </p:cNvPr>
          <p:cNvSpPr>
            <a:spLocks xmlns:a="http://schemas.openxmlformats.org/drawingml/2006/main" noGrp="1"/>
          </p:cNvSpPr>
          <p:nvPr/>
        </p:nvSpPr>
        <p:spPr>
          <a:xfrm xmlns:a="http://schemas.openxmlformats.org/drawingml/2006/main">
            <a:off x="542925" y="5448300"/>
            <a:ext cx="3432429"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Enclosed WC · Wall finish and handheld wash fixture</a:t>
            </a:r>
          </a:p>
        </p:txBody>
      </p:sp>
      <p:sp>
        <p:nvSpPr>
          <p:cNvPr id="7" name="">
            <a:extLst xmlns:a="http://schemas.openxmlformats.org/drawingml/2006/main">
              <a:ext uri="{FF2B5EF4-FFF2-40B4-BE49-F238E27FC236}">
                <a16:creationId xmlns:a16="http://schemas.microsoft.com/office/drawing/2014/main" id="{C1EC6E7B-2729-4DC4-8088-087D13D4F6EB}"/>
              </a:ext>
            </a:extLst>
          </p:cNvPr>
          <p:cNvSpPr>
            <a:spLocks xmlns:a="http://schemas.openxmlformats.org/drawingml/2006/main" noGrp="1"/>
          </p:cNvSpPr>
          <p:nvPr/>
        </p:nvSpPr>
        <p:spPr>
          <a:xfrm xmlns:a="http://schemas.openxmlformats.org/drawingml/2006/main">
            <a:off x="4184904" y="1971675"/>
            <a:ext cx="2674334"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16d6420635b49e1"/>
          <a:stretch xmlns:a="http://schemas.openxmlformats.org/drawingml/2006/main"/>
        </p:blipFill>
        <p:spPr>
          <a:xfrm xmlns:a="http://schemas.openxmlformats.org/drawingml/2006/main">
            <a:off x="4184904" y="2084261"/>
            <a:ext cx="2674334" cy="3565779"/>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453B76F7-76AE-4E7D-A7C9-7577C8F62682}"/>
              </a:ext>
            </a:extLst>
          </p:cNvPr>
          <p:cNvSpPr>
            <a:spLocks xmlns:a="http://schemas.openxmlformats.org/drawingml/2006/main" noGrp="1"/>
          </p:cNvSpPr>
          <p:nvPr/>
        </p:nvSpPr>
        <p:spPr>
          <a:xfrm xmlns:a="http://schemas.openxmlformats.org/drawingml/2006/main">
            <a:off x="4184904" y="5410200"/>
            <a:ext cx="2674334"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80137668-5FDF-4CE2-A150-E48795300E92}"/>
              </a:ext>
            </a:extLst>
          </p:cNvPr>
          <p:cNvSpPr>
            <a:spLocks xmlns:a="http://schemas.openxmlformats.org/drawingml/2006/main" noGrp="1"/>
          </p:cNvSpPr>
          <p:nvPr/>
        </p:nvSpPr>
        <p:spPr>
          <a:xfrm xmlns:a="http://schemas.openxmlformats.org/drawingml/2006/main">
            <a:off x="4251579" y="5448300"/>
            <a:ext cx="2540984"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Tiled cubicle · WC and washbasin</a:t>
            </a:r>
          </a:p>
        </p:txBody>
      </p:sp>
      <p:sp>
        <p:nvSpPr>
          <p:cNvPr id="11" name="">
            <a:extLst xmlns:a="http://schemas.openxmlformats.org/drawingml/2006/main">
              <a:ext uri="{FF2B5EF4-FFF2-40B4-BE49-F238E27FC236}">
                <a16:creationId xmlns:a16="http://schemas.microsoft.com/office/drawing/2014/main" id="{0FDB0392-C9C0-4C6C-B08C-ED50E451690C}"/>
              </a:ext>
            </a:extLst>
          </p:cNvPr>
          <p:cNvSpPr>
            <a:spLocks xmlns:a="http://schemas.openxmlformats.org/drawingml/2006/main" noGrp="1"/>
          </p:cNvSpPr>
          <p:nvPr/>
        </p:nvSpPr>
        <p:spPr>
          <a:xfrm xmlns:a="http://schemas.openxmlformats.org/drawingml/2006/main">
            <a:off x="7002113" y="1971675"/>
            <a:ext cx="4713637"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7332f6334bd144c5"/>
          <a:stretch xmlns:a="http://schemas.openxmlformats.org/drawingml/2006/main"/>
        </p:blipFill>
        <p:spPr>
          <a:xfrm xmlns:a="http://schemas.openxmlformats.org/drawingml/2006/main">
            <a:off x="7002113" y="2084261"/>
            <a:ext cx="4713637" cy="3565779"/>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E977E397-19C6-4BC2-AD2A-032E3F63AC0F}"/>
              </a:ext>
            </a:extLst>
          </p:cNvPr>
          <p:cNvSpPr>
            <a:spLocks xmlns:a="http://schemas.openxmlformats.org/drawingml/2006/main" noGrp="1"/>
          </p:cNvSpPr>
          <p:nvPr/>
        </p:nvSpPr>
        <p:spPr>
          <a:xfrm xmlns:a="http://schemas.openxmlformats.org/drawingml/2006/main">
            <a:off x="7002113" y="5410200"/>
            <a:ext cx="4713637"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5EEEB69D-9B4A-4AB3-AD92-CE2DE35975FA}"/>
              </a:ext>
            </a:extLst>
          </p:cNvPr>
          <p:cNvSpPr>
            <a:spLocks xmlns:a="http://schemas.openxmlformats.org/drawingml/2006/main" noGrp="1"/>
          </p:cNvSpPr>
          <p:nvPr/>
        </p:nvSpPr>
        <p:spPr>
          <a:xfrm xmlns:a="http://schemas.openxmlformats.org/drawingml/2006/main">
            <a:off x="7068788" y="5448300"/>
            <a:ext cx="4580287"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Urinal bay · Fixture arrangement</a:t>
            </a:r>
          </a:p>
        </p:txBody>
      </p:sp>
      <p:sp>
        <p:nvSpPr>
          <p:cNvPr id="15" name="">
            <a:extLst xmlns:a="http://schemas.openxmlformats.org/drawingml/2006/main">
              <a:ext uri="{FF2B5EF4-FFF2-40B4-BE49-F238E27FC236}">
                <a16:creationId xmlns:a16="http://schemas.microsoft.com/office/drawing/2014/main" id="{601744EA-A814-4A26-B092-ED9707881EB5}"/>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Private cubicles, deliberate finishes and clearly arranged fixtures.</a:t>
            </a:r>
          </a:p>
        </p:txBody>
      </p:sp>
      <p:sp>
        <p:nvSpPr>
          <p:cNvPr id="16" name="">
            <a:extLst xmlns:a="http://schemas.openxmlformats.org/drawingml/2006/main">
              <a:ext uri="{FF2B5EF4-FFF2-40B4-BE49-F238E27FC236}">
                <a16:creationId xmlns:a16="http://schemas.microsoft.com/office/drawing/2014/main" id="{7C4A2A50-6387-436F-8825-5484F28210EA}"/>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17" name="">
            <a:extLst xmlns:a="http://schemas.openxmlformats.org/drawingml/2006/main">
              <a:ext uri="{FF2B5EF4-FFF2-40B4-BE49-F238E27FC236}">
                <a16:creationId xmlns:a16="http://schemas.microsoft.com/office/drawing/2014/main" id="{A9737CEC-8C50-4A93-9258-5BB98CC5FECE}"/>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10</a:t>
            </a:r>
          </a:p>
        </p:txBody>
      </p:sp>
    </p:spTree>
    <p:extLst>
      <p:ext uri="{BB962C8B-B14F-4D97-AF65-F5344CB8AC3E}">
        <p14:creationId xmlns:p14="http://schemas.microsoft.com/office/powerpoint/2010/main" val="1001446576"/>
      </p:ext>
    </p:extLst>
  </p:cSld>
</p:sld>
</file>

<file path=ppt/slides/slide1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2B7998E5-968C-4C6F-9186-4C9990A7FD1E}"/>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A5D6AFAA-B9B2-4D15-8A27-249BA936BDA7}"/>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entrance is part of the toilet.</a:t>
            </a:r>
          </a:p>
        </p:txBody>
      </p:sp>
      <p:sp>
        <p:nvSpPr>
          <p:cNvPr id="3" name="">
            <a:extLst xmlns:a="http://schemas.openxmlformats.org/drawingml/2006/main">
              <a:ext uri="{FF2B5EF4-FFF2-40B4-BE49-F238E27FC236}">
                <a16:creationId xmlns:a16="http://schemas.microsoft.com/office/drawing/2014/main" id="{72E77FD1-5EFD-4137-93A6-58B39BA9C07E}"/>
              </a:ext>
            </a:extLst>
          </p:cNvPr>
          <p:cNvSpPr>
            <a:spLocks xmlns:a="http://schemas.openxmlformats.org/drawingml/2006/main" noGrp="1"/>
          </p:cNvSpPr>
          <p:nvPr/>
        </p:nvSpPr>
        <p:spPr>
          <a:xfrm xmlns:a="http://schemas.openxmlformats.org/drawingml/2006/main">
            <a:off x="476250" y="1971675"/>
            <a:ext cx="607723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814c40f124394cc7"/>
          <a:stretch xmlns:a="http://schemas.openxmlformats.org/drawingml/2006/main"/>
        </p:blipFill>
        <p:spPr>
          <a:xfrm xmlns:a="http://schemas.openxmlformats.org/drawingml/2006/main">
            <a:off x="476250" y="2188790"/>
            <a:ext cx="6077230" cy="335672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9A85CAF-39F5-4AE2-A517-768D34C7077A}"/>
              </a:ext>
            </a:extLst>
          </p:cNvPr>
          <p:cNvSpPr>
            <a:spLocks xmlns:a="http://schemas.openxmlformats.org/drawingml/2006/main" noGrp="1"/>
          </p:cNvSpPr>
          <p:nvPr/>
        </p:nvSpPr>
        <p:spPr>
          <a:xfrm xmlns:a="http://schemas.openxmlformats.org/drawingml/2006/main">
            <a:off x="476250" y="5410200"/>
            <a:ext cx="607723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F4A5A86-9CF5-4509-8AA5-E8B8371674C8}"/>
              </a:ext>
            </a:extLst>
          </p:cNvPr>
          <p:cNvSpPr>
            <a:spLocks xmlns:a="http://schemas.openxmlformats.org/drawingml/2006/main" noGrp="1"/>
          </p:cNvSpPr>
          <p:nvPr/>
        </p:nvSpPr>
        <p:spPr>
          <a:xfrm xmlns:a="http://schemas.openxmlformats.org/drawingml/2006/main">
            <a:off x="542925" y="5448300"/>
            <a:ext cx="594388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Mangalagiri · Entrance signs and handrails</a:t>
            </a:r>
          </a:p>
        </p:txBody>
      </p:sp>
      <p:sp>
        <p:nvSpPr>
          <p:cNvPr id="7" name="">
            <a:extLst xmlns:a="http://schemas.openxmlformats.org/drawingml/2006/main">
              <a:ext uri="{FF2B5EF4-FFF2-40B4-BE49-F238E27FC236}">
                <a16:creationId xmlns:a16="http://schemas.microsoft.com/office/drawing/2014/main" id="{D9953F96-22AC-4245-8613-802F0C41ADDA}"/>
              </a:ext>
            </a:extLst>
          </p:cNvPr>
          <p:cNvSpPr>
            <a:spLocks xmlns:a="http://schemas.openxmlformats.org/drawingml/2006/main" noGrp="1"/>
          </p:cNvSpPr>
          <p:nvPr/>
        </p:nvSpPr>
        <p:spPr>
          <a:xfrm xmlns:a="http://schemas.openxmlformats.org/drawingml/2006/main">
            <a:off x="6696355" y="1971675"/>
            <a:ext cx="5019395"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85feb733f75f4c07"/>
          <a:stretch xmlns:a="http://schemas.openxmlformats.org/drawingml/2006/main"/>
        </p:blipFill>
        <p:spPr>
          <a:xfrm xmlns:a="http://schemas.openxmlformats.org/drawingml/2006/main">
            <a:off x="6696355" y="2188790"/>
            <a:ext cx="5019395" cy="335672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3C31235-B78C-4D87-A469-50171B1B93D9}"/>
              </a:ext>
            </a:extLst>
          </p:cNvPr>
          <p:cNvSpPr>
            <a:spLocks xmlns:a="http://schemas.openxmlformats.org/drawingml/2006/main" noGrp="1"/>
          </p:cNvSpPr>
          <p:nvPr/>
        </p:nvSpPr>
        <p:spPr>
          <a:xfrm xmlns:a="http://schemas.openxmlformats.org/drawingml/2006/main">
            <a:off x="6696355" y="5410200"/>
            <a:ext cx="5019395"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D1DC663-6E42-40EC-9042-DF37EF58B5E1}"/>
              </a:ext>
            </a:extLst>
          </p:cNvPr>
          <p:cNvSpPr>
            <a:spLocks xmlns:a="http://schemas.openxmlformats.org/drawingml/2006/main" noGrp="1"/>
          </p:cNvSpPr>
          <p:nvPr/>
        </p:nvSpPr>
        <p:spPr>
          <a:xfrm xmlns:a="http://schemas.openxmlformats.org/drawingml/2006/main">
            <a:off x="6763030" y="5448300"/>
            <a:ext cx="488604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Mangalagiri · Facility and landscaped approach</a:t>
            </a:r>
          </a:p>
        </p:txBody>
      </p:sp>
      <p:sp>
        <p:nvSpPr>
          <p:cNvPr id="11" name="">
            <a:extLst xmlns:a="http://schemas.openxmlformats.org/drawingml/2006/main">
              <a:ext uri="{FF2B5EF4-FFF2-40B4-BE49-F238E27FC236}">
                <a16:creationId xmlns:a16="http://schemas.microsoft.com/office/drawing/2014/main" id="{DF93E0E6-312E-457E-BC5E-08DC44D3D350}"/>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Make the facility visible, identify the entrances and keep the approach clear.</a:t>
            </a:r>
          </a:p>
        </p:txBody>
      </p:sp>
      <p:sp>
        <p:nvSpPr>
          <p:cNvPr id="12" name="">
            <a:extLst xmlns:a="http://schemas.openxmlformats.org/drawingml/2006/main">
              <a:ext uri="{FF2B5EF4-FFF2-40B4-BE49-F238E27FC236}">
                <a16:creationId xmlns:a16="http://schemas.microsoft.com/office/drawing/2014/main" id="{355DECD9-ECC4-4A60-B461-D66E16EE60EB}"/>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13" name="">
            <a:extLst xmlns:a="http://schemas.openxmlformats.org/drawingml/2006/main">
              <a:ext uri="{FF2B5EF4-FFF2-40B4-BE49-F238E27FC236}">
                <a16:creationId xmlns:a16="http://schemas.microsoft.com/office/drawing/2014/main" id="{87B95C3E-E954-4DED-936F-2EF8F0C3CD02}"/>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11</a:t>
            </a:r>
          </a:p>
        </p:txBody>
      </p:sp>
    </p:spTree>
    <p:extLst>
      <p:ext uri="{BB962C8B-B14F-4D97-AF65-F5344CB8AC3E}">
        <p14:creationId xmlns:p14="http://schemas.microsoft.com/office/powerpoint/2010/main" val="1298525302"/>
      </p:ext>
    </p:extLst>
  </p:cSld>
</p:sld>
</file>

<file path=ppt/slides/slide1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45D88C80-3088-438B-898A-2632BC5387E9}"/>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0DE0A992-C16A-49C7-8E0A-500B3E09DA4E}"/>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What makes the model worth repeating?</a:t>
            </a:r>
          </a:p>
        </p:txBody>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5f14b042d6464076"/>
          <a:stretch xmlns:a="http://schemas.openxmlformats.org/drawingml/2006/main"/>
        </p:blipFill>
        <p:spPr>
          <a:xfrm xmlns:a="http://schemas.openxmlformats.org/drawingml/2006/main">
            <a:off x="3095625" y="1552575"/>
            <a:ext cx="600075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3DCAD4-A680-49FC-8D6E-2A0F80B1AFAF}"/>
              </a:ext>
            </a:extLst>
          </p:cNvPr>
          <p:cNvSpPr>
            <a:spLocks xmlns:a="http://schemas.openxmlformats.org/drawingml/2006/main" noGrp="1"/>
          </p:cNvSpPr>
          <p:nvPr/>
        </p:nvSpPr>
        <p:spPr>
          <a:xfrm xmlns:a="http://schemas.openxmlformats.org/drawingml/2006/main">
            <a:off x="476250" y="3524250"/>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BD8CA37-F61A-48CE-AAC8-7B31C5DC7EC3}"/>
              </a:ext>
            </a:extLst>
          </p:cNvPr>
          <p:cNvSpPr>
            <a:spLocks xmlns:a="http://schemas.openxmlformats.org/drawingml/2006/main" noGrp="1"/>
          </p:cNvSpPr>
          <p:nvPr/>
        </p:nvSpPr>
        <p:spPr>
          <a:xfrm xmlns:a="http://schemas.openxmlformats.org/drawingml/2006/main">
            <a:off x="552450" y="3638550"/>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A74716"/>
                </a:solidFill>
                <a:latin typeface="Arial"/>
                <a:ea typeface="Arial"/>
                <a:cs typeface="Arial"/>
              </a:defRPr>
            </a:pPr>
            <a:r>
              <a:rPr sz="1575" b="1">
                <a:solidFill>
                  <a:srgbClr val="A74716"/>
                </a:solidFill>
                <a:latin typeface="Arial"/>
                <a:ea typeface="Arial"/>
                <a:cs typeface="Arial"/>
              </a:rPr>
              <a:t>Cleanliness</a:t>
            </a:r>
          </a:p>
        </p:txBody>
      </p:sp>
      <p:sp>
        <p:nvSpPr>
          <p:cNvPr id="6" name="">
            <a:extLst xmlns:a="http://schemas.openxmlformats.org/drawingml/2006/main">
              <a:ext uri="{FF2B5EF4-FFF2-40B4-BE49-F238E27FC236}">
                <a16:creationId xmlns:a16="http://schemas.microsoft.com/office/drawing/2014/main" id="{8A11ACD1-E6B5-4F0E-8630-79952AB7C541}"/>
              </a:ext>
            </a:extLst>
          </p:cNvPr>
          <p:cNvSpPr>
            <a:spLocks xmlns:a="http://schemas.openxmlformats.org/drawingml/2006/main" noGrp="1"/>
          </p:cNvSpPr>
          <p:nvPr/>
        </p:nvSpPr>
        <p:spPr>
          <a:xfrm xmlns:a="http://schemas.openxmlformats.org/drawingml/2006/main">
            <a:off x="552450" y="40100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A usable cubicle, water and daily care.</a:t>
            </a:r>
          </a:p>
        </p:txBody>
      </p:sp>
      <p:sp>
        <p:nvSpPr>
          <p:cNvPr id="7" name="">
            <a:extLst xmlns:a="http://schemas.openxmlformats.org/drawingml/2006/main">
              <a:ext uri="{FF2B5EF4-FFF2-40B4-BE49-F238E27FC236}">
                <a16:creationId xmlns:a16="http://schemas.microsoft.com/office/drawing/2014/main" id="{52BA21C8-A250-4168-B9BD-67AE16EF6E7D}"/>
              </a:ext>
            </a:extLst>
          </p:cNvPr>
          <p:cNvSpPr>
            <a:spLocks xmlns:a="http://schemas.openxmlformats.org/drawingml/2006/main" noGrp="1"/>
          </p:cNvSpPr>
          <p:nvPr/>
        </p:nvSpPr>
        <p:spPr>
          <a:xfrm xmlns:a="http://schemas.openxmlformats.org/drawingml/2006/main">
            <a:off x="4286250" y="3524250"/>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06E6674-35FF-4599-BB25-AFDB0B794552}"/>
              </a:ext>
            </a:extLst>
          </p:cNvPr>
          <p:cNvSpPr>
            <a:spLocks xmlns:a="http://schemas.openxmlformats.org/drawingml/2006/main" noGrp="1"/>
          </p:cNvSpPr>
          <p:nvPr/>
        </p:nvSpPr>
        <p:spPr>
          <a:xfrm xmlns:a="http://schemas.openxmlformats.org/drawingml/2006/main">
            <a:off x="4362450" y="3638550"/>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A74716"/>
                </a:solidFill>
                <a:latin typeface="Arial"/>
                <a:ea typeface="Arial"/>
                <a:cs typeface="Arial"/>
              </a:defRPr>
            </a:pPr>
            <a:r>
              <a:rPr sz="1575" b="1">
                <a:solidFill>
                  <a:srgbClr val="A74716"/>
                </a:solidFill>
                <a:latin typeface="Arial"/>
                <a:ea typeface="Arial"/>
                <a:cs typeface="Arial"/>
              </a:rPr>
              <a:t>Safety and access</a:t>
            </a:r>
          </a:p>
        </p:txBody>
      </p:sp>
      <p:sp>
        <p:nvSpPr>
          <p:cNvPr id="9" name="">
            <a:extLst xmlns:a="http://schemas.openxmlformats.org/drawingml/2006/main">
              <a:ext uri="{FF2B5EF4-FFF2-40B4-BE49-F238E27FC236}">
                <a16:creationId xmlns:a16="http://schemas.microsoft.com/office/drawing/2014/main" id="{B97A8FAE-4FBB-41F7-BA2A-24DA8EE66356}"/>
              </a:ext>
            </a:extLst>
          </p:cNvPr>
          <p:cNvSpPr>
            <a:spLocks xmlns:a="http://schemas.openxmlformats.org/drawingml/2006/main" noGrp="1"/>
          </p:cNvSpPr>
          <p:nvPr/>
        </p:nvSpPr>
        <p:spPr>
          <a:xfrm xmlns:a="http://schemas.openxmlformats.org/drawingml/2006/main">
            <a:off x="4362450" y="40100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Privacy, signs and a clear approach.</a:t>
            </a:r>
          </a:p>
        </p:txBody>
      </p:sp>
      <p:sp>
        <p:nvSpPr>
          <p:cNvPr id="10" name="">
            <a:extLst xmlns:a="http://schemas.openxmlformats.org/drawingml/2006/main">
              <a:ext uri="{FF2B5EF4-FFF2-40B4-BE49-F238E27FC236}">
                <a16:creationId xmlns:a16="http://schemas.microsoft.com/office/drawing/2014/main" id="{6F547375-2734-471E-8459-B13AB3E607E2}"/>
              </a:ext>
            </a:extLst>
          </p:cNvPr>
          <p:cNvSpPr>
            <a:spLocks xmlns:a="http://schemas.openxmlformats.org/drawingml/2006/main" noGrp="1"/>
          </p:cNvSpPr>
          <p:nvPr/>
        </p:nvSpPr>
        <p:spPr>
          <a:xfrm xmlns:a="http://schemas.openxmlformats.org/drawingml/2006/main">
            <a:off x="8096250" y="3524250"/>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48BAE358-47B6-4CFB-8595-6E5D4B568A3C}"/>
              </a:ext>
            </a:extLst>
          </p:cNvPr>
          <p:cNvSpPr>
            <a:spLocks xmlns:a="http://schemas.openxmlformats.org/drawingml/2006/main" noGrp="1"/>
          </p:cNvSpPr>
          <p:nvPr/>
        </p:nvSpPr>
        <p:spPr>
          <a:xfrm xmlns:a="http://schemas.openxmlformats.org/drawingml/2006/main">
            <a:off x="8172450" y="3638550"/>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A74716"/>
                </a:solidFill>
                <a:latin typeface="Arial"/>
                <a:ea typeface="Arial"/>
                <a:cs typeface="Arial"/>
              </a:defRPr>
            </a:pPr>
            <a:r>
              <a:rPr sz="1575" b="1">
                <a:solidFill>
                  <a:srgbClr val="A74716"/>
                </a:solidFill>
                <a:latin typeface="Arial"/>
                <a:ea typeface="Arial"/>
                <a:cs typeface="Arial"/>
              </a:rPr>
              <a:t>Aspirational design</a:t>
            </a:r>
          </a:p>
        </p:txBody>
      </p:sp>
      <p:sp>
        <p:nvSpPr>
          <p:cNvPr id="12" name="">
            <a:extLst xmlns:a="http://schemas.openxmlformats.org/drawingml/2006/main">
              <a:ext uri="{FF2B5EF4-FFF2-40B4-BE49-F238E27FC236}">
                <a16:creationId xmlns:a16="http://schemas.microsoft.com/office/drawing/2014/main" id="{0929992D-6221-40A6-91DB-C5038A0F571E}"/>
              </a:ext>
            </a:extLst>
          </p:cNvPr>
          <p:cNvSpPr>
            <a:spLocks xmlns:a="http://schemas.openxmlformats.org/drawingml/2006/main" noGrp="1"/>
          </p:cNvSpPr>
          <p:nvPr/>
        </p:nvSpPr>
        <p:spPr>
          <a:xfrm xmlns:a="http://schemas.openxmlformats.org/drawingml/2006/main">
            <a:off x="8172450" y="40100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A place people feel comfortable using.</a:t>
            </a:r>
          </a:p>
        </p:txBody>
      </p:sp>
      <p:sp>
        <p:nvSpPr>
          <p:cNvPr id="13" name="">
            <a:extLst xmlns:a="http://schemas.openxmlformats.org/drawingml/2006/main">
              <a:ext uri="{FF2B5EF4-FFF2-40B4-BE49-F238E27FC236}">
                <a16:creationId xmlns:a16="http://schemas.microsoft.com/office/drawing/2014/main" id="{6A28E324-6244-4BB3-8F8D-E2514A6B4C16}"/>
              </a:ext>
            </a:extLst>
          </p:cNvPr>
          <p:cNvSpPr>
            <a:spLocks xmlns:a="http://schemas.openxmlformats.org/drawingml/2006/main" noGrp="1"/>
          </p:cNvSpPr>
          <p:nvPr/>
        </p:nvSpPr>
        <p:spPr>
          <a:xfrm xmlns:a="http://schemas.openxmlformats.org/drawingml/2006/main">
            <a:off x="476250" y="4591050"/>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0E6C3BF-BE4B-4B42-80F8-B3AC07D527FC}"/>
              </a:ext>
            </a:extLst>
          </p:cNvPr>
          <p:cNvSpPr>
            <a:spLocks xmlns:a="http://schemas.openxmlformats.org/drawingml/2006/main" noGrp="1"/>
          </p:cNvSpPr>
          <p:nvPr/>
        </p:nvSpPr>
        <p:spPr>
          <a:xfrm xmlns:a="http://schemas.openxmlformats.org/drawingml/2006/main">
            <a:off x="552450" y="4705350"/>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A74716"/>
                </a:solidFill>
                <a:latin typeface="Arial"/>
                <a:ea typeface="Arial"/>
                <a:cs typeface="Arial"/>
              </a:defRPr>
            </a:pPr>
            <a:r>
              <a:rPr sz="1575" b="1">
                <a:solidFill>
                  <a:srgbClr val="A74716"/>
                </a:solidFill>
                <a:latin typeface="Arial"/>
                <a:ea typeface="Arial"/>
                <a:cs typeface="Arial"/>
              </a:rPr>
              <a:t>Livelihood</a:t>
            </a:r>
          </a:p>
        </p:txBody>
      </p:sp>
      <p:sp>
        <p:nvSpPr>
          <p:cNvPr id="15" name="">
            <a:extLst xmlns:a="http://schemas.openxmlformats.org/drawingml/2006/main">
              <a:ext uri="{FF2B5EF4-FFF2-40B4-BE49-F238E27FC236}">
                <a16:creationId xmlns:a16="http://schemas.microsoft.com/office/drawing/2014/main" id="{9609A8E2-2732-47B6-87BB-59A744C9A46A}"/>
              </a:ext>
            </a:extLst>
          </p:cNvPr>
          <p:cNvSpPr>
            <a:spLocks xmlns:a="http://schemas.openxmlformats.org/drawingml/2006/main" noGrp="1"/>
          </p:cNvSpPr>
          <p:nvPr/>
        </p:nvSpPr>
        <p:spPr>
          <a:xfrm xmlns:a="http://schemas.openxmlformats.org/drawingml/2006/main">
            <a:off x="552450" y="50768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A business with room to earn.</a:t>
            </a:r>
          </a:p>
        </p:txBody>
      </p:sp>
      <p:sp>
        <p:nvSpPr>
          <p:cNvPr id="16" name="">
            <a:extLst xmlns:a="http://schemas.openxmlformats.org/drawingml/2006/main">
              <a:ext uri="{FF2B5EF4-FFF2-40B4-BE49-F238E27FC236}">
                <a16:creationId xmlns:a16="http://schemas.microsoft.com/office/drawing/2014/main" id="{2E9CC83E-945E-484F-92BD-4394AD60195F}"/>
              </a:ext>
            </a:extLst>
          </p:cNvPr>
          <p:cNvSpPr>
            <a:spLocks xmlns:a="http://schemas.openxmlformats.org/drawingml/2006/main" noGrp="1"/>
          </p:cNvSpPr>
          <p:nvPr/>
        </p:nvSpPr>
        <p:spPr>
          <a:xfrm xmlns:a="http://schemas.openxmlformats.org/drawingml/2006/main">
            <a:off x="4286250" y="4591050"/>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4FC2B2FF-E7ED-4506-ABE6-4D7C0B9A17D9}"/>
              </a:ext>
            </a:extLst>
          </p:cNvPr>
          <p:cNvSpPr>
            <a:spLocks xmlns:a="http://schemas.openxmlformats.org/drawingml/2006/main" noGrp="1"/>
          </p:cNvSpPr>
          <p:nvPr/>
        </p:nvSpPr>
        <p:spPr>
          <a:xfrm xmlns:a="http://schemas.openxmlformats.org/drawingml/2006/main">
            <a:off x="4362450" y="4705350"/>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A74716"/>
                </a:solidFill>
                <a:latin typeface="Arial"/>
                <a:ea typeface="Arial"/>
                <a:cs typeface="Arial"/>
              </a:defRPr>
            </a:pPr>
            <a:r>
              <a:rPr sz="1575" b="1">
                <a:solidFill>
                  <a:srgbClr val="A74716"/>
                </a:solidFill>
                <a:latin typeface="Arial"/>
                <a:ea typeface="Arial"/>
                <a:cs typeface="Arial"/>
              </a:rPr>
              <a:t>Accountability</a:t>
            </a:r>
          </a:p>
        </p:txBody>
      </p:sp>
      <p:sp>
        <p:nvSpPr>
          <p:cNvPr id="18" name="">
            <a:extLst xmlns:a="http://schemas.openxmlformats.org/drawingml/2006/main">
              <a:ext uri="{FF2B5EF4-FFF2-40B4-BE49-F238E27FC236}">
                <a16:creationId xmlns:a16="http://schemas.microsoft.com/office/drawing/2014/main" id="{6630612A-D677-4507-B81C-12D1266741E4}"/>
              </a:ext>
            </a:extLst>
          </p:cNvPr>
          <p:cNvSpPr>
            <a:spLocks xmlns:a="http://schemas.openxmlformats.org/drawingml/2006/main" noGrp="1"/>
          </p:cNvSpPr>
          <p:nvPr/>
        </p:nvSpPr>
        <p:spPr>
          <a:xfrm xmlns:a="http://schemas.openxmlformats.org/drawingml/2006/main">
            <a:off x="4362450" y="50768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Records, checks and follow-up repairs.</a:t>
            </a:r>
          </a:p>
        </p:txBody>
      </p:sp>
      <p:sp>
        <p:nvSpPr>
          <p:cNvPr id="19" name="">
            <a:extLst xmlns:a="http://schemas.openxmlformats.org/drawingml/2006/main">
              <a:ext uri="{FF2B5EF4-FFF2-40B4-BE49-F238E27FC236}">
                <a16:creationId xmlns:a16="http://schemas.microsoft.com/office/drawing/2014/main" id="{B85C385F-6677-4557-80C3-F3A92A089171}"/>
              </a:ext>
            </a:extLst>
          </p:cNvPr>
          <p:cNvSpPr>
            <a:spLocks xmlns:a="http://schemas.openxmlformats.org/drawingml/2006/main" noGrp="1"/>
          </p:cNvSpPr>
          <p:nvPr/>
        </p:nvSpPr>
        <p:spPr>
          <a:xfrm xmlns:a="http://schemas.openxmlformats.org/drawingml/2006/main">
            <a:off x="8096250" y="4591050"/>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4525BF81-6A3D-4EEF-93E8-C2A02938C683}"/>
              </a:ext>
            </a:extLst>
          </p:cNvPr>
          <p:cNvSpPr>
            <a:spLocks xmlns:a="http://schemas.openxmlformats.org/drawingml/2006/main" noGrp="1"/>
          </p:cNvSpPr>
          <p:nvPr/>
        </p:nvSpPr>
        <p:spPr>
          <a:xfrm xmlns:a="http://schemas.openxmlformats.org/drawingml/2006/main">
            <a:off x="8172450" y="4705350"/>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A74716"/>
                </a:solidFill>
                <a:latin typeface="Arial"/>
                <a:ea typeface="Arial"/>
                <a:cs typeface="Arial"/>
              </a:defRPr>
            </a:pPr>
            <a:r>
              <a:rPr sz="1575" b="1">
                <a:solidFill>
                  <a:srgbClr val="A74716"/>
                </a:solidFill>
                <a:latin typeface="Arial"/>
                <a:ea typeface="Arial"/>
                <a:cs typeface="Arial"/>
              </a:rPr>
              <a:t>Wastewater</a:t>
            </a:r>
          </a:p>
        </p:txBody>
      </p:sp>
      <p:sp>
        <p:nvSpPr>
          <p:cNvPr id="21" name="">
            <a:extLst xmlns:a="http://schemas.openxmlformats.org/drawingml/2006/main">
              <a:ext uri="{FF2B5EF4-FFF2-40B4-BE49-F238E27FC236}">
                <a16:creationId xmlns:a16="http://schemas.microsoft.com/office/drawing/2014/main" id="{2338A9B8-7142-486A-A763-4AFD981593D1}"/>
              </a:ext>
            </a:extLst>
          </p:cNvPr>
          <p:cNvSpPr>
            <a:spLocks xmlns:a="http://schemas.openxmlformats.org/drawingml/2006/main" noGrp="1"/>
          </p:cNvSpPr>
          <p:nvPr/>
        </p:nvSpPr>
        <p:spPr>
          <a:xfrm xmlns:a="http://schemas.openxmlformats.org/drawingml/2006/main">
            <a:off x="8172450" y="50768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A suitable treatment and residuals route.</a:t>
            </a:r>
          </a:p>
        </p:txBody>
      </p:sp>
      <p:sp>
        <p:nvSpPr>
          <p:cNvPr id="22" name="">
            <a:extLst xmlns:a="http://schemas.openxmlformats.org/drawingml/2006/main">
              <a:ext uri="{FF2B5EF4-FFF2-40B4-BE49-F238E27FC236}">
                <a16:creationId xmlns:a16="http://schemas.microsoft.com/office/drawing/2014/main" id="{DD739655-FD8C-4A73-A127-96D0428EBF74}"/>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All six have to survive beyond opening day.</a:t>
            </a:r>
          </a:p>
        </p:txBody>
      </p:sp>
      <p:sp>
        <p:nvSpPr>
          <p:cNvPr id="23" name="">
            <a:extLst xmlns:a="http://schemas.openxmlformats.org/drawingml/2006/main">
              <a:ext uri="{FF2B5EF4-FFF2-40B4-BE49-F238E27FC236}">
                <a16:creationId xmlns:a16="http://schemas.microsoft.com/office/drawing/2014/main" id="{E6A1EC9D-A93F-484B-A89B-47FA29DA6F2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Design and operating principles from the presentation brief</a:t>
            </a:r>
          </a:p>
        </p:txBody>
      </p:sp>
      <p:sp>
        <p:nvSpPr>
          <p:cNvPr id="24" name="">
            <a:extLst xmlns:a="http://schemas.openxmlformats.org/drawingml/2006/main">
              <a:ext uri="{FF2B5EF4-FFF2-40B4-BE49-F238E27FC236}">
                <a16:creationId xmlns:a16="http://schemas.microsoft.com/office/drawing/2014/main" id="{0A58F126-9DEB-4B2F-927C-82594518B4B6}"/>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12</a:t>
            </a:r>
          </a:p>
        </p:txBody>
      </p:sp>
    </p:spTree>
    <p:extLst>
      <p:ext uri="{BB962C8B-B14F-4D97-AF65-F5344CB8AC3E}">
        <p14:creationId xmlns:p14="http://schemas.microsoft.com/office/powerpoint/2010/main" val="394902466"/>
      </p:ext>
    </p:extLst>
  </p:cSld>
</p:sld>
</file>

<file path=ppt/slides/slide1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A709B27-AA05-48B5-AB26-2D2971548164}"/>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2E0201E2-716C-4B59-B805-B14AA34C3CB4}"/>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front shop helps fund the toilets behind it.</a:t>
            </a:r>
          </a:p>
        </p:txBody>
      </p:sp>
      <p:sp>
        <p:nvSpPr>
          <p:cNvPr id="3" name="">
            <a:extLst xmlns:a="http://schemas.openxmlformats.org/drawingml/2006/main">
              <a:ext uri="{FF2B5EF4-FFF2-40B4-BE49-F238E27FC236}">
                <a16:creationId xmlns:a16="http://schemas.microsoft.com/office/drawing/2014/main" id="{10FEAB47-F618-4367-A473-912056B217EC}"/>
              </a:ext>
            </a:extLst>
          </p:cNvPr>
          <p:cNvSpPr>
            <a:spLocks xmlns:a="http://schemas.openxmlformats.org/drawingml/2006/main" noGrp="1"/>
          </p:cNvSpPr>
          <p:nvPr/>
        </p:nvSpPr>
        <p:spPr>
          <a:xfrm xmlns:a="http://schemas.openxmlformats.org/drawingml/2006/main">
            <a:off x="476250" y="1971675"/>
            <a:ext cx="6664016"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92a4dae141d14a6d"/>
          <a:stretch xmlns:a="http://schemas.openxmlformats.org/drawingml/2006/main"/>
        </p:blipFill>
        <p:spPr>
          <a:xfrm xmlns:a="http://schemas.openxmlformats.org/drawingml/2006/main">
            <a:off x="955069" y="1971675"/>
            <a:ext cx="5706377"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B09FDF97-277B-47C6-9C8F-2043978A7A7C}"/>
              </a:ext>
            </a:extLst>
          </p:cNvPr>
          <p:cNvSpPr>
            <a:spLocks xmlns:a="http://schemas.openxmlformats.org/drawingml/2006/main" noGrp="1"/>
          </p:cNvSpPr>
          <p:nvPr/>
        </p:nvSpPr>
        <p:spPr>
          <a:xfrm xmlns:a="http://schemas.openxmlformats.org/drawingml/2006/main">
            <a:off x="7283141" y="1971675"/>
            <a:ext cx="443260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f8d5e032d904e6f"/>
          <a:stretch xmlns:a="http://schemas.openxmlformats.org/drawingml/2006/main"/>
        </p:blipFill>
        <p:spPr>
          <a:xfrm xmlns:a="http://schemas.openxmlformats.org/drawingml/2006/main">
            <a:off x="7601630" y="1971675"/>
            <a:ext cx="3795630" cy="37909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C6E2E35C-AC22-42D0-BDAE-118CB8C4FC5C}"/>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Retail and advertising revenue help pay for cleaning and maintenance.</a:t>
            </a:r>
          </a:p>
        </p:txBody>
      </p:sp>
      <p:sp>
        <p:nvSpPr>
          <p:cNvPr id="8" name="">
            <a:extLst xmlns:a="http://schemas.openxmlformats.org/drawingml/2006/main">
              <a:ext uri="{FF2B5EF4-FFF2-40B4-BE49-F238E27FC236}">
                <a16:creationId xmlns:a16="http://schemas.microsoft.com/office/drawing/2014/main" id="{87B742E3-81B5-4528-AE8D-185A14E2EE6C}"/>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Toilet Tales archive · Retail and advertising surfaces; operating-model explanation</a:t>
            </a:r>
          </a:p>
        </p:txBody>
      </p:sp>
      <p:sp>
        <p:nvSpPr>
          <p:cNvPr id="9" name="">
            <a:extLst xmlns:a="http://schemas.openxmlformats.org/drawingml/2006/main">
              <a:ext uri="{FF2B5EF4-FFF2-40B4-BE49-F238E27FC236}">
                <a16:creationId xmlns:a16="http://schemas.microsoft.com/office/drawing/2014/main" id="{6FA9722A-6E5F-4657-AAC8-E2B5D5816588}"/>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13</a:t>
            </a:r>
          </a:p>
        </p:txBody>
      </p:sp>
    </p:spTree>
    <p:extLst>
      <p:ext uri="{BB962C8B-B14F-4D97-AF65-F5344CB8AC3E}">
        <p14:creationId xmlns:p14="http://schemas.microsoft.com/office/powerpoint/2010/main" val="673850853"/>
      </p:ext>
    </p:extLst>
  </p:cSld>
</p:sld>
</file>

<file path=ppt/slides/slide14.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5F7CA06-F891-4466-A532-8C86C1E9BF82}"/>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28EDE158-E83C-49A9-B2B2-9A1FB7874383}"/>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shop is an operating business.</a:t>
            </a:r>
          </a:p>
        </p:txBody>
      </p:sp>
      <p:sp>
        <p:nvSpPr>
          <p:cNvPr id="3" name="">
            <a:extLst xmlns:a="http://schemas.openxmlformats.org/drawingml/2006/main">
              <a:ext uri="{FF2B5EF4-FFF2-40B4-BE49-F238E27FC236}">
                <a16:creationId xmlns:a16="http://schemas.microsoft.com/office/drawing/2014/main" id="{B0D97594-5973-428A-8F5E-E8F40E1FA9F3}"/>
              </a:ext>
            </a:extLst>
          </p:cNvPr>
          <p:cNvSpPr>
            <a:spLocks xmlns:a="http://schemas.openxmlformats.org/drawingml/2006/main" noGrp="1"/>
          </p:cNvSpPr>
          <p:nvPr/>
        </p:nvSpPr>
        <p:spPr>
          <a:xfrm xmlns:a="http://schemas.openxmlformats.org/drawingml/2006/main">
            <a:off x="476250" y="1971675"/>
            <a:ext cx="5528918"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a91aa22cb9e14d38"/>
          <a:stretch xmlns:a="http://schemas.openxmlformats.org/drawingml/2006/main"/>
        </p:blipFill>
        <p:spPr>
          <a:xfrm xmlns:a="http://schemas.openxmlformats.org/drawingml/2006/main">
            <a:off x="476250" y="2018418"/>
            <a:ext cx="5528918" cy="3697464"/>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562B124-16AC-4418-A5B3-08725C393F1E}"/>
              </a:ext>
            </a:extLst>
          </p:cNvPr>
          <p:cNvSpPr>
            <a:spLocks xmlns:a="http://schemas.openxmlformats.org/drawingml/2006/main" noGrp="1"/>
          </p:cNvSpPr>
          <p:nvPr/>
        </p:nvSpPr>
        <p:spPr>
          <a:xfrm xmlns:a="http://schemas.openxmlformats.org/drawingml/2006/main">
            <a:off x="476250" y="5410200"/>
            <a:ext cx="5528918"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F06A6FF-08F8-47F6-B776-2B71EEECA59B}"/>
              </a:ext>
            </a:extLst>
          </p:cNvPr>
          <p:cNvSpPr>
            <a:spLocks xmlns:a="http://schemas.openxmlformats.org/drawingml/2006/main" noGrp="1"/>
          </p:cNvSpPr>
          <p:nvPr/>
        </p:nvSpPr>
        <p:spPr>
          <a:xfrm xmlns:a="http://schemas.openxmlformats.org/drawingml/2006/main">
            <a:off x="542925" y="5448300"/>
            <a:ext cx="5395568"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Retail counter · Display and service space</a:t>
            </a:r>
          </a:p>
        </p:txBody>
      </p:sp>
      <p:sp>
        <p:nvSpPr>
          <p:cNvPr id="7" name="">
            <a:extLst xmlns:a="http://schemas.openxmlformats.org/drawingml/2006/main">
              <a:ext uri="{FF2B5EF4-FFF2-40B4-BE49-F238E27FC236}">
                <a16:creationId xmlns:a16="http://schemas.microsoft.com/office/drawing/2014/main" id="{851EC83E-B069-4397-9409-459461AE8CDE}"/>
              </a:ext>
            </a:extLst>
          </p:cNvPr>
          <p:cNvSpPr>
            <a:spLocks xmlns:a="http://schemas.openxmlformats.org/drawingml/2006/main" noGrp="1"/>
          </p:cNvSpPr>
          <p:nvPr/>
        </p:nvSpPr>
        <p:spPr>
          <a:xfrm xmlns:a="http://schemas.openxmlformats.org/drawingml/2006/main">
            <a:off x="6148043" y="1971675"/>
            <a:ext cx="5567707"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d41fca11f7ab450c"/>
          <a:stretch xmlns:a="http://schemas.openxmlformats.org/drawingml/2006/main"/>
        </p:blipFill>
        <p:spPr>
          <a:xfrm xmlns:a="http://schemas.openxmlformats.org/drawingml/2006/main">
            <a:off x="6148043" y="2018418"/>
            <a:ext cx="5567707" cy="3697464"/>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22AB51B4-EF2E-4A21-B075-25E18219A7C8}"/>
              </a:ext>
            </a:extLst>
          </p:cNvPr>
          <p:cNvSpPr>
            <a:spLocks xmlns:a="http://schemas.openxmlformats.org/drawingml/2006/main" noGrp="1"/>
          </p:cNvSpPr>
          <p:nvPr/>
        </p:nvSpPr>
        <p:spPr>
          <a:xfrm xmlns:a="http://schemas.openxmlformats.org/drawingml/2006/main">
            <a:off x="6148043" y="5410200"/>
            <a:ext cx="5567707"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2D30D5FA-22CC-497C-8E47-B1F2B9168238}"/>
              </a:ext>
            </a:extLst>
          </p:cNvPr>
          <p:cNvSpPr>
            <a:spLocks xmlns:a="http://schemas.openxmlformats.org/drawingml/2006/main" noGrp="1"/>
          </p:cNvSpPr>
          <p:nvPr/>
        </p:nvSpPr>
        <p:spPr>
          <a:xfrm xmlns:a="http://schemas.openxmlformats.org/drawingml/2006/main">
            <a:off x="6214718" y="5448300"/>
            <a:ext cx="5434357"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Food counter · The business in use</a:t>
            </a:r>
          </a:p>
        </p:txBody>
      </p:sp>
      <p:sp>
        <p:nvSpPr>
          <p:cNvPr id="11" name="">
            <a:extLst xmlns:a="http://schemas.openxmlformats.org/drawingml/2006/main">
              <a:ext uri="{FF2B5EF4-FFF2-40B4-BE49-F238E27FC236}">
                <a16:creationId xmlns:a16="http://schemas.microsoft.com/office/drawing/2014/main" id="{DE5417C3-6B08-42D4-92B3-EC0F03ECEF33}"/>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 working counter at the front helps support toilet care behind it.</a:t>
            </a:r>
          </a:p>
        </p:txBody>
      </p:sp>
      <p:sp>
        <p:nvSpPr>
          <p:cNvPr id="12" name="">
            <a:extLst xmlns:a="http://schemas.openxmlformats.org/drawingml/2006/main">
              <a:ext uri="{FF2B5EF4-FFF2-40B4-BE49-F238E27FC236}">
                <a16:creationId xmlns:a16="http://schemas.microsoft.com/office/drawing/2014/main" id="{FCC0B383-FCD2-4107-B27A-B4CC32D0B2AB}"/>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Company photographs · loocafe.com/gallery; Toilet Tales 2.1, PDF p. 18</a:t>
            </a:r>
          </a:p>
        </p:txBody>
      </p:sp>
      <p:sp>
        <p:nvSpPr>
          <p:cNvPr id="13" name="">
            <a:extLst xmlns:a="http://schemas.openxmlformats.org/drawingml/2006/main">
              <a:ext uri="{FF2B5EF4-FFF2-40B4-BE49-F238E27FC236}">
                <a16:creationId xmlns:a16="http://schemas.microsoft.com/office/drawing/2014/main" id="{A197043F-F415-4717-A203-5B7CBA8A8824}"/>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14</a:t>
            </a:r>
          </a:p>
        </p:txBody>
      </p:sp>
    </p:spTree>
    <p:extLst>
      <p:ext uri="{BB962C8B-B14F-4D97-AF65-F5344CB8AC3E}">
        <p14:creationId xmlns:p14="http://schemas.microsoft.com/office/powerpoint/2010/main" val="803091744"/>
      </p:ext>
    </p:extLst>
  </p:cSld>
</p:sld>
</file>

<file path=ppt/slides/slide15.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5357F6C-0833-47F3-9B12-6893674E62CC}"/>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B0A66712-E882-4603-B868-4F8B15C8092D}"/>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ACCOUNTABILITY</a:t>
            </a:r>
          </a:p>
        </p:txBody>
      </p:sp>
      <p:sp>
        <p:nvSpPr>
          <p:cNvPr id="3" name="">
            <a:extLst xmlns:a="http://schemas.openxmlformats.org/drawingml/2006/main">
              <a:ext uri="{FF2B5EF4-FFF2-40B4-BE49-F238E27FC236}">
                <a16:creationId xmlns:a16="http://schemas.microsoft.com/office/drawing/2014/main" id="{E3DFF48B-6EE8-4B43-9750-6339A34A585A}"/>
              </a:ext>
            </a:extLst>
          </p:cNvPr>
          <p:cNvSpPr>
            <a:spLocks xmlns:a="http://schemas.openxmlformats.org/drawingml/2006/main" noGrp="1"/>
          </p:cNvSpPr>
          <p:nvPr/>
        </p:nvSpPr>
        <p:spPr>
          <a:xfrm xmlns:a="http://schemas.openxmlformats.org/drawingml/2006/main">
            <a:off x="476250"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cf448fbd56a4d4f"/>
          <a:stretch xmlns:a="http://schemas.openxmlformats.org/drawingml/2006/main"/>
        </p:blipFill>
        <p:spPr>
          <a:xfrm xmlns:a="http://schemas.openxmlformats.org/drawingml/2006/main">
            <a:off x="476250" y="2618780"/>
            <a:ext cx="5548313" cy="2496741"/>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BF2BB86-6EED-4466-8862-C07EB4FC8BB2}"/>
              </a:ext>
            </a:extLst>
          </p:cNvPr>
          <p:cNvSpPr>
            <a:spLocks xmlns:a="http://schemas.openxmlformats.org/drawingml/2006/main" noGrp="1"/>
          </p:cNvSpPr>
          <p:nvPr/>
        </p:nvSpPr>
        <p:spPr>
          <a:xfrm xmlns:a="http://schemas.openxmlformats.org/drawingml/2006/main">
            <a:off x="476250"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4B83C562-221A-4EF2-ABEC-88182C505500}"/>
              </a:ext>
            </a:extLst>
          </p:cNvPr>
          <p:cNvSpPr>
            <a:spLocks xmlns:a="http://schemas.openxmlformats.org/drawingml/2006/main" noGrp="1"/>
          </p:cNvSpPr>
          <p:nvPr/>
        </p:nvSpPr>
        <p:spPr>
          <a:xfrm xmlns:a="http://schemas.openxmlformats.org/drawingml/2006/main">
            <a:off x="542925"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Damaged ceiling · Before section, 9 September 2024</a:t>
            </a:r>
          </a:p>
        </p:txBody>
      </p:sp>
      <p:sp>
        <p:nvSpPr>
          <p:cNvPr id="7" name="">
            <a:extLst xmlns:a="http://schemas.openxmlformats.org/drawingml/2006/main">
              <a:ext uri="{FF2B5EF4-FFF2-40B4-BE49-F238E27FC236}">
                <a16:creationId xmlns:a16="http://schemas.microsoft.com/office/drawing/2014/main" id="{52262F5D-343C-4B01-A8E2-DD42C4CB4BF8}"/>
              </a:ext>
            </a:extLst>
          </p:cNvPr>
          <p:cNvSpPr>
            <a:spLocks xmlns:a="http://schemas.openxmlformats.org/drawingml/2006/main" noGrp="1"/>
          </p:cNvSpPr>
          <p:nvPr/>
        </p:nvSpPr>
        <p:spPr>
          <a:xfrm xmlns:a="http://schemas.openxmlformats.org/drawingml/2006/main">
            <a:off x="6167438"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c2ca7d9f1aa54083"/>
          <a:stretch xmlns:a="http://schemas.openxmlformats.org/drawingml/2006/main"/>
        </p:blipFill>
        <p:spPr>
          <a:xfrm xmlns:a="http://schemas.openxmlformats.org/drawingml/2006/main">
            <a:off x="6167438" y="2618780"/>
            <a:ext cx="5548313" cy="2496741"/>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8BFC86DD-FCBD-482F-AEE6-62AFB86A8AC1}"/>
              </a:ext>
            </a:extLst>
          </p:cNvPr>
          <p:cNvSpPr>
            <a:spLocks xmlns:a="http://schemas.openxmlformats.org/drawingml/2006/main" noGrp="1"/>
          </p:cNvSpPr>
          <p:nvPr/>
        </p:nvSpPr>
        <p:spPr>
          <a:xfrm xmlns:a="http://schemas.openxmlformats.org/drawingml/2006/main">
            <a:off x="6167438"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13C25BD-934B-4B73-9BE0-089DFD528E0B}"/>
              </a:ext>
            </a:extLst>
          </p:cNvPr>
          <p:cNvSpPr>
            <a:spLocks xmlns:a="http://schemas.openxmlformats.org/drawingml/2006/main" noGrp="1"/>
          </p:cNvSpPr>
          <p:nvPr/>
        </p:nvSpPr>
        <p:spPr>
          <a:xfrm xmlns:a="http://schemas.openxmlformats.org/drawingml/2006/main">
            <a:off x="6234113"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Ceiling photograph · Status report, 13 September 2024</a:t>
            </a:r>
          </a:p>
        </p:txBody>
      </p:sp>
      <p:sp>
        <p:nvSpPr>
          <p:cNvPr id="11" name="">
            <a:extLst xmlns:a="http://schemas.openxmlformats.org/drawingml/2006/main">
              <a:ext uri="{FF2B5EF4-FFF2-40B4-BE49-F238E27FC236}">
                <a16:creationId xmlns:a16="http://schemas.microsoft.com/office/drawing/2014/main" id="{53AA97BF-31E3-42AB-A2D0-71204A394BE1}"/>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Notice the fault. Assign the repair. Check the work.</a:t>
            </a:r>
          </a:p>
        </p:txBody>
      </p:sp>
      <p:sp>
        <p:nvSpPr>
          <p:cNvPr id="12" name="">
            <a:extLst xmlns:a="http://schemas.openxmlformats.org/drawingml/2006/main">
              <a:ext uri="{FF2B5EF4-FFF2-40B4-BE49-F238E27FC236}">
                <a16:creationId xmlns:a16="http://schemas.microsoft.com/office/drawing/2014/main" id="{B44672DC-6A49-476F-B8EB-F610DA284EDE}"/>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Dog Park, Gachibowli · Site status report, 13 Sep 2024, pp. 7 &amp; 10 · Different camera views</a:t>
            </a:r>
          </a:p>
        </p:txBody>
      </p:sp>
      <p:sp>
        <p:nvSpPr>
          <p:cNvPr id="13" name="">
            <a:extLst xmlns:a="http://schemas.openxmlformats.org/drawingml/2006/main">
              <a:ext uri="{FF2B5EF4-FFF2-40B4-BE49-F238E27FC236}">
                <a16:creationId xmlns:a16="http://schemas.microsoft.com/office/drawing/2014/main" id="{F26F87B9-A369-41E7-AFFE-0A5815F2DA92}"/>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15</a:t>
            </a:r>
          </a:p>
        </p:txBody>
      </p:sp>
    </p:spTree>
    <p:extLst>
      <p:ext uri="{BB962C8B-B14F-4D97-AF65-F5344CB8AC3E}">
        <p14:creationId xmlns:p14="http://schemas.microsoft.com/office/powerpoint/2010/main" val="563024716"/>
      </p:ext>
    </p:extLst>
  </p:cSld>
</p:sld>
</file>

<file path=ppt/slides/slide16.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154187C-8135-4436-A2DA-1EA53FEC12A7}"/>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586B1D73-BB3E-498C-881B-10981466CF99}"/>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Accountability: record, check, resolve.</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47459d5ed4f4f3c"/>
          <a:stretch xmlns:a="http://schemas.openxmlformats.org/drawingml/2006/main"/>
        </p:blipFill>
        <p:spPr>
          <a:xfrm xmlns:a="http://schemas.openxmlformats.org/drawingml/2006/main">
            <a:off x="1095375" y="2476500"/>
            <a:ext cx="10001250" cy="3333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793F1BE-CB37-455D-8090-3D11EAF0861A}"/>
              </a:ext>
            </a:extLst>
          </p:cNvPr>
          <p:cNvSpPr>
            <a:spLocks xmlns:a="http://schemas.openxmlformats.org/drawingml/2006/main" noGrp="1"/>
          </p:cNvSpPr>
          <p:nvPr/>
        </p:nvSpPr>
        <p:spPr>
          <a:xfrm xmlns:a="http://schemas.openxmlformats.org/drawingml/2006/main">
            <a:off x="47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AEB9250-76FB-4A92-80EB-C4A47C305B09}"/>
              </a:ext>
            </a:extLst>
          </p:cNvPr>
          <p:cNvSpPr>
            <a:spLocks xmlns:a="http://schemas.openxmlformats.org/drawingml/2006/main" noGrp="1"/>
          </p:cNvSpPr>
          <p:nvPr/>
        </p:nvSpPr>
        <p:spPr>
          <a:xfrm xmlns:a="http://schemas.openxmlformats.org/drawingml/2006/main">
            <a:off x="476250" y="1885950"/>
            <a:ext cx="3619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Record</a:t>
            </a:r>
          </a:p>
        </p:txBody>
      </p:sp>
      <p:sp>
        <p:nvSpPr>
          <p:cNvPr id="6" name="">
            <a:extLst xmlns:a="http://schemas.openxmlformats.org/drawingml/2006/main">
              <a:ext uri="{FF2B5EF4-FFF2-40B4-BE49-F238E27FC236}">
                <a16:creationId xmlns:a16="http://schemas.microsoft.com/office/drawing/2014/main" id="{2BC6FF67-C3F0-416C-88A4-95EA714E1302}"/>
              </a:ext>
            </a:extLst>
          </p:cNvPr>
          <p:cNvSpPr>
            <a:spLocks xmlns:a="http://schemas.openxmlformats.org/drawingml/2006/main" noGrp="1"/>
          </p:cNvSpPr>
          <p:nvPr/>
        </p:nvSpPr>
        <p:spPr>
          <a:xfrm xmlns:a="http://schemas.openxmlformats.org/drawingml/2006/main">
            <a:off x="476250" y="2266950"/>
            <a:ext cx="361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Photograph the condition.</a:t>
            </a:r>
          </a:p>
        </p:txBody>
      </p:sp>
      <p:sp>
        <p:nvSpPr>
          <p:cNvPr id="7" name="">
            <a:extLst xmlns:a="http://schemas.openxmlformats.org/drawingml/2006/main">
              <a:ext uri="{FF2B5EF4-FFF2-40B4-BE49-F238E27FC236}">
                <a16:creationId xmlns:a16="http://schemas.microsoft.com/office/drawing/2014/main" id="{FC81817A-A9C5-4974-846E-35A1D939BDE9}"/>
              </a:ext>
            </a:extLst>
          </p:cNvPr>
          <p:cNvSpPr>
            <a:spLocks xmlns:a="http://schemas.openxmlformats.org/drawingml/2006/main" noGrp="1"/>
          </p:cNvSpPr>
          <p:nvPr/>
        </p:nvSpPr>
        <p:spPr>
          <a:xfrm xmlns:a="http://schemas.openxmlformats.org/drawingml/2006/main">
            <a:off x="428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0E074CF-06AA-4905-8BFB-E6F2236A9A96}"/>
              </a:ext>
            </a:extLst>
          </p:cNvPr>
          <p:cNvSpPr>
            <a:spLocks xmlns:a="http://schemas.openxmlformats.org/drawingml/2006/main" noGrp="1"/>
          </p:cNvSpPr>
          <p:nvPr/>
        </p:nvSpPr>
        <p:spPr>
          <a:xfrm xmlns:a="http://schemas.openxmlformats.org/drawingml/2006/main">
            <a:off x="4286250" y="1885950"/>
            <a:ext cx="3619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Check</a:t>
            </a:r>
          </a:p>
        </p:txBody>
      </p:sp>
      <p:sp>
        <p:nvSpPr>
          <p:cNvPr id="9" name="">
            <a:extLst xmlns:a="http://schemas.openxmlformats.org/drawingml/2006/main">
              <a:ext uri="{FF2B5EF4-FFF2-40B4-BE49-F238E27FC236}">
                <a16:creationId xmlns:a16="http://schemas.microsoft.com/office/drawing/2014/main" id="{5BA2974E-25FE-4B60-B059-1846498B74B7}"/>
              </a:ext>
            </a:extLst>
          </p:cNvPr>
          <p:cNvSpPr>
            <a:spLocks xmlns:a="http://schemas.openxmlformats.org/drawingml/2006/main" noGrp="1"/>
          </p:cNvSpPr>
          <p:nvPr/>
        </p:nvSpPr>
        <p:spPr>
          <a:xfrm xmlns:a="http://schemas.openxmlformats.org/drawingml/2006/main">
            <a:off x="4286250" y="2266950"/>
            <a:ext cx="361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Make a second inspection.</a:t>
            </a:r>
          </a:p>
        </p:txBody>
      </p:sp>
      <p:sp>
        <p:nvSpPr>
          <p:cNvPr id="10" name="">
            <a:extLst xmlns:a="http://schemas.openxmlformats.org/drawingml/2006/main">
              <a:ext uri="{FF2B5EF4-FFF2-40B4-BE49-F238E27FC236}">
                <a16:creationId xmlns:a16="http://schemas.microsoft.com/office/drawing/2014/main" id="{52C47B66-73F9-4DEC-99CC-FA2095D18D73}"/>
              </a:ext>
            </a:extLst>
          </p:cNvPr>
          <p:cNvSpPr>
            <a:spLocks xmlns:a="http://schemas.openxmlformats.org/drawingml/2006/main" noGrp="1"/>
          </p:cNvSpPr>
          <p:nvPr/>
        </p:nvSpPr>
        <p:spPr>
          <a:xfrm xmlns:a="http://schemas.openxmlformats.org/drawingml/2006/main">
            <a:off x="809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4DB7ACAC-AD01-401A-92A7-2810DD4B60DC}"/>
              </a:ext>
            </a:extLst>
          </p:cNvPr>
          <p:cNvSpPr>
            <a:spLocks xmlns:a="http://schemas.openxmlformats.org/drawingml/2006/main" noGrp="1"/>
          </p:cNvSpPr>
          <p:nvPr/>
        </p:nvSpPr>
        <p:spPr>
          <a:xfrm xmlns:a="http://schemas.openxmlformats.org/drawingml/2006/main">
            <a:off x="8096250" y="1885950"/>
            <a:ext cx="3619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Resolve</a:t>
            </a:r>
          </a:p>
        </p:txBody>
      </p:sp>
      <p:sp>
        <p:nvSpPr>
          <p:cNvPr id="12" name="">
            <a:extLst xmlns:a="http://schemas.openxmlformats.org/drawingml/2006/main">
              <a:ext uri="{FF2B5EF4-FFF2-40B4-BE49-F238E27FC236}">
                <a16:creationId xmlns:a16="http://schemas.microsoft.com/office/drawing/2014/main" id="{6F3201F8-A173-4D2B-9B96-2628A8E0475B}"/>
              </a:ext>
            </a:extLst>
          </p:cNvPr>
          <p:cNvSpPr>
            <a:spLocks xmlns:a="http://schemas.openxmlformats.org/drawingml/2006/main" noGrp="1"/>
          </p:cNvSpPr>
          <p:nvPr/>
        </p:nvSpPr>
        <p:spPr>
          <a:xfrm xmlns:a="http://schemas.openxmlformats.org/drawingml/2006/main">
            <a:off x="8096250" y="2266950"/>
            <a:ext cx="361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Assign the repair and follow up.</a:t>
            </a:r>
          </a:p>
        </p:txBody>
      </p:sp>
      <p:sp>
        <p:nvSpPr>
          <p:cNvPr id="13" name="">
            <a:extLst xmlns:a="http://schemas.openxmlformats.org/drawingml/2006/main">
              <a:ext uri="{FF2B5EF4-FFF2-40B4-BE49-F238E27FC236}">
                <a16:creationId xmlns:a16="http://schemas.microsoft.com/office/drawing/2014/main" id="{8ECD496B-2A3A-460F-B301-234240A60900}"/>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 photo record, a second check and a clear route to report a problem.</a:t>
            </a:r>
          </a:p>
        </p:txBody>
      </p:sp>
      <p:sp>
        <p:nvSpPr>
          <p:cNvPr id="14" name="">
            <a:extLst xmlns:a="http://schemas.openxmlformats.org/drawingml/2006/main">
              <a:ext uri="{FF2B5EF4-FFF2-40B4-BE49-F238E27FC236}">
                <a16:creationId xmlns:a16="http://schemas.microsoft.com/office/drawing/2014/main" id="{1DEB4E1F-D96D-4A44-BC91-1EEFB8C6E217}"/>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Explanatory illustration · Not a photograph or verified app interface</a:t>
            </a:r>
          </a:p>
        </p:txBody>
      </p:sp>
      <p:sp>
        <p:nvSpPr>
          <p:cNvPr id="15" name="">
            <a:extLst xmlns:a="http://schemas.openxmlformats.org/drawingml/2006/main">
              <a:ext uri="{FF2B5EF4-FFF2-40B4-BE49-F238E27FC236}">
                <a16:creationId xmlns:a16="http://schemas.microsoft.com/office/drawing/2014/main" id="{75EEF818-1071-4240-9C15-9D6AC2B960F9}"/>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16</a:t>
            </a:r>
          </a:p>
        </p:txBody>
      </p:sp>
    </p:spTree>
    <p:extLst>
      <p:ext uri="{BB962C8B-B14F-4D97-AF65-F5344CB8AC3E}">
        <p14:creationId xmlns:p14="http://schemas.microsoft.com/office/powerpoint/2010/main" val="599339782"/>
      </p:ext>
    </p:extLst>
  </p:cSld>
</p:sld>
</file>

<file path=ppt/slides/slide17.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C7C962D-E64D-441F-A2B7-EDF7ECB5C9E4}"/>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397EBA42-77A6-4321-8D00-B5F0DBDA2D36}"/>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operator knows what is due today.</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b7a033ebab44dfd"/>
          <a:stretch xmlns:a="http://schemas.openxmlformats.org/drawingml/2006/main"/>
        </p:blipFill>
        <p:spPr>
          <a:xfrm xmlns:a="http://schemas.openxmlformats.org/drawingml/2006/main">
            <a:off x="1407319" y="1571625"/>
            <a:ext cx="1928813" cy="428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6532860-A635-4FF3-B8F1-6C070E081288}"/>
              </a:ext>
            </a:extLst>
          </p:cNvPr>
          <p:cNvSpPr>
            <a:spLocks xmlns:a="http://schemas.openxmlformats.org/drawingml/2006/main" noGrp="1"/>
          </p:cNvSpPr>
          <p:nvPr/>
        </p:nvSpPr>
        <p:spPr>
          <a:xfrm xmlns:a="http://schemas.openxmlformats.org/drawingml/2006/main">
            <a:off x="5095875" y="2114550"/>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A clear task</a:t>
            </a:r>
          </a:p>
        </p:txBody>
      </p:sp>
      <p:sp>
        <p:nvSpPr>
          <p:cNvPr id="5" name="">
            <a:extLst xmlns:a="http://schemas.openxmlformats.org/drawingml/2006/main">
              <a:ext uri="{FF2B5EF4-FFF2-40B4-BE49-F238E27FC236}">
                <a16:creationId xmlns:a16="http://schemas.microsoft.com/office/drawing/2014/main" id="{AF55D059-284C-4E86-A33E-811663ACB039}"/>
              </a:ext>
            </a:extLst>
          </p:cNvPr>
          <p:cNvSpPr>
            <a:spLocks xmlns:a="http://schemas.openxmlformats.org/drawingml/2006/main" noGrp="1"/>
          </p:cNvSpPr>
          <p:nvPr/>
        </p:nvSpPr>
        <p:spPr>
          <a:xfrm xmlns:a="http://schemas.openxmlformats.org/drawingml/2006/main">
            <a:off x="5095875" y="2533650"/>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The active shift asks for at least six unit photographs.</a:t>
            </a:r>
          </a:p>
        </p:txBody>
      </p:sp>
      <p:sp>
        <p:nvSpPr>
          <p:cNvPr id="6" name="">
            <a:extLst xmlns:a="http://schemas.openxmlformats.org/drawingml/2006/main">
              <a:ext uri="{FF2B5EF4-FFF2-40B4-BE49-F238E27FC236}">
                <a16:creationId xmlns:a16="http://schemas.microsoft.com/office/drawing/2014/main" id="{41D119CC-6D4B-447C-93B5-329EA2CF434B}"/>
              </a:ext>
            </a:extLst>
          </p:cNvPr>
          <p:cNvSpPr>
            <a:spLocks xmlns:a="http://schemas.openxmlformats.org/drawingml/2006/main" noGrp="1"/>
          </p:cNvSpPr>
          <p:nvPr/>
        </p:nvSpPr>
        <p:spPr>
          <a:xfrm xmlns:a="http://schemas.openxmlformats.org/drawingml/2006/main">
            <a:off x="5095875" y="3171825"/>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A daily schedule</a:t>
            </a:r>
          </a:p>
        </p:txBody>
      </p:sp>
      <p:sp>
        <p:nvSpPr>
          <p:cNvPr id="7" name="">
            <a:extLst xmlns:a="http://schemas.openxmlformats.org/drawingml/2006/main">
              <a:ext uri="{FF2B5EF4-FFF2-40B4-BE49-F238E27FC236}">
                <a16:creationId xmlns:a16="http://schemas.microsoft.com/office/drawing/2014/main" id="{2D10BD9C-067E-4C1A-A719-BE16676B8516}"/>
              </a:ext>
            </a:extLst>
          </p:cNvPr>
          <p:cNvSpPr>
            <a:spLocks xmlns:a="http://schemas.openxmlformats.org/drawingml/2006/main" noGrp="1"/>
          </p:cNvSpPr>
          <p:nvPr/>
        </p:nvSpPr>
        <p:spPr>
          <a:xfrm xmlns:a="http://schemas.openxmlformats.org/drawingml/2006/main">
            <a:off x="5095875" y="3590925"/>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Morning, afternoon and evening are shown together.</a:t>
            </a:r>
          </a:p>
        </p:txBody>
      </p:sp>
      <p:sp>
        <p:nvSpPr>
          <p:cNvPr id="8" name="">
            <a:extLst xmlns:a="http://schemas.openxmlformats.org/drawingml/2006/main">
              <a:ext uri="{FF2B5EF4-FFF2-40B4-BE49-F238E27FC236}">
                <a16:creationId xmlns:a16="http://schemas.microsoft.com/office/drawing/2014/main" id="{8CA29D2F-1A13-42B3-85B1-7DEFD534B5D7}"/>
              </a:ext>
            </a:extLst>
          </p:cNvPr>
          <p:cNvSpPr>
            <a:spLocks xmlns:a="http://schemas.openxmlformats.org/drawingml/2006/main" noGrp="1"/>
          </p:cNvSpPr>
          <p:nvPr/>
        </p:nvSpPr>
        <p:spPr>
          <a:xfrm xmlns:a="http://schemas.openxmlformats.org/drawingml/2006/main">
            <a:off x="5095875" y="4229100"/>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One place to act</a:t>
            </a:r>
          </a:p>
        </p:txBody>
      </p:sp>
      <p:sp>
        <p:nvSpPr>
          <p:cNvPr id="9" name="">
            <a:extLst xmlns:a="http://schemas.openxmlformats.org/drawingml/2006/main">
              <a:ext uri="{FF2B5EF4-FFF2-40B4-BE49-F238E27FC236}">
                <a16:creationId xmlns:a16="http://schemas.microsoft.com/office/drawing/2014/main" id="{0F0DCE37-67F1-4959-BF30-C8389FF0A9E4}"/>
              </a:ext>
            </a:extLst>
          </p:cNvPr>
          <p:cNvSpPr>
            <a:spLocks xmlns:a="http://schemas.openxmlformats.org/drawingml/2006/main" noGrp="1"/>
          </p:cNvSpPr>
          <p:nvPr/>
        </p:nvSpPr>
        <p:spPr>
          <a:xfrm xmlns:a="http://schemas.openxmlformats.org/drawingml/2006/main">
            <a:off x="5095875" y="4648200"/>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Maintenance, handbook and monthly reporting are available from home.</a:t>
            </a:r>
          </a:p>
        </p:txBody>
      </p:sp>
      <p:sp>
        <p:nvSpPr>
          <p:cNvPr id="10" name="">
            <a:extLst xmlns:a="http://schemas.openxmlformats.org/drawingml/2006/main">
              <a:ext uri="{FF2B5EF4-FFF2-40B4-BE49-F238E27FC236}">
                <a16:creationId xmlns:a16="http://schemas.microsoft.com/office/drawing/2014/main" id="{849F5915-F1F2-44B0-A90C-35CB79A6D32C}"/>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Daily cleaning records belong in the operating routine.</a:t>
            </a:r>
          </a:p>
        </p:txBody>
      </p:sp>
      <p:sp>
        <p:nvSpPr>
          <p:cNvPr id="11" name="">
            <a:extLst xmlns:a="http://schemas.openxmlformats.org/drawingml/2006/main">
              <a:ext uri="{FF2B5EF4-FFF2-40B4-BE49-F238E27FC236}">
                <a16:creationId xmlns:a16="http://schemas.microsoft.com/office/drawing/2014/main" id="{7345D04B-595E-44D1-B772-8D9D5CDD6F02}"/>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Actual Android emulator capture · Local QA operator and unit; demonstration data</a:t>
            </a:r>
          </a:p>
        </p:txBody>
      </p:sp>
      <p:sp>
        <p:nvSpPr>
          <p:cNvPr id="12" name="">
            <a:extLst xmlns:a="http://schemas.openxmlformats.org/drawingml/2006/main">
              <a:ext uri="{FF2B5EF4-FFF2-40B4-BE49-F238E27FC236}">
                <a16:creationId xmlns:a16="http://schemas.microsoft.com/office/drawing/2014/main" id="{32D8D66E-A580-4D54-9C92-9E0E434F68E8}"/>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17</a:t>
            </a:r>
          </a:p>
        </p:txBody>
      </p:sp>
    </p:spTree>
    <p:extLst>
      <p:ext uri="{BB962C8B-B14F-4D97-AF65-F5344CB8AC3E}">
        <p14:creationId xmlns:p14="http://schemas.microsoft.com/office/powerpoint/2010/main" val="1317408553"/>
      </p:ext>
    </p:extLst>
  </p:cSld>
</p:sld>
</file>

<file path=ppt/slides/slide18.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CCDF2C7-246D-45D1-8395-41404FD4F8B6}"/>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855E5F53-9A2E-4A35-9655-1907699B74A8}"/>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Turn a problem into a maintenance ticket.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1528140ae9d54cb5"/>
          <a:stretch xmlns:a="http://schemas.openxmlformats.org/drawingml/2006/main"/>
        </p:blipFill>
        <p:spPr>
          <a:xfrm xmlns:a="http://schemas.openxmlformats.org/drawingml/2006/main">
            <a:off x="1407319" y="1571625"/>
            <a:ext cx="1928813" cy="428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905550F-D38B-4142-91CF-2C9039085404}"/>
              </a:ext>
            </a:extLst>
          </p:cNvPr>
          <p:cNvSpPr>
            <a:spLocks xmlns:a="http://schemas.openxmlformats.org/drawingml/2006/main" noGrp="1"/>
          </p:cNvSpPr>
          <p:nvPr/>
        </p:nvSpPr>
        <p:spPr>
          <a:xfrm xmlns:a="http://schemas.openxmlformats.org/drawingml/2006/main">
            <a:off x="5095875" y="2114550"/>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Describe the problem</a:t>
            </a:r>
          </a:p>
        </p:txBody>
      </p:sp>
      <p:sp>
        <p:nvSpPr>
          <p:cNvPr id="5" name="">
            <a:extLst xmlns:a="http://schemas.openxmlformats.org/drawingml/2006/main">
              <a:ext uri="{FF2B5EF4-FFF2-40B4-BE49-F238E27FC236}">
                <a16:creationId xmlns:a16="http://schemas.microsoft.com/office/drawing/2014/main" id="{81905EDA-8091-4B3D-8218-F99349ECED24}"/>
              </a:ext>
            </a:extLst>
          </p:cNvPr>
          <p:cNvSpPr>
            <a:spLocks xmlns:a="http://schemas.openxmlformats.org/drawingml/2006/main" noGrp="1"/>
          </p:cNvSpPr>
          <p:nvPr/>
        </p:nvSpPr>
        <p:spPr>
          <a:xfrm xmlns:a="http://schemas.openxmlformats.org/drawingml/2006/main">
            <a:off x="5095875" y="2533650"/>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A short title and a detailed description record what needs attention.</a:t>
            </a:r>
          </a:p>
        </p:txBody>
      </p:sp>
      <p:sp>
        <p:nvSpPr>
          <p:cNvPr id="6" name="">
            <a:extLst xmlns:a="http://schemas.openxmlformats.org/drawingml/2006/main">
              <a:ext uri="{FF2B5EF4-FFF2-40B4-BE49-F238E27FC236}">
                <a16:creationId xmlns:a16="http://schemas.microsoft.com/office/drawing/2014/main" id="{6EB9FC58-55F0-4762-91F4-54A55018C8FB}"/>
              </a:ext>
            </a:extLst>
          </p:cNvPr>
          <p:cNvSpPr>
            <a:spLocks xmlns:a="http://schemas.openxmlformats.org/drawingml/2006/main" noGrp="1"/>
          </p:cNvSpPr>
          <p:nvPr/>
        </p:nvSpPr>
        <p:spPr>
          <a:xfrm xmlns:a="http://schemas.openxmlformats.org/drawingml/2006/main">
            <a:off x="5095875" y="3171825"/>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Show the evidence</a:t>
            </a:r>
          </a:p>
        </p:txBody>
      </p:sp>
      <p:sp>
        <p:nvSpPr>
          <p:cNvPr id="7" name="">
            <a:extLst xmlns:a="http://schemas.openxmlformats.org/drawingml/2006/main">
              <a:ext uri="{FF2B5EF4-FFF2-40B4-BE49-F238E27FC236}">
                <a16:creationId xmlns:a16="http://schemas.microsoft.com/office/drawing/2014/main" id="{D1B45D31-93F1-48FA-AE1B-A5E8A51A42DC}"/>
              </a:ext>
            </a:extLst>
          </p:cNvPr>
          <p:cNvSpPr>
            <a:spLocks xmlns:a="http://schemas.openxmlformats.org/drawingml/2006/main" noGrp="1"/>
          </p:cNvSpPr>
          <p:nvPr/>
        </p:nvSpPr>
        <p:spPr>
          <a:xfrm xmlns:a="http://schemas.openxmlformats.org/drawingml/2006/main">
            <a:off x="5095875" y="3590925"/>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The form provides photo uploads alongside the report.</a:t>
            </a:r>
          </a:p>
        </p:txBody>
      </p:sp>
      <p:sp>
        <p:nvSpPr>
          <p:cNvPr id="8" name="">
            <a:extLst xmlns:a="http://schemas.openxmlformats.org/drawingml/2006/main">
              <a:ext uri="{FF2B5EF4-FFF2-40B4-BE49-F238E27FC236}">
                <a16:creationId xmlns:a16="http://schemas.microsoft.com/office/drawing/2014/main" id="{78F1701E-8694-41B3-B8E8-757A21C28F45}"/>
              </a:ext>
            </a:extLst>
          </p:cNvPr>
          <p:cNvSpPr>
            <a:spLocks xmlns:a="http://schemas.openxmlformats.org/drawingml/2006/main" noGrp="1"/>
          </p:cNvSpPr>
          <p:nvPr/>
        </p:nvSpPr>
        <p:spPr>
          <a:xfrm xmlns:a="http://schemas.openxmlformats.org/drawingml/2006/main">
            <a:off x="5095875" y="4229100"/>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Keep the record</a:t>
            </a:r>
          </a:p>
        </p:txBody>
      </p:sp>
      <p:sp>
        <p:nvSpPr>
          <p:cNvPr id="9" name="">
            <a:extLst xmlns:a="http://schemas.openxmlformats.org/drawingml/2006/main">
              <a:ext uri="{FF2B5EF4-FFF2-40B4-BE49-F238E27FC236}">
                <a16:creationId xmlns:a16="http://schemas.microsoft.com/office/drawing/2014/main" id="{DB1FE39E-465A-4ED8-B500-8E9E682F0982}"/>
              </a:ext>
            </a:extLst>
          </p:cNvPr>
          <p:cNvSpPr>
            <a:spLocks xmlns:a="http://schemas.openxmlformats.org/drawingml/2006/main" noGrp="1"/>
          </p:cNvSpPr>
          <p:nvPr/>
        </p:nvSpPr>
        <p:spPr>
          <a:xfrm xmlns:a="http://schemas.openxmlformats.org/drawingml/2006/main">
            <a:off x="5095875" y="4648200"/>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Submitted issues can be reviewed in ticket history.</a:t>
            </a:r>
          </a:p>
        </p:txBody>
      </p:sp>
      <p:sp>
        <p:nvSpPr>
          <p:cNvPr id="10" name="">
            <a:extLst xmlns:a="http://schemas.openxmlformats.org/drawingml/2006/main">
              <a:ext uri="{FF2B5EF4-FFF2-40B4-BE49-F238E27FC236}">
                <a16:creationId xmlns:a16="http://schemas.microsoft.com/office/drawing/2014/main" id="{4CBF465B-9547-4F24-80F1-11E14B493AD9}"/>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Describe the issue and attach photographs for review.</a:t>
            </a:r>
          </a:p>
        </p:txBody>
      </p:sp>
      <p:sp>
        <p:nvSpPr>
          <p:cNvPr id="11" name="">
            <a:extLst xmlns:a="http://schemas.openxmlformats.org/drawingml/2006/main">
              <a:ext uri="{FF2B5EF4-FFF2-40B4-BE49-F238E27FC236}">
                <a16:creationId xmlns:a16="http://schemas.microsoft.com/office/drawing/2014/main" id="{30E407AC-4FA1-4DD1-9DF0-25E5C04362C6}"/>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Actual Android emulator capture · Illustrative draft entered in the app; not submitted</a:t>
            </a:r>
          </a:p>
        </p:txBody>
      </p:sp>
      <p:sp>
        <p:nvSpPr>
          <p:cNvPr id="12" name="">
            <a:extLst xmlns:a="http://schemas.openxmlformats.org/drawingml/2006/main">
              <a:ext uri="{FF2B5EF4-FFF2-40B4-BE49-F238E27FC236}">
                <a16:creationId xmlns:a16="http://schemas.microsoft.com/office/drawing/2014/main" id="{74A0BE30-A1E9-4EEE-A75E-BCB7FFA3A8BC}"/>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18</a:t>
            </a:r>
          </a:p>
        </p:txBody>
      </p:sp>
    </p:spTree>
    <p:extLst>
      <p:ext uri="{BB962C8B-B14F-4D97-AF65-F5344CB8AC3E}">
        <p14:creationId xmlns:p14="http://schemas.microsoft.com/office/powerpoint/2010/main" val="627475856"/>
      </p:ext>
    </p:extLst>
  </p:cSld>
</p:sld>
</file>

<file path=ppt/slides/slide19.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3F285C32-8984-4DC9-AB0A-BB28BA0023EF}"/>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418273F6-A4CF-46FA-97C4-45C155D9C994}"/>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Open the record. Inspect the photographs.</a:t>
            </a:r>
          </a:p>
        </p:txBody>
      </p:sp>
      <p:sp>
        <p:nvSpPr>
          <p:cNvPr id="3" name="">
            <a:extLst xmlns:a="http://schemas.openxmlformats.org/drawingml/2006/main">
              <a:ext uri="{FF2B5EF4-FFF2-40B4-BE49-F238E27FC236}">
                <a16:creationId xmlns:a16="http://schemas.microsoft.com/office/drawing/2014/main" id="{189E16D9-4BB3-4798-8BA9-D8CFEA719DDF}"/>
              </a:ext>
            </a:extLst>
          </p:cNvPr>
          <p:cNvSpPr>
            <a:spLocks xmlns:a="http://schemas.openxmlformats.org/drawingml/2006/main" noGrp="1"/>
          </p:cNvSpPr>
          <p:nvPr/>
        </p:nvSpPr>
        <p:spPr>
          <a:xfrm xmlns:a="http://schemas.openxmlformats.org/drawingml/2006/main">
            <a:off x="476250" y="1971675"/>
            <a:ext cx="1123950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6f43770a1e447ba"/>
          <a:stretch xmlns:a="http://schemas.openxmlformats.org/drawingml/2006/main"/>
        </p:blipFill>
        <p:spPr>
          <a:xfrm xmlns:a="http://schemas.openxmlformats.org/drawingml/2006/main">
            <a:off x="476250" y="2247900"/>
            <a:ext cx="11239500" cy="3238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3527DA7-3F2B-4D11-9E45-07C6F1B8E57B}"/>
              </a:ext>
            </a:extLst>
          </p:cNvPr>
          <p:cNvSpPr>
            <a:spLocks xmlns:a="http://schemas.openxmlformats.org/drawingml/2006/main" noGrp="1"/>
          </p:cNvSpPr>
          <p:nvPr/>
        </p:nvSpPr>
        <p:spPr>
          <a:xfrm xmlns:a="http://schemas.openxmlformats.org/drawingml/2006/main">
            <a:off x="476250" y="5410200"/>
            <a:ext cx="1123950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F0FCFC0C-1F4B-4478-A481-E615F78ECAC5}"/>
              </a:ext>
            </a:extLst>
          </p:cNvPr>
          <p:cNvSpPr>
            <a:spLocks xmlns:a="http://schemas.openxmlformats.org/drawingml/2006/main" noGrp="1"/>
          </p:cNvSpPr>
          <p:nvPr/>
        </p:nvSpPr>
        <p:spPr>
          <a:xfrm xmlns:a="http://schemas.openxmlformats.org/drawingml/2006/main">
            <a:off x="542925" y="5448300"/>
            <a:ext cx="111061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Actual submitted review · Toilet and urinal photographs with recorded time and location</a:t>
            </a:r>
          </a:p>
        </p:txBody>
      </p:sp>
      <p:sp>
        <p:nvSpPr>
          <p:cNvPr id="7" name="">
            <a:extLst xmlns:a="http://schemas.openxmlformats.org/drawingml/2006/main">
              <a:ext uri="{FF2B5EF4-FFF2-40B4-BE49-F238E27FC236}">
                <a16:creationId xmlns:a16="http://schemas.microsoft.com/office/drawing/2014/main" id="{FF47C5DE-775E-490E-9320-FAF0C9FF2325}"/>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The dashboard brings the submitted photographs, time and location together.</a:t>
            </a:r>
          </a:p>
        </p:txBody>
      </p:sp>
      <p:sp>
        <p:nvSpPr>
          <p:cNvPr id="8" name="">
            <a:extLst xmlns:a="http://schemas.openxmlformats.org/drawingml/2006/main">
              <a:ext uri="{FF2B5EF4-FFF2-40B4-BE49-F238E27FC236}">
                <a16:creationId xmlns:a16="http://schemas.microsoft.com/office/drawing/2014/main" id="{2823B10A-80FB-4622-BB8D-2DD6ED769021}"/>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Actual dashboard.loocafe.com capture · LC_ID_023 evening review, 7 Sep 2026 · Submitted record, not independent verification</a:t>
            </a:r>
          </a:p>
        </p:txBody>
      </p:sp>
      <p:sp>
        <p:nvSpPr>
          <p:cNvPr id="9" name="">
            <a:extLst xmlns:a="http://schemas.openxmlformats.org/drawingml/2006/main">
              <a:ext uri="{FF2B5EF4-FFF2-40B4-BE49-F238E27FC236}">
                <a16:creationId xmlns:a16="http://schemas.microsoft.com/office/drawing/2014/main" id="{8E28F77A-41EF-4D74-82D6-E50EECF8143C}"/>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19</a:t>
            </a:r>
          </a:p>
        </p:txBody>
      </p:sp>
    </p:spTree>
    <p:extLst>
      <p:ext uri="{BB962C8B-B14F-4D97-AF65-F5344CB8AC3E}">
        <p14:creationId xmlns:p14="http://schemas.microsoft.com/office/powerpoint/2010/main" val="954919845"/>
      </p:ext>
    </p:extLst>
  </p:cSld>
</p:sld>
</file>

<file path=ppt/slides/slide20.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6805811-E3B7-4C06-BEF8-3364C2507180}"/>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A417A40C-3E44-4E34-BED1-7AB05AC816A8}"/>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A livelihood, with responsibility.</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edff27f4712406c"/>
          <a:stretch xmlns:a="http://schemas.openxmlformats.org/drawingml/2006/main"/>
        </p:blipFill>
        <p:spPr>
          <a:xfrm xmlns:a="http://schemas.openxmlformats.org/drawingml/2006/main">
            <a:off x="908635" y="1781175"/>
            <a:ext cx="4659730" cy="30956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A4D184C-7414-43A7-8B2C-DDC262B42DFC}"/>
              </a:ext>
            </a:extLst>
          </p:cNvPr>
          <p:cNvSpPr>
            <a:spLocks xmlns:a="http://schemas.openxmlformats.org/drawingml/2006/main" noGrp="1"/>
          </p:cNvSpPr>
          <p:nvPr/>
        </p:nvSpPr>
        <p:spPr>
          <a:xfrm xmlns:a="http://schemas.openxmlformats.org/drawingml/2006/main">
            <a:off x="476250" y="4924425"/>
            <a:ext cx="5524500" cy="25717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69A3E71-82DE-4E6C-803E-5EFFED595D51}"/>
              </a:ext>
            </a:extLst>
          </p:cNvPr>
          <p:cNvSpPr>
            <a:spLocks xmlns:a="http://schemas.openxmlformats.org/drawingml/2006/main" noGrp="1"/>
          </p:cNvSpPr>
          <p:nvPr/>
        </p:nvSpPr>
        <p:spPr>
          <a:xfrm xmlns:a="http://schemas.openxmlformats.org/drawingml/2006/main">
            <a:off x="571500" y="4981575"/>
            <a:ext cx="533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FFFFFF"/>
                </a:solidFill>
                <a:latin typeface="Arial"/>
                <a:ea typeface="Arial"/>
                <a:cs typeface="Arial"/>
              </a:defRPr>
            </a:pPr>
            <a:r>
              <a:rPr sz="825" b="0">
                <a:solidFill>
                  <a:srgbClr val="FFFFFF"/>
                </a:solidFill>
                <a:latin typeface="Arial"/>
                <a:ea typeface="Arial"/>
                <a:cs typeface="Arial"/>
              </a:rPr>
              <a:t>Asif repairing a wheel</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e79d2b47da5a49a4"/>
          <a:stretch xmlns:a="http://schemas.openxmlformats.org/drawingml/2006/main"/>
        </p:blipFill>
        <p:spPr>
          <a:xfrm xmlns:a="http://schemas.openxmlformats.org/drawingml/2006/main">
            <a:off x="6960254" y="1781175"/>
            <a:ext cx="3986493" cy="30956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C8C500E-F980-4D7A-9C9E-FAB2DAC14B0A}"/>
              </a:ext>
            </a:extLst>
          </p:cNvPr>
          <p:cNvSpPr>
            <a:spLocks xmlns:a="http://schemas.openxmlformats.org/drawingml/2006/main" noGrp="1"/>
          </p:cNvSpPr>
          <p:nvPr/>
        </p:nvSpPr>
        <p:spPr>
          <a:xfrm xmlns:a="http://schemas.openxmlformats.org/drawingml/2006/main">
            <a:off x="6191250" y="4924425"/>
            <a:ext cx="5524500" cy="25717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D9CD841-065E-47D4-9365-D9A321A86C41}"/>
              </a:ext>
            </a:extLst>
          </p:cNvPr>
          <p:cNvSpPr>
            <a:spLocks xmlns:a="http://schemas.openxmlformats.org/drawingml/2006/main" noGrp="1"/>
          </p:cNvSpPr>
          <p:nvPr/>
        </p:nvSpPr>
        <p:spPr>
          <a:xfrm xmlns:a="http://schemas.openxmlformats.org/drawingml/2006/main">
            <a:off x="6286500" y="4981575"/>
            <a:ext cx="533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FFFFFF"/>
                </a:solidFill>
                <a:latin typeface="Arial"/>
                <a:ea typeface="Arial"/>
                <a:cs typeface="Arial"/>
              </a:defRPr>
            </a:pPr>
            <a:r>
              <a:rPr sz="825" b="0">
                <a:solidFill>
                  <a:srgbClr val="FFFFFF"/>
                </a:solidFill>
                <a:latin typeface="Arial"/>
                <a:ea typeface="Arial"/>
                <a:cs typeface="Arial"/>
              </a:rPr>
              <a:t>Repair workspace · edited photograph</a:t>
            </a:r>
          </a:p>
        </p:txBody>
      </p:sp>
      <p:sp>
        <p:nvSpPr>
          <p:cNvPr id="9" name="">
            <a:extLst xmlns:a="http://schemas.openxmlformats.org/drawingml/2006/main">
              <a:ext uri="{FF2B5EF4-FFF2-40B4-BE49-F238E27FC236}">
                <a16:creationId xmlns:a16="http://schemas.microsoft.com/office/drawing/2014/main" id="{D0FF9297-E14C-4D55-B896-856AA5C86C86}"/>
              </a:ext>
            </a:extLst>
          </p:cNvPr>
          <p:cNvSpPr>
            <a:spLocks xmlns:a="http://schemas.openxmlformats.org/drawingml/2006/main" noGrp="1"/>
          </p:cNvSpPr>
          <p:nvPr/>
        </p:nvSpPr>
        <p:spPr>
          <a:xfrm xmlns:a="http://schemas.openxmlformats.org/drawingml/2006/main">
            <a:off x="47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839EA7D-7DC8-4ECC-93C4-17F7EFCD0DDF}"/>
              </a:ext>
            </a:extLst>
          </p:cNvPr>
          <p:cNvSpPr>
            <a:spLocks xmlns:a="http://schemas.openxmlformats.org/drawingml/2006/main" noGrp="1"/>
          </p:cNvSpPr>
          <p:nvPr/>
        </p:nvSpPr>
        <p:spPr>
          <a:xfrm xmlns:a="http://schemas.openxmlformats.org/drawingml/2006/main">
            <a:off x="47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A skill</a:t>
            </a:r>
          </a:p>
        </p:txBody>
      </p:sp>
      <p:sp>
        <p:nvSpPr>
          <p:cNvPr id="11" name="">
            <a:extLst xmlns:a="http://schemas.openxmlformats.org/drawingml/2006/main">
              <a:ext uri="{FF2B5EF4-FFF2-40B4-BE49-F238E27FC236}">
                <a16:creationId xmlns:a16="http://schemas.microsoft.com/office/drawing/2014/main" id="{99F27D27-AEEE-4F17-96E4-5C170432DBE1}"/>
              </a:ext>
            </a:extLst>
          </p:cNvPr>
          <p:cNvSpPr>
            <a:spLocks xmlns:a="http://schemas.openxmlformats.org/drawingml/2006/main" noGrp="1"/>
          </p:cNvSpPr>
          <p:nvPr/>
        </p:nvSpPr>
        <p:spPr>
          <a:xfrm xmlns:a="http://schemas.openxmlformats.org/drawingml/2006/main">
            <a:off x="47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Bike repair, learned from his father.</a:t>
            </a:r>
          </a:p>
        </p:txBody>
      </p:sp>
      <p:sp>
        <p:nvSpPr>
          <p:cNvPr id="12" name="">
            <a:extLst xmlns:a="http://schemas.openxmlformats.org/drawingml/2006/main">
              <a:ext uri="{FF2B5EF4-FFF2-40B4-BE49-F238E27FC236}">
                <a16:creationId xmlns:a16="http://schemas.microsoft.com/office/drawing/2014/main" id="{9F7AC567-DAB2-40EA-9FDE-9BBB1A0B5819}"/>
              </a:ext>
            </a:extLst>
          </p:cNvPr>
          <p:cNvSpPr>
            <a:spLocks xmlns:a="http://schemas.openxmlformats.org/drawingml/2006/main" noGrp="1"/>
          </p:cNvSpPr>
          <p:nvPr/>
        </p:nvSpPr>
        <p:spPr>
          <a:xfrm xmlns:a="http://schemas.openxmlformats.org/drawingml/2006/main">
            <a:off x="428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8332656-FF01-45E6-9734-FF5CB58D5486}"/>
              </a:ext>
            </a:extLst>
          </p:cNvPr>
          <p:cNvSpPr>
            <a:spLocks xmlns:a="http://schemas.openxmlformats.org/drawingml/2006/main" noGrp="1"/>
          </p:cNvSpPr>
          <p:nvPr/>
        </p:nvSpPr>
        <p:spPr>
          <a:xfrm xmlns:a="http://schemas.openxmlformats.org/drawingml/2006/main">
            <a:off x="428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A business</a:t>
            </a:r>
          </a:p>
        </p:txBody>
      </p:sp>
      <p:sp>
        <p:nvSpPr>
          <p:cNvPr id="14" name="">
            <a:extLst xmlns:a="http://schemas.openxmlformats.org/drawingml/2006/main">
              <a:ext uri="{FF2B5EF4-FFF2-40B4-BE49-F238E27FC236}">
                <a16:creationId xmlns:a16="http://schemas.microsoft.com/office/drawing/2014/main" id="{FF6545F6-B047-4EAF-9933-3A490DBFEF0F}"/>
              </a:ext>
            </a:extLst>
          </p:cNvPr>
          <p:cNvSpPr>
            <a:spLocks xmlns:a="http://schemas.openxmlformats.org/drawingml/2006/main" noGrp="1"/>
          </p:cNvSpPr>
          <p:nvPr/>
        </p:nvSpPr>
        <p:spPr>
          <a:xfrm xmlns:a="http://schemas.openxmlformats.org/drawingml/2006/main">
            <a:off x="428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A repair shop beside LooCafe Mini.</a:t>
            </a:r>
          </a:p>
        </p:txBody>
      </p:sp>
      <p:sp>
        <p:nvSpPr>
          <p:cNvPr id="15" name="">
            <a:extLst xmlns:a="http://schemas.openxmlformats.org/drawingml/2006/main">
              <a:ext uri="{FF2B5EF4-FFF2-40B4-BE49-F238E27FC236}">
                <a16:creationId xmlns:a16="http://schemas.microsoft.com/office/drawing/2014/main" id="{C03A9E97-3B49-4263-ABDF-1C78B90A9447}"/>
              </a:ext>
            </a:extLst>
          </p:cNvPr>
          <p:cNvSpPr>
            <a:spLocks xmlns:a="http://schemas.openxmlformats.org/drawingml/2006/main" noGrp="1"/>
          </p:cNvSpPr>
          <p:nvPr/>
        </p:nvSpPr>
        <p:spPr>
          <a:xfrm xmlns:a="http://schemas.openxmlformats.org/drawingml/2006/main">
            <a:off x="809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A53474CA-504E-456A-9BFC-FA0B6FBEE61D}"/>
              </a:ext>
            </a:extLst>
          </p:cNvPr>
          <p:cNvSpPr>
            <a:spLocks xmlns:a="http://schemas.openxmlformats.org/drawingml/2006/main" noGrp="1"/>
          </p:cNvSpPr>
          <p:nvPr/>
        </p:nvSpPr>
        <p:spPr>
          <a:xfrm xmlns:a="http://schemas.openxmlformats.org/drawingml/2006/main">
            <a:off x="809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A daily responsibility</a:t>
            </a:r>
          </a:p>
        </p:txBody>
      </p:sp>
      <p:sp>
        <p:nvSpPr>
          <p:cNvPr id="17" name="">
            <a:extLst xmlns:a="http://schemas.openxmlformats.org/drawingml/2006/main">
              <a:ext uri="{FF2B5EF4-FFF2-40B4-BE49-F238E27FC236}">
                <a16:creationId xmlns:a16="http://schemas.microsoft.com/office/drawing/2014/main" id="{4B753D8F-B1E8-4478-AD29-EFCE607F422E}"/>
              </a:ext>
            </a:extLst>
          </p:cNvPr>
          <p:cNvSpPr>
            <a:spLocks xmlns:a="http://schemas.openxmlformats.org/drawingml/2006/main" noGrp="1"/>
          </p:cNvSpPr>
          <p:nvPr/>
        </p:nvSpPr>
        <p:spPr>
          <a:xfrm xmlns:a="http://schemas.openxmlformats.org/drawingml/2006/main">
            <a:off x="809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Toilet care before repair work.</a:t>
            </a:r>
          </a:p>
        </p:txBody>
      </p:sp>
      <p:sp>
        <p:nvSpPr>
          <p:cNvPr id="18" name="">
            <a:extLst xmlns:a="http://schemas.openxmlformats.org/drawingml/2006/main">
              <a:ext uri="{FF2B5EF4-FFF2-40B4-BE49-F238E27FC236}">
                <a16:creationId xmlns:a16="http://schemas.microsoft.com/office/drawing/2014/main" id="{1B5D2250-632F-4C56-94AE-42AA5EF2ACDD}"/>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Asif paired a LooCafe Mini with bike repair, and made toilet care part of his day.</a:t>
            </a:r>
          </a:p>
        </p:txBody>
      </p:sp>
      <p:sp>
        <p:nvSpPr>
          <p:cNvPr id="19" name="">
            <a:extLst xmlns:a="http://schemas.openxmlformats.org/drawingml/2006/main">
              <a:ext uri="{FF2B5EF4-FFF2-40B4-BE49-F238E27FC236}">
                <a16:creationId xmlns:a16="http://schemas.microsoft.com/office/drawing/2014/main" id="{40059D33-F9C6-4972-AB10-D127CD2663AE}"/>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Toilet Tales 2.1, p. 27 · Centre person removed from right-hand photograph; original retained</a:t>
            </a:r>
          </a:p>
        </p:txBody>
      </p:sp>
      <p:sp>
        <p:nvSpPr>
          <p:cNvPr id="20" name="">
            <a:extLst xmlns:a="http://schemas.openxmlformats.org/drawingml/2006/main">
              <a:ext uri="{FF2B5EF4-FFF2-40B4-BE49-F238E27FC236}">
                <a16:creationId xmlns:a16="http://schemas.microsoft.com/office/drawing/2014/main" id="{7B15B819-496A-4927-8FC2-668A4509F7EA}"/>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20</a:t>
            </a:r>
          </a:p>
        </p:txBody>
      </p:sp>
    </p:spTree>
    <p:extLst>
      <p:ext uri="{BB962C8B-B14F-4D97-AF65-F5344CB8AC3E}">
        <p14:creationId xmlns:p14="http://schemas.microsoft.com/office/powerpoint/2010/main" val="1740298739"/>
      </p:ext>
    </p:extLst>
  </p:cSld>
</p:sld>
</file>

<file path=ppt/slides/slide2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7D263CB-AC40-41E4-9337-019BA7CD8D0D}"/>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EA60634C-CDC1-4316-9890-426A33CD4F91}"/>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LooCafe Mini: a smaller unit, the same responsibility.</a:t>
            </a:r>
          </a:p>
        </p:txBody>
      </p:sp>
      <p:sp>
        <p:nvSpPr>
          <p:cNvPr id="3" name="">
            <a:extLst xmlns:a="http://schemas.openxmlformats.org/drawingml/2006/main">
              <a:ext uri="{FF2B5EF4-FFF2-40B4-BE49-F238E27FC236}">
                <a16:creationId xmlns:a16="http://schemas.microsoft.com/office/drawing/2014/main" id="{E666FAFD-B561-4353-B5CD-6EC6D7044F9E}"/>
              </a:ext>
            </a:extLst>
          </p:cNvPr>
          <p:cNvSpPr>
            <a:spLocks xmlns:a="http://schemas.openxmlformats.org/drawingml/2006/main" noGrp="1"/>
          </p:cNvSpPr>
          <p:nvPr/>
        </p:nvSpPr>
        <p:spPr>
          <a:xfrm xmlns:a="http://schemas.openxmlformats.org/drawingml/2006/main">
            <a:off x="476250"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ed418e9ce8344c0"/>
          <a:stretch xmlns:a="http://schemas.openxmlformats.org/drawingml/2006/main"/>
        </p:blipFill>
        <p:spPr>
          <a:xfrm xmlns:a="http://schemas.openxmlformats.org/drawingml/2006/main">
            <a:off x="1828800" y="1971675"/>
            <a:ext cx="2843213"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F3234CE-B57F-4434-8894-A5F623600E32}"/>
              </a:ext>
            </a:extLst>
          </p:cNvPr>
          <p:cNvSpPr>
            <a:spLocks xmlns:a="http://schemas.openxmlformats.org/drawingml/2006/main" noGrp="1"/>
          </p:cNvSpPr>
          <p:nvPr/>
        </p:nvSpPr>
        <p:spPr>
          <a:xfrm xmlns:a="http://schemas.openxmlformats.org/drawingml/2006/main">
            <a:off x="476250"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4134A72B-8240-4620-8EF0-6BE53DC3B31D}"/>
              </a:ext>
            </a:extLst>
          </p:cNvPr>
          <p:cNvSpPr>
            <a:spLocks xmlns:a="http://schemas.openxmlformats.org/drawingml/2006/main" noGrp="1"/>
          </p:cNvSpPr>
          <p:nvPr/>
        </p:nvSpPr>
        <p:spPr>
          <a:xfrm xmlns:a="http://schemas.openxmlformats.org/drawingml/2006/main">
            <a:off x="542925"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Mini front: counter and toilet entrance</a:t>
            </a:r>
          </a:p>
        </p:txBody>
      </p:sp>
      <p:sp>
        <p:nvSpPr>
          <p:cNvPr id="7" name="">
            <a:extLst xmlns:a="http://schemas.openxmlformats.org/drawingml/2006/main">
              <a:ext uri="{FF2B5EF4-FFF2-40B4-BE49-F238E27FC236}">
                <a16:creationId xmlns:a16="http://schemas.microsoft.com/office/drawing/2014/main" id="{4F399E3F-D98D-44C1-B5AF-332669B171CA}"/>
              </a:ext>
            </a:extLst>
          </p:cNvPr>
          <p:cNvSpPr>
            <a:spLocks xmlns:a="http://schemas.openxmlformats.org/drawingml/2006/main" noGrp="1"/>
          </p:cNvSpPr>
          <p:nvPr/>
        </p:nvSpPr>
        <p:spPr>
          <a:xfrm xmlns:a="http://schemas.openxmlformats.org/drawingml/2006/main">
            <a:off x="6167438"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28455f905cdc4006"/>
          <a:stretch xmlns:a="http://schemas.openxmlformats.org/drawingml/2006/main"/>
        </p:blipFill>
        <p:spPr>
          <a:xfrm xmlns:a="http://schemas.openxmlformats.org/drawingml/2006/main">
            <a:off x="7519988" y="1971675"/>
            <a:ext cx="2843213"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191E4D97-B767-4155-8F7C-9F8FB8CFC5FF}"/>
              </a:ext>
            </a:extLst>
          </p:cNvPr>
          <p:cNvSpPr>
            <a:spLocks xmlns:a="http://schemas.openxmlformats.org/drawingml/2006/main" noGrp="1"/>
          </p:cNvSpPr>
          <p:nvPr/>
        </p:nvSpPr>
        <p:spPr>
          <a:xfrm xmlns:a="http://schemas.openxmlformats.org/drawingml/2006/main">
            <a:off x="6167438"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58C8A40-021A-43FC-8ED8-E2B413809E04}"/>
              </a:ext>
            </a:extLst>
          </p:cNvPr>
          <p:cNvSpPr>
            <a:spLocks xmlns:a="http://schemas.openxmlformats.org/drawingml/2006/main" noGrp="1"/>
          </p:cNvSpPr>
          <p:nvPr/>
        </p:nvSpPr>
        <p:spPr>
          <a:xfrm xmlns:a="http://schemas.openxmlformats.org/drawingml/2006/main">
            <a:off x="6234113"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Mini side: entrance and signs</a:t>
            </a:r>
          </a:p>
        </p:txBody>
      </p:sp>
      <p:sp>
        <p:nvSpPr>
          <p:cNvPr id="11" name="">
            <a:extLst xmlns:a="http://schemas.openxmlformats.org/drawingml/2006/main">
              <a:ext uri="{FF2B5EF4-FFF2-40B4-BE49-F238E27FC236}">
                <a16:creationId xmlns:a16="http://schemas.microsoft.com/office/drawing/2014/main" id="{582DD567-01A4-4140-8EC5-6E55840D3707}"/>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 front counter, side toilet entrances and visible signs in one compact unit.</a:t>
            </a:r>
          </a:p>
        </p:txBody>
      </p:sp>
      <p:sp>
        <p:nvSpPr>
          <p:cNvPr id="12" name="">
            <a:extLst xmlns:a="http://schemas.openxmlformats.org/drawingml/2006/main">
              <a:ext uri="{FF2B5EF4-FFF2-40B4-BE49-F238E27FC236}">
                <a16:creationId xmlns:a16="http://schemas.microsoft.com/office/drawing/2014/main" id="{5EEC4ADF-0665-4152-BDD9-5AB0F6D0D38B}"/>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Mini photographs; historical signs retained</a:t>
            </a:r>
          </a:p>
        </p:txBody>
      </p:sp>
      <p:sp>
        <p:nvSpPr>
          <p:cNvPr id="13" name="">
            <a:extLst xmlns:a="http://schemas.openxmlformats.org/drawingml/2006/main">
              <a:ext uri="{FF2B5EF4-FFF2-40B4-BE49-F238E27FC236}">
                <a16:creationId xmlns:a16="http://schemas.microsoft.com/office/drawing/2014/main" id="{04000F03-8BD6-4BCD-AC0B-67D61F34E97D}"/>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21</a:t>
            </a:r>
          </a:p>
        </p:txBody>
      </p:sp>
    </p:spTree>
    <p:extLst>
      <p:ext uri="{BB962C8B-B14F-4D97-AF65-F5344CB8AC3E}">
        <p14:creationId xmlns:p14="http://schemas.microsoft.com/office/powerpoint/2010/main" val="895980500"/>
      </p:ext>
    </p:extLst>
  </p:cSld>
</p:sld>
</file>

<file path=ppt/slides/slide2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C0AB81B-213F-4AE0-815E-BB2297055260}"/>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FA6CFF91-56CC-48B2-8CEC-1AB275B8C54B}"/>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Mini: what fits, and what still needs space.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40ead089aa84945"/>
          <a:stretch xmlns:a="http://schemas.openxmlformats.org/drawingml/2006/main"/>
        </p:blipFill>
        <p:spPr>
          <a:xfrm xmlns:a="http://schemas.openxmlformats.org/drawingml/2006/main">
            <a:off x="2007394" y="1952625"/>
            <a:ext cx="2843213" cy="37909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B975CF1-1B41-46AF-901F-5F613BEDFBEC}"/>
              </a:ext>
            </a:extLst>
          </p:cNvPr>
          <p:cNvSpPr>
            <a:spLocks xmlns:a="http://schemas.openxmlformats.org/drawingml/2006/main" noGrp="1"/>
          </p:cNvSpPr>
          <p:nvPr/>
        </p:nvSpPr>
        <p:spPr>
          <a:xfrm xmlns:a="http://schemas.openxmlformats.org/drawingml/2006/main">
            <a:off x="6953250" y="20002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8 × 8 ft</a:t>
            </a:r>
          </a:p>
        </p:txBody>
      </p:sp>
      <p:sp>
        <p:nvSpPr>
          <p:cNvPr id="5" name="">
            <a:extLst xmlns:a="http://schemas.openxmlformats.org/drawingml/2006/main">
              <a:ext uri="{FF2B5EF4-FFF2-40B4-BE49-F238E27FC236}">
                <a16:creationId xmlns:a16="http://schemas.microsoft.com/office/drawing/2014/main" id="{7987F35D-B4A6-49D2-B4C0-7175EF00D8CD}"/>
              </a:ext>
            </a:extLst>
          </p:cNvPr>
          <p:cNvSpPr>
            <a:spLocks xmlns:a="http://schemas.openxmlformats.org/drawingml/2006/main" noGrp="1"/>
          </p:cNvSpPr>
          <p:nvPr/>
        </p:nvSpPr>
        <p:spPr>
          <a:xfrm xmlns:a="http://schemas.openxmlformats.org/drawingml/2006/main">
            <a:off x="6953250" y="24860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Website-stated Mini footprint.</a:t>
            </a:r>
          </a:p>
        </p:txBody>
      </p:sp>
      <p:sp>
        <p:nvSpPr>
          <p:cNvPr id="6" name="">
            <a:extLst xmlns:a="http://schemas.openxmlformats.org/drawingml/2006/main">
              <a:ext uri="{FF2B5EF4-FFF2-40B4-BE49-F238E27FC236}">
                <a16:creationId xmlns:a16="http://schemas.microsoft.com/office/drawing/2014/main" id="{EA745EB4-2250-44DF-A867-E808AB218DD9}"/>
              </a:ext>
            </a:extLst>
          </p:cNvPr>
          <p:cNvSpPr>
            <a:spLocks xmlns:a="http://schemas.openxmlformats.org/drawingml/2006/main" noGrp="1"/>
          </p:cNvSpPr>
          <p:nvPr/>
        </p:nvSpPr>
        <p:spPr>
          <a:xfrm xmlns:a="http://schemas.openxmlformats.org/drawingml/2006/main">
            <a:off x="6953250" y="320040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2 toilets</a:t>
            </a:r>
          </a:p>
        </p:txBody>
      </p:sp>
      <p:sp>
        <p:nvSpPr>
          <p:cNvPr id="7" name="">
            <a:extLst xmlns:a="http://schemas.openxmlformats.org/drawingml/2006/main">
              <a:ext uri="{FF2B5EF4-FFF2-40B4-BE49-F238E27FC236}">
                <a16:creationId xmlns:a16="http://schemas.microsoft.com/office/drawing/2014/main" id="{5073FD76-CFAA-4647-9E2D-128B5872FED9}"/>
              </a:ext>
            </a:extLst>
          </p:cNvPr>
          <p:cNvSpPr>
            <a:spLocks xmlns:a="http://schemas.openxmlformats.org/drawingml/2006/main" noGrp="1"/>
          </p:cNvSpPr>
          <p:nvPr/>
        </p:nvSpPr>
        <p:spPr>
          <a:xfrm xmlns:a="http://schemas.openxmlformats.org/drawingml/2006/main">
            <a:off x="6953250" y="36861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Website-stated standard configuration.</a:t>
            </a:r>
          </a:p>
        </p:txBody>
      </p:sp>
      <p:sp>
        <p:nvSpPr>
          <p:cNvPr id="8" name="">
            <a:extLst xmlns:a="http://schemas.openxmlformats.org/drawingml/2006/main">
              <a:ext uri="{FF2B5EF4-FFF2-40B4-BE49-F238E27FC236}">
                <a16:creationId xmlns:a16="http://schemas.microsoft.com/office/drawing/2014/main" id="{041D83FF-D3D0-41C0-BA38-FE830AD32CDC}"/>
              </a:ext>
            </a:extLst>
          </p:cNvPr>
          <p:cNvSpPr>
            <a:spLocks xmlns:a="http://schemas.openxmlformats.org/drawingml/2006/main" noGrp="1"/>
          </p:cNvSpPr>
          <p:nvPr/>
        </p:nvSpPr>
        <p:spPr>
          <a:xfrm xmlns:a="http://schemas.openxmlformats.org/drawingml/2006/main">
            <a:off x="6953250" y="44005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Site clearance</a:t>
            </a:r>
          </a:p>
        </p:txBody>
      </p:sp>
      <p:sp>
        <p:nvSpPr>
          <p:cNvPr id="9" name="">
            <a:extLst xmlns:a="http://schemas.openxmlformats.org/drawingml/2006/main">
              <a:ext uri="{FF2B5EF4-FFF2-40B4-BE49-F238E27FC236}">
                <a16:creationId xmlns:a16="http://schemas.microsoft.com/office/drawing/2014/main" id="{F75A18ED-6457-411D-8B0B-792E26EF60A9}"/>
              </a:ext>
            </a:extLst>
          </p:cNvPr>
          <p:cNvSpPr>
            <a:spLocks xmlns:a="http://schemas.openxmlformats.org/drawingml/2006/main" noGrp="1"/>
          </p:cNvSpPr>
          <p:nvPr/>
        </p:nvSpPr>
        <p:spPr>
          <a:xfrm xmlns:a="http://schemas.openxmlformats.org/drawingml/2006/main">
            <a:off x="6953250" y="48863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Approach, utilities and maintenance access.</a:t>
            </a:r>
          </a:p>
        </p:txBody>
      </p:sp>
      <p:sp>
        <p:nvSpPr>
          <p:cNvPr id="10" name="">
            <a:extLst xmlns:a="http://schemas.openxmlformats.org/drawingml/2006/main">
              <a:ext uri="{FF2B5EF4-FFF2-40B4-BE49-F238E27FC236}">
                <a16:creationId xmlns:a16="http://schemas.microsoft.com/office/drawing/2014/main" id="{BABDDDC7-5942-48AC-852D-471FCA55AFFC}"/>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Allow for access, utilities and maintenance beyond the enclosure.</a:t>
            </a:r>
          </a:p>
        </p:txBody>
      </p:sp>
      <p:sp>
        <p:nvSpPr>
          <p:cNvPr id="11" name="">
            <a:extLst xmlns:a="http://schemas.openxmlformats.org/drawingml/2006/main">
              <a:ext uri="{FF2B5EF4-FFF2-40B4-BE49-F238E27FC236}">
                <a16:creationId xmlns:a16="http://schemas.microsoft.com/office/drawing/2014/main" id="{13DA4AB2-ECEE-4D97-B73C-C926231494A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loocafe.com Mini description; website-stated dimensions, site requirements vary</a:t>
            </a:r>
          </a:p>
        </p:txBody>
      </p:sp>
      <p:sp>
        <p:nvSpPr>
          <p:cNvPr id="12" name="">
            <a:extLst xmlns:a="http://schemas.openxmlformats.org/drawingml/2006/main">
              <a:ext uri="{FF2B5EF4-FFF2-40B4-BE49-F238E27FC236}">
                <a16:creationId xmlns:a16="http://schemas.microsoft.com/office/drawing/2014/main" id="{51DE20E1-5CD4-4218-AE28-D6660417AE42}"/>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22</a:t>
            </a:r>
          </a:p>
        </p:txBody>
      </p:sp>
    </p:spTree>
    <p:extLst>
      <p:ext uri="{BB962C8B-B14F-4D97-AF65-F5344CB8AC3E}">
        <p14:creationId xmlns:p14="http://schemas.microsoft.com/office/powerpoint/2010/main" val="766555902"/>
      </p:ext>
    </p:extLst>
  </p:cSld>
</p:sld>
</file>

<file path=ppt/slides/slide2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84B9CC3-5909-42EC-9C3D-8501D7B187CC}"/>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891E32A0-D7EE-487F-904F-BA0469BAC59C}"/>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Toilet Tales: a place to earn.</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dd2824cdb8048e3"/>
          <a:stretch xmlns:a="http://schemas.openxmlformats.org/drawingml/2006/main"/>
        </p:blipFill>
        <p:spPr>
          <a:xfrm xmlns:a="http://schemas.openxmlformats.org/drawingml/2006/main">
            <a:off x="908635" y="1781175"/>
            <a:ext cx="4659730" cy="30956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45A17D0-118C-4E34-BE71-53CD1A7A0731}"/>
              </a:ext>
            </a:extLst>
          </p:cNvPr>
          <p:cNvSpPr>
            <a:spLocks xmlns:a="http://schemas.openxmlformats.org/drawingml/2006/main" noGrp="1"/>
          </p:cNvSpPr>
          <p:nvPr/>
        </p:nvSpPr>
        <p:spPr>
          <a:xfrm xmlns:a="http://schemas.openxmlformats.org/drawingml/2006/main">
            <a:off x="476250" y="4924425"/>
            <a:ext cx="5524500" cy="25717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1AFE40BE-B72A-4E10-932F-A529F5D8BADF}"/>
              </a:ext>
            </a:extLst>
          </p:cNvPr>
          <p:cNvSpPr>
            <a:spLocks xmlns:a="http://schemas.openxmlformats.org/drawingml/2006/main" noGrp="1"/>
          </p:cNvSpPr>
          <p:nvPr/>
        </p:nvSpPr>
        <p:spPr>
          <a:xfrm xmlns:a="http://schemas.openxmlformats.org/drawingml/2006/main">
            <a:off x="571500" y="4981575"/>
            <a:ext cx="533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FFFFFF"/>
                </a:solidFill>
                <a:latin typeface="Arial"/>
                <a:ea typeface="Arial"/>
                <a:cs typeface="Arial"/>
              </a:defRPr>
            </a:pPr>
            <a:r>
              <a:rPr sz="825" b="0">
                <a:solidFill>
                  <a:srgbClr val="FFFFFF"/>
                </a:solidFill>
                <a:latin typeface="Arial"/>
                <a:ea typeface="Arial"/>
                <a:cs typeface="Arial"/>
              </a:rPr>
              <a:t>Reuf at the counter</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ee600bb0cb0346a1"/>
          <a:stretch xmlns:a="http://schemas.openxmlformats.org/drawingml/2006/main"/>
        </p:blipFill>
        <p:spPr>
          <a:xfrm xmlns:a="http://schemas.openxmlformats.org/drawingml/2006/main">
            <a:off x="6623635" y="1781175"/>
            <a:ext cx="4659730" cy="30956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5A37543-7A11-44B9-85FF-00C7262E9728}"/>
              </a:ext>
            </a:extLst>
          </p:cNvPr>
          <p:cNvSpPr>
            <a:spLocks xmlns:a="http://schemas.openxmlformats.org/drawingml/2006/main" noGrp="1"/>
          </p:cNvSpPr>
          <p:nvPr/>
        </p:nvSpPr>
        <p:spPr>
          <a:xfrm xmlns:a="http://schemas.openxmlformats.org/drawingml/2006/main">
            <a:off x="6191250" y="4924425"/>
            <a:ext cx="5524500" cy="25717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B6F89AEC-D421-43BE-B0AD-26D76D515ADA}"/>
              </a:ext>
            </a:extLst>
          </p:cNvPr>
          <p:cNvSpPr>
            <a:spLocks xmlns:a="http://schemas.openxmlformats.org/drawingml/2006/main" noGrp="1"/>
          </p:cNvSpPr>
          <p:nvPr/>
        </p:nvSpPr>
        <p:spPr>
          <a:xfrm xmlns:a="http://schemas.openxmlformats.org/drawingml/2006/main">
            <a:off x="6286500" y="4981575"/>
            <a:ext cx="533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FFFFFF"/>
                </a:solidFill>
                <a:latin typeface="Arial"/>
                <a:ea typeface="Arial"/>
                <a:cs typeface="Arial"/>
              </a:defRPr>
            </a:pPr>
            <a:r>
              <a:rPr sz="825" b="0">
                <a:solidFill>
                  <a:srgbClr val="FFFFFF"/>
                </a:solidFill>
                <a:latin typeface="Arial"/>
                <a:ea typeface="Arial"/>
                <a:cs typeface="Arial"/>
              </a:rPr>
              <a:t>The stall serving customers</a:t>
            </a:r>
          </a:p>
        </p:txBody>
      </p:sp>
      <p:sp>
        <p:nvSpPr>
          <p:cNvPr id="9" name="">
            <a:extLst xmlns:a="http://schemas.openxmlformats.org/drawingml/2006/main">
              <a:ext uri="{FF2B5EF4-FFF2-40B4-BE49-F238E27FC236}">
                <a16:creationId xmlns:a16="http://schemas.microsoft.com/office/drawing/2014/main" id="{910A377C-0215-480C-9E01-478648B414FA}"/>
              </a:ext>
            </a:extLst>
          </p:cNvPr>
          <p:cNvSpPr>
            <a:spLocks xmlns:a="http://schemas.openxmlformats.org/drawingml/2006/main" noGrp="1"/>
          </p:cNvSpPr>
          <p:nvPr/>
        </p:nvSpPr>
        <p:spPr>
          <a:xfrm xmlns:a="http://schemas.openxmlformats.org/drawingml/2006/main">
            <a:off x="47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C893E08-DC0D-4ABE-88AB-12794FF526B4}"/>
              </a:ext>
            </a:extLst>
          </p:cNvPr>
          <p:cNvSpPr>
            <a:spLocks xmlns:a="http://schemas.openxmlformats.org/drawingml/2006/main" noGrp="1"/>
          </p:cNvSpPr>
          <p:nvPr/>
        </p:nvSpPr>
        <p:spPr>
          <a:xfrm xmlns:a="http://schemas.openxmlformats.org/drawingml/2006/main">
            <a:off x="47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A trade</a:t>
            </a:r>
          </a:p>
        </p:txBody>
      </p:sp>
      <p:sp>
        <p:nvSpPr>
          <p:cNvPr id="11" name="">
            <a:extLst xmlns:a="http://schemas.openxmlformats.org/drawingml/2006/main">
              <a:ext uri="{FF2B5EF4-FFF2-40B4-BE49-F238E27FC236}">
                <a16:creationId xmlns:a16="http://schemas.microsoft.com/office/drawing/2014/main" id="{7C5982BE-0543-4CC6-938F-5E2633359B6C}"/>
              </a:ext>
            </a:extLst>
          </p:cNvPr>
          <p:cNvSpPr>
            <a:spLocks xmlns:a="http://schemas.openxmlformats.org/drawingml/2006/main" noGrp="1"/>
          </p:cNvSpPr>
          <p:nvPr/>
        </p:nvSpPr>
        <p:spPr>
          <a:xfrm xmlns:a="http://schemas.openxmlformats.org/drawingml/2006/main">
            <a:off x="47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From electrical retail to a stall.</a:t>
            </a:r>
          </a:p>
        </p:txBody>
      </p:sp>
      <p:sp>
        <p:nvSpPr>
          <p:cNvPr id="12" name="">
            <a:extLst xmlns:a="http://schemas.openxmlformats.org/drawingml/2006/main">
              <a:ext uri="{FF2B5EF4-FFF2-40B4-BE49-F238E27FC236}">
                <a16:creationId xmlns:a16="http://schemas.microsoft.com/office/drawing/2014/main" id="{48DE2FB4-125A-4984-9807-B2C29FE9D914}"/>
              </a:ext>
            </a:extLst>
          </p:cNvPr>
          <p:cNvSpPr>
            <a:spLocks xmlns:a="http://schemas.openxmlformats.org/drawingml/2006/main" noGrp="1"/>
          </p:cNvSpPr>
          <p:nvPr/>
        </p:nvSpPr>
        <p:spPr>
          <a:xfrm xmlns:a="http://schemas.openxmlformats.org/drawingml/2006/main">
            <a:off x="428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D6157279-04ED-494E-BB07-C1EDFC392CA2}"/>
              </a:ext>
            </a:extLst>
          </p:cNvPr>
          <p:cNvSpPr>
            <a:spLocks xmlns:a="http://schemas.openxmlformats.org/drawingml/2006/main" noGrp="1"/>
          </p:cNvSpPr>
          <p:nvPr/>
        </p:nvSpPr>
        <p:spPr>
          <a:xfrm xmlns:a="http://schemas.openxmlformats.org/drawingml/2006/main">
            <a:off x="428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Customers</a:t>
            </a:r>
          </a:p>
        </p:txBody>
      </p:sp>
      <p:sp>
        <p:nvSpPr>
          <p:cNvPr id="14" name="">
            <a:extLst xmlns:a="http://schemas.openxmlformats.org/drawingml/2006/main">
              <a:ext uri="{FF2B5EF4-FFF2-40B4-BE49-F238E27FC236}">
                <a16:creationId xmlns:a16="http://schemas.microsoft.com/office/drawing/2014/main" id="{2D495509-8D63-4F1F-AFD8-AE06C6918C4A}"/>
              </a:ext>
            </a:extLst>
          </p:cNvPr>
          <p:cNvSpPr>
            <a:spLocks xmlns:a="http://schemas.openxmlformats.org/drawingml/2006/main" noGrp="1"/>
          </p:cNvSpPr>
          <p:nvPr/>
        </p:nvSpPr>
        <p:spPr>
          <a:xfrm xmlns:a="http://schemas.openxmlformats.org/drawingml/2006/main">
            <a:off x="428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An everyday business at the unit.</a:t>
            </a:r>
          </a:p>
        </p:txBody>
      </p:sp>
      <p:sp>
        <p:nvSpPr>
          <p:cNvPr id="15" name="">
            <a:extLst xmlns:a="http://schemas.openxmlformats.org/drawingml/2006/main">
              <a:ext uri="{FF2B5EF4-FFF2-40B4-BE49-F238E27FC236}">
                <a16:creationId xmlns:a16="http://schemas.microsoft.com/office/drawing/2014/main" id="{7E3AB0C0-D94B-452E-93EA-18D844437E7E}"/>
              </a:ext>
            </a:extLst>
          </p:cNvPr>
          <p:cNvSpPr>
            <a:spLocks xmlns:a="http://schemas.openxmlformats.org/drawingml/2006/main" noGrp="1"/>
          </p:cNvSpPr>
          <p:nvPr/>
        </p:nvSpPr>
        <p:spPr>
          <a:xfrm xmlns:a="http://schemas.openxmlformats.org/drawingml/2006/main">
            <a:off x="809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07AD98E8-A8DD-4796-887D-F6642C0F5E20}"/>
              </a:ext>
            </a:extLst>
          </p:cNvPr>
          <p:cNvSpPr>
            <a:spLocks xmlns:a="http://schemas.openxmlformats.org/drawingml/2006/main" noGrp="1"/>
          </p:cNvSpPr>
          <p:nvPr/>
        </p:nvSpPr>
        <p:spPr>
          <a:xfrm xmlns:a="http://schemas.openxmlformats.org/drawingml/2006/main">
            <a:off x="809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Toilet care</a:t>
            </a:r>
          </a:p>
        </p:txBody>
      </p:sp>
      <p:sp>
        <p:nvSpPr>
          <p:cNvPr id="17" name="">
            <a:extLst xmlns:a="http://schemas.openxmlformats.org/drawingml/2006/main">
              <a:ext uri="{FF2B5EF4-FFF2-40B4-BE49-F238E27FC236}">
                <a16:creationId xmlns:a16="http://schemas.microsoft.com/office/drawing/2014/main" id="{5C9F9F6A-6C16-4580-BDBB-F544F353CB3F}"/>
              </a:ext>
            </a:extLst>
          </p:cNvPr>
          <p:cNvSpPr>
            <a:spLocks xmlns:a="http://schemas.openxmlformats.org/drawingml/2006/main" noGrp="1"/>
          </p:cNvSpPr>
          <p:nvPr/>
        </p:nvSpPr>
        <p:spPr>
          <a:xfrm xmlns:a="http://schemas.openxmlformats.org/drawingml/2006/main">
            <a:off x="809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Part of the daily routine.</a:t>
            </a:r>
          </a:p>
        </p:txBody>
      </p:sp>
      <p:sp>
        <p:nvSpPr>
          <p:cNvPr id="18" name="">
            <a:extLst xmlns:a="http://schemas.openxmlformats.org/drawingml/2006/main">
              <a:ext uri="{FF2B5EF4-FFF2-40B4-BE49-F238E27FC236}">
                <a16:creationId xmlns:a16="http://schemas.microsoft.com/office/drawing/2014/main" id="{2DA51D7F-D53E-4912-840A-3531C32589B3}"/>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Reuf moved from electrical retail into a LooCafe stall.</a:t>
            </a:r>
          </a:p>
        </p:txBody>
      </p:sp>
      <p:sp>
        <p:nvSpPr>
          <p:cNvPr id="19" name="">
            <a:extLst xmlns:a="http://schemas.openxmlformats.org/drawingml/2006/main">
              <a:ext uri="{FF2B5EF4-FFF2-40B4-BE49-F238E27FC236}">
                <a16:creationId xmlns:a16="http://schemas.microsoft.com/office/drawing/2014/main" id="{F1F5A6E3-F8E0-4D42-BC38-460ECA9B41EE}"/>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Toilet Tales 2.1, PDF p. 28; interview-time account</a:t>
            </a:r>
          </a:p>
        </p:txBody>
      </p:sp>
      <p:sp>
        <p:nvSpPr>
          <p:cNvPr id="20" name="">
            <a:extLst xmlns:a="http://schemas.openxmlformats.org/drawingml/2006/main">
              <a:ext uri="{FF2B5EF4-FFF2-40B4-BE49-F238E27FC236}">
                <a16:creationId xmlns:a16="http://schemas.microsoft.com/office/drawing/2014/main" id="{963CC473-403C-455B-8FD4-1E361E2B31C0}"/>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23</a:t>
            </a:r>
          </a:p>
        </p:txBody>
      </p:sp>
    </p:spTree>
    <p:extLst>
      <p:ext uri="{BB962C8B-B14F-4D97-AF65-F5344CB8AC3E}">
        <p14:creationId xmlns:p14="http://schemas.microsoft.com/office/powerpoint/2010/main" val="1593374347"/>
      </p:ext>
    </p:extLst>
  </p:cSld>
</p:sld>
</file>

<file path=ppt/slides/slide24.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55CF171-3268-4347-8772-A907F05D1519}"/>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91A34396-7DC3-4ECD-A732-2A244E330E9E}"/>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Toilet Tales: care is work, every day.</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0c0db83308a4ac1"/>
          <a:stretch xmlns:a="http://schemas.openxmlformats.org/drawingml/2006/main"/>
        </p:blipFill>
        <p:spPr>
          <a:xfrm xmlns:a="http://schemas.openxmlformats.org/drawingml/2006/main">
            <a:off x="906579" y="1781175"/>
            <a:ext cx="4663842" cy="30956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F911C50-BD69-4B74-8235-4B26E8D52D09}"/>
              </a:ext>
            </a:extLst>
          </p:cNvPr>
          <p:cNvSpPr>
            <a:spLocks xmlns:a="http://schemas.openxmlformats.org/drawingml/2006/main" noGrp="1"/>
          </p:cNvSpPr>
          <p:nvPr/>
        </p:nvSpPr>
        <p:spPr>
          <a:xfrm xmlns:a="http://schemas.openxmlformats.org/drawingml/2006/main">
            <a:off x="476250" y="4924425"/>
            <a:ext cx="5524500" cy="25717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7D8684C7-A569-4F7E-886D-D0E34607D40F}"/>
              </a:ext>
            </a:extLst>
          </p:cNvPr>
          <p:cNvSpPr>
            <a:spLocks xmlns:a="http://schemas.openxmlformats.org/drawingml/2006/main" noGrp="1"/>
          </p:cNvSpPr>
          <p:nvPr/>
        </p:nvSpPr>
        <p:spPr>
          <a:xfrm xmlns:a="http://schemas.openxmlformats.org/drawingml/2006/main">
            <a:off x="571500" y="4981575"/>
            <a:ext cx="533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FFFFFF"/>
                </a:solidFill>
                <a:latin typeface="Arial"/>
                <a:ea typeface="Arial"/>
                <a:cs typeface="Arial"/>
              </a:defRPr>
            </a:pPr>
            <a:r>
              <a:rPr sz="825" b="0">
                <a:solidFill>
                  <a:srgbClr val="FFFFFF"/>
                </a:solidFill>
                <a:latin typeface="Arial"/>
                <a:ea typeface="Arial"/>
                <a:cs typeface="Arial"/>
              </a:rPr>
              <a:t>Sheikh Mahboob Basha</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230ca85dfd6a409c"/>
          <a:stretch xmlns:a="http://schemas.openxmlformats.org/drawingml/2006/main"/>
        </p:blipFill>
        <p:spPr>
          <a:xfrm xmlns:a="http://schemas.openxmlformats.org/drawingml/2006/main">
            <a:off x="6621579" y="1781175"/>
            <a:ext cx="4663842" cy="30956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207AA32-7E3A-4E60-98FF-CB6480D4345C}"/>
              </a:ext>
            </a:extLst>
          </p:cNvPr>
          <p:cNvSpPr>
            <a:spLocks xmlns:a="http://schemas.openxmlformats.org/drawingml/2006/main" noGrp="1"/>
          </p:cNvSpPr>
          <p:nvPr/>
        </p:nvSpPr>
        <p:spPr>
          <a:xfrm xmlns:a="http://schemas.openxmlformats.org/drawingml/2006/main">
            <a:off x="6191250" y="4924425"/>
            <a:ext cx="5524500" cy="25717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0A1C7A5-445D-4E7C-AB5F-5BDB76B29713}"/>
              </a:ext>
            </a:extLst>
          </p:cNvPr>
          <p:cNvSpPr>
            <a:spLocks xmlns:a="http://schemas.openxmlformats.org/drawingml/2006/main" noGrp="1"/>
          </p:cNvSpPr>
          <p:nvPr/>
        </p:nvSpPr>
        <p:spPr>
          <a:xfrm xmlns:a="http://schemas.openxmlformats.org/drawingml/2006/main">
            <a:off x="6286500" y="4981575"/>
            <a:ext cx="533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FFFFFF"/>
                </a:solidFill>
                <a:latin typeface="Arial"/>
                <a:ea typeface="Arial"/>
                <a:cs typeface="Arial"/>
              </a:defRPr>
            </a:pPr>
            <a:r>
              <a:rPr sz="825" b="0">
                <a:solidFill>
                  <a:srgbClr val="FFFFFF"/>
                </a:solidFill>
                <a:latin typeface="Arial"/>
                <a:ea typeface="Arial"/>
                <a:cs typeface="Arial"/>
              </a:rPr>
              <a:t>The stall and toilet entrance</a:t>
            </a:r>
          </a:p>
        </p:txBody>
      </p:sp>
      <p:sp>
        <p:nvSpPr>
          <p:cNvPr id="9" name="">
            <a:extLst xmlns:a="http://schemas.openxmlformats.org/drawingml/2006/main">
              <a:ext uri="{FF2B5EF4-FFF2-40B4-BE49-F238E27FC236}">
                <a16:creationId xmlns:a16="http://schemas.microsoft.com/office/drawing/2014/main" id="{01567307-E097-4F65-9742-16BBFC249F88}"/>
              </a:ext>
            </a:extLst>
          </p:cNvPr>
          <p:cNvSpPr>
            <a:spLocks xmlns:a="http://schemas.openxmlformats.org/drawingml/2006/main" noGrp="1"/>
          </p:cNvSpPr>
          <p:nvPr/>
        </p:nvSpPr>
        <p:spPr>
          <a:xfrm xmlns:a="http://schemas.openxmlformats.org/drawingml/2006/main">
            <a:off x="47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6D13EC2-33BB-4983-81A9-35FE78FDEDCB}"/>
              </a:ext>
            </a:extLst>
          </p:cNvPr>
          <p:cNvSpPr>
            <a:spLocks xmlns:a="http://schemas.openxmlformats.org/drawingml/2006/main" noGrp="1"/>
          </p:cNvSpPr>
          <p:nvPr/>
        </p:nvSpPr>
        <p:spPr>
          <a:xfrm xmlns:a="http://schemas.openxmlformats.org/drawingml/2006/main">
            <a:off x="47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Work</a:t>
            </a:r>
          </a:p>
        </p:txBody>
      </p:sp>
      <p:sp>
        <p:nvSpPr>
          <p:cNvPr id="11" name="">
            <a:extLst xmlns:a="http://schemas.openxmlformats.org/drawingml/2006/main">
              <a:ext uri="{FF2B5EF4-FFF2-40B4-BE49-F238E27FC236}">
                <a16:creationId xmlns:a16="http://schemas.microsoft.com/office/drawing/2014/main" id="{6534AD2F-73DA-420D-B651-84297B5D8D0F}"/>
              </a:ext>
            </a:extLst>
          </p:cNvPr>
          <p:cNvSpPr>
            <a:spLocks xmlns:a="http://schemas.openxmlformats.org/drawingml/2006/main" noGrp="1"/>
          </p:cNvSpPr>
          <p:nvPr/>
        </p:nvSpPr>
        <p:spPr>
          <a:xfrm xmlns:a="http://schemas.openxmlformats.org/drawingml/2006/main">
            <a:off x="47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Employment at the stall.</a:t>
            </a:r>
          </a:p>
        </p:txBody>
      </p:sp>
      <p:sp>
        <p:nvSpPr>
          <p:cNvPr id="12" name="">
            <a:extLst xmlns:a="http://schemas.openxmlformats.org/drawingml/2006/main">
              <a:ext uri="{FF2B5EF4-FFF2-40B4-BE49-F238E27FC236}">
                <a16:creationId xmlns:a16="http://schemas.microsoft.com/office/drawing/2014/main" id="{9E110B10-F5D2-400A-B323-37C34D85999B}"/>
              </a:ext>
            </a:extLst>
          </p:cNvPr>
          <p:cNvSpPr>
            <a:spLocks xmlns:a="http://schemas.openxmlformats.org/drawingml/2006/main" noGrp="1"/>
          </p:cNvSpPr>
          <p:nvPr/>
        </p:nvSpPr>
        <p:spPr>
          <a:xfrm xmlns:a="http://schemas.openxmlformats.org/drawingml/2006/main">
            <a:off x="428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B717AE8-CCAE-4993-83CB-C2EA8017FF69}"/>
              </a:ext>
            </a:extLst>
          </p:cNvPr>
          <p:cNvSpPr>
            <a:spLocks xmlns:a="http://schemas.openxmlformats.org/drawingml/2006/main" noGrp="1"/>
          </p:cNvSpPr>
          <p:nvPr/>
        </p:nvSpPr>
        <p:spPr>
          <a:xfrm xmlns:a="http://schemas.openxmlformats.org/drawingml/2006/main">
            <a:off x="428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Routine</a:t>
            </a:r>
          </a:p>
        </p:txBody>
      </p:sp>
      <p:sp>
        <p:nvSpPr>
          <p:cNvPr id="14" name="">
            <a:extLst xmlns:a="http://schemas.openxmlformats.org/drawingml/2006/main">
              <a:ext uri="{FF2B5EF4-FFF2-40B4-BE49-F238E27FC236}">
                <a16:creationId xmlns:a16="http://schemas.microsoft.com/office/drawing/2014/main" id="{1CD8124D-23FC-4102-B7A2-A7694E3EF3C6}"/>
              </a:ext>
            </a:extLst>
          </p:cNvPr>
          <p:cNvSpPr>
            <a:spLocks xmlns:a="http://schemas.openxmlformats.org/drawingml/2006/main" noGrp="1"/>
          </p:cNvSpPr>
          <p:nvPr/>
        </p:nvSpPr>
        <p:spPr>
          <a:xfrm xmlns:a="http://schemas.openxmlformats.org/drawingml/2006/main">
            <a:off x="428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Twice-daily care, as recorded.</a:t>
            </a:r>
          </a:p>
        </p:txBody>
      </p:sp>
      <p:sp>
        <p:nvSpPr>
          <p:cNvPr id="15" name="">
            <a:extLst xmlns:a="http://schemas.openxmlformats.org/drawingml/2006/main">
              <a:ext uri="{FF2B5EF4-FFF2-40B4-BE49-F238E27FC236}">
                <a16:creationId xmlns:a16="http://schemas.microsoft.com/office/drawing/2014/main" id="{570C83CC-F157-4E09-A9CE-D63D5744D032}"/>
              </a:ext>
            </a:extLst>
          </p:cNvPr>
          <p:cNvSpPr>
            <a:spLocks xmlns:a="http://schemas.openxmlformats.org/drawingml/2006/main" noGrp="1"/>
          </p:cNvSpPr>
          <p:nvPr/>
        </p:nvSpPr>
        <p:spPr>
          <a:xfrm xmlns:a="http://schemas.openxmlformats.org/drawingml/2006/main">
            <a:off x="809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6FF9E51A-A6AE-4480-9D5B-F85DD426CE24}"/>
              </a:ext>
            </a:extLst>
          </p:cNvPr>
          <p:cNvSpPr>
            <a:spLocks xmlns:a="http://schemas.openxmlformats.org/drawingml/2006/main" noGrp="1"/>
          </p:cNvSpPr>
          <p:nvPr/>
        </p:nvSpPr>
        <p:spPr>
          <a:xfrm xmlns:a="http://schemas.openxmlformats.org/drawingml/2006/main">
            <a:off x="809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Support</a:t>
            </a:r>
          </a:p>
        </p:txBody>
      </p:sp>
      <p:sp>
        <p:nvSpPr>
          <p:cNvPr id="17" name="">
            <a:extLst xmlns:a="http://schemas.openxmlformats.org/drawingml/2006/main">
              <a:ext uri="{FF2B5EF4-FFF2-40B4-BE49-F238E27FC236}">
                <a16:creationId xmlns:a16="http://schemas.microsoft.com/office/drawing/2014/main" id="{3DEF8378-0C34-45C8-84B8-22B1A316F112}"/>
              </a:ext>
            </a:extLst>
          </p:cNvPr>
          <p:cNvSpPr>
            <a:spLocks xmlns:a="http://schemas.openxmlformats.org/drawingml/2006/main" noGrp="1"/>
          </p:cNvSpPr>
          <p:nvPr/>
        </p:nvSpPr>
        <p:spPr>
          <a:xfrm xmlns:a="http://schemas.openxmlformats.org/drawingml/2006/main">
            <a:off x="809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Clear expectations and repair assistance.</a:t>
            </a:r>
          </a:p>
        </p:txBody>
      </p:sp>
      <p:sp>
        <p:nvSpPr>
          <p:cNvPr id="18" name="">
            <a:extLst xmlns:a="http://schemas.openxmlformats.org/drawingml/2006/main">
              <a:ext uri="{FF2B5EF4-FFF2-40B4-BE49-F238E27FC236}">
                <a16:creationId xmlns:a16="http://schemas.microsoft.com/office/drawing/2014/main" id="{580AE2BB-CA65-46FB-9AC9-FAE3A97B6B7E}"/>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Sheikh Mahboob Basha’s profile records twice-daily washroom care.</a:t>
            </a:r>
          </a:p>
        </p:txBody>
      </p:sp>
      <p:sp>
        <p:nvSpPr>
          <p:cNvPr id="19" name="">
            <a:extLst xmlns:a="http://schemas.openxmlformats.org/drawingml/2006/main">
              <a:ext uri="{FF2B5EF4-FFF2-40B4-BE49-F238E27FC236}">
                <a16:creationId xmlns:a16="http://schemas.microsoft.com/office/drawing/2014/main" id="{ED80DCFD-4603-46D8-94B8-3064BE410FE4}"/>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Toilet Tales 2.1, PDF p. 26; not a current inspection</a:t>
            </a:r>
          </a:p>
        </p:txBody>
      </p:sp>
      <p:sp>
        <p:nvSpPr>
          <p:cNvPr id="20" name="">
            <a:extLst xmlns:a="http://schemas.openxmlformats.org/drawingml/2006/main">
              <a:ext uri="{FF2B5EF4-FFF2-40B4-BE49-F238E27FC236}">
                <a16:creationId xmlns:a16="http://schemas.microsoft.com/office/drawing/2014/main" id="{D342A19E-D9A5-4701-80D2-59DE97249238}"/>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24</a:t>
            </a:r>
          </a:p>
        </p:txBody>
      </p:sp>
    </p:spTree>
    <p:extLst>
      <p:ext uri="{BB962C8B-B14F-4D97-AF65-F5344CB8AC3E}">
        <p14:creationId xmlns:p14="http://schemas.microsoft.com/office/powerpoint/2010/main" val="1715920169"/>
      </p:ext>
    </p:extLst>
  </p:cSld>
</p:sld>
</file>

<file path=ppt/slides/slide25.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CF9059A3-EB38-4AC5-8211-684964556FE8}"/>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6ABEBE6A-AB73-4CDD-A9E4-8082CFA57491}"/>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LooCafe Mini: a shop and toilets in one small unit.</a:t>
            </a:r>
          </a:p>
        </p:txBody>
      </p:sp>
      <p:sp>
        <p:nvSpPr>
          <p:cNvPr id="3" name="">
            <a:extLst xmlns:a="http://schemas.openxmlformats.org/drawingml/2006/main">
              <a:ext uri="{FF2B5EF4-FFF2-40B4-BE49-F238E27FC236}">
                <a16:creationId xmlns:a16="http://schemas.microsoft.com/office/drawing/2014/main" id="{B28021B7-0EE9-4D63-BDBB-5DCFEC32B325}"/>
              </a:ext>
            </a:extLst>
          </p:cNvPr>
          <p:cNvSpPr>
            <a:spLocks xmlns:a="http://schemas.openxmlformats.org/drawingml/2006/main" noGrp="1"/>
          </p:cNvSpPr>
          <p:nvPr/>
        </p:nvSpPr>
        <p:spPr>
          <a:xfrm xmlns:a="http://schemas.openxmlformats.org/drawingml/2006/main">
            <a:off x="476250"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164ca207542a4029"/>
          <a:stretch xmlns:a="http://schemas.openxmlformats.org/drawingml/2006/main"/>
        </p:blipFill>
        <p:spPr>
          <a:xfrm xmlns:a="http://schemas.openxmlformats.org/drawingml/2006/main">
            <a:off x="1828800" y="1971675"/>
            <a:ext cx="2843213"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A32EDA9-811B-4548-954B-A212C40223E9}"/>
              </a:ext>
            </a:extLst>
          </p:cNvPr>
          <p:cNvSpPr>
            <a:spLocks xmlns:a="http://schemas.openxmlformats.org/drawingml/2006/main" noGrp="1"/>
          </p:cNvSpPr>
          <p:nvPr/>
        </p:nvSpPr>
        <p:spPr>
          <a:xfrm xmlns:a="http://schemas.openxmlformats.org/drawingml/2006/main">
            <a:off x="476250"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A0292D7-0D5F-4C10-9840-A303FDFEBFB3}"/>
              </a:ext>
            </a:extLst>
          </p:cNvPr>
          <p:cNvSpPr>
            <a:spLocks xmlns:a="http://schemas.openxmlformats.org/drawingml/2006/main" noGrp="1"/>
          </p:cNvSpPr>
          <p:nvPr/>
        </p:nvSpPr>
        <p:spPr>
          <a:xfrm xmlns:a="http://schemas.openxmlformats.org/drawingml/2006/main">
            <a:off x="542925"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Corner view: shop and toilet entrances</a:t>
            </a:r>
          </a:p>
        </p:txBody>
      </p:sp>
      <p:sp>
        <p:nvSpPr>
          <p:cNvPr id="7" name="">
            <a:extLst xmlns:a="http://schemas.openxmlformats.org/drawingml/2006/main">
              <a:ext uri="{FF2B5EF4-FFF2-40B4-BE49-F238E27FC236}">
                <a16:creationId xmlns:a16="http://schemas.microsoft.com/office/drawing/2014/main" id="{4473E40E-6DA2-45A5-8DDB-651CFF849EAF}"/>
              </a:ext>
            </a:extLst>
          </p:cNvPr>
          <p:cNvSpPr>
            <a:spLocks xmlns:a="http://schemas.openxmlformats.org/drawingml/2006/main" noGrp="1"/>
          </p:cNvSpPr>
          <p:nvPr/>
        </p:nvSpPr>
        <p:spPr>
          <a:xfrm xmlns:a="http://schemas.openxmlformats.org/drawingml/2006/main">
            <a:off x="6167438"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778ced883518432d"/>
          <a:stretch xmlns:a="http://schemas.openxmlformats.org/drawingml/2006/main"/>
        </p:blipFill>
        <p:spPr>
          <a:xfrm xmlns:a="http://schemas.openxmlformats.org/drawingml/2006/main">
            <a:off x="7519988" y="1971675"/>
            <a:ext cx="2843213"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8A26E17-BB9D-41F7-A249-F9ACFD153895}"/>
              </a:ext>
            </a:extLst>
          </p:cNvPr>
          <p:cNvSpPr>
            <a:spLocks xmlns:a="http://schemas.openxmlformats.org/drawingml/2006/main" noGrp="1"/>
          </p:cNvSpPr>
          <p:nvPr/>
        </p:nvSpPr>
        <p:spPr>
          <a:xfrm xmlns:a="http://schemas.openxmlformats.org/drawingml/2006/main">
            <a:off x="6167438"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38913A1-8F41-4E91-9D1D-9D18C066C625}"/>
              </a:ext>
            </a:extLst>
          </p:cNvPr>
          <p:cNvSpPr>
            <a:spLocks xmlns:a="http://schemas.openxmlformats.org/drawingml/2006/main" noGrp="1"/>
          </p:cNvSpPr>
          <p:nvPr/>
        </p:nvSpPr>
        <p:spPr>
          <a:xfrm xmlns:a="http://schemas.openxmlformats.org/drawingml/2006/main">
            <a:off x="6234113"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Closer view: counter and women’s entrance</a:t>
            </a:r>
          </a:p>
        </p:txBody>
      </p:sp>
      <p:sp>
        <p:nvSpPr>
          <p:cNvPr id="11" name="">
            <a:extLst xmlns:a="http://schemas.openxmlformats.org/drawingml/2006/main">
              <a:ext uri="{FF2B5EF4-FFF2-40B4-BE49-F238E27FC236}">
                <a16:creationId xmlns:a16="http://schemas.microsoft.com/office/drawing/2014/main" id="{E0D4FB2C-6D9D-471E-8A97-E21B6DEA89F1}"/>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The counter faces the street. Toilet entrances remain beside it.</a:t>
            </a:r>
          </a:p>
        </p:txBody>
      </p:sp>
      <p:sp>
        <p:nvSpPr>
          <p:cNvPr id="12" name="">
            <a:extLst xmlns:a="http://schemas.openxmlformats.org/drawingml/2006/main">
              <a:ext uri="{FF2B5EF4-FFF2-40B4-BE49-F238E27FC236}">
                <a16:creationId xmlns:a16="http://schemas.microsoft.com/office/drawing/2014/main" id="{936BF30C-BAE6-4BB8-889D-5C32139EFCD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LooCafe Mini archive; photographs show design and setting, not measured performance</a:t>
            </a:r>
          </a:p>
        </p:txBody>
      </p:sp>
      <p:sp>
        <p:nvSpPr>
          <p:cNvPr id="13" name="">
            <a:extLst xmlns:a="http://schemas.openxmlformats.org/drawingml/2006/main">
              <a:ext uri="{FF2B5EF4-FFF2-40B4-BE49-F238E27FC236}">
                <a16:creationId xmlns:a16="http://schemas.microsoft.com/office/drawing/2014/main" id="{8CE3CB66-00E1-48D2-BA82-9F2BC643C4B2}"/>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25</a:t>
            </a:r>
          </a:p>
        </p:txBody>
      </p:sp>
    </p:spTree>
    <p:extLst>
      <p:ext uri="{BB962C8B-B14F-4D97-AF65-F5344CB8AC3E}">
        <p14:creationId xmlns:p14="http://schemas.microsoft.com/office/powerpoint/2010/main" val="367628122"/>
      </p:ext>
    </p:extLst>
  </p:cSld>
</p:sld>
</file>

<file path=ppt/slides/slide26.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B9F2453-583F-4BB4-A454-CD253EC339AF}"/>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D9583211-90F5-4D79-BC46-D547921D05D4}"/>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DRNF: free chai beside public sanitation.</a:t>
            </a:r>
          </a:p>
        </p:txBody>
      </p:sp>
      <p:sp>
        <p:nvSpPr>
          <p:cNvPr id="3" name="">
            <a:extLst xmlns:a="http://schemas.openxmlformats.org/drawingml/2006/main">
              <a:ext uri="{FF2B5EF4-FFF2-40B4-BE49-F238E27FC236}">
                <a16:creationId xmlns:a16="http://schemas.microsoft.com/office/drawing/2014/main" id="{73C3F0FE-D6EC-4FFC-ADDC-88494DA35CC1}"/>
              </a:ext>
            </a:extLst>
          </p:cNvPr>
          <p:cNvSpPr>
            <a:spLocks xmlns:a="http://schemas.openxmlformats.org/drawingml/2006/main" noGrp="1"/>
          </p:cNvSpPr>
          <p:nvPr/>
        </p:nvSpPr>
        <p:spPr>
          <a:xfrm xmlns:a="http://schemas.openxmlformats.org/drawingml/2006/main">
            <a:off x="476250" y="1971675"/>
            <a:ext cx="7801414"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20f843c49b64a79"/>
          <a:stretch xmlns:a="http://schemas.openxmlformats.org/drawingml/2006/main"/>
        </p:blipFill>
        <p:spPr>
          <a:xfrm xmlns:a="http://schemas.openxmlformats.org/drawingml/2006/main">
            <a:off x="1011303" y="1971675"/>
            <a:ext cx="6731308"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147085C-2FE4-4A00-B72E-6AE8B4CBFBEA}"/>
              </a:ext>
            </a:extLst>
          </p:cNvPr>
          <p:cNvSpPr>
            <a:spLocks xmlns:a="http://schemas.openxmlformats.org/drawingml/2006/main" noGrp="1"/>
          </p:cNvSpPr>
          <p:nvPr/>
        </p:nvSpPr>
        <p:spPr>
          <a:xfrm xmlns:a="http://schemas.openxmlformats.org/drawingml/2006/main">
            <a:off x="476250" y="5410200"/>
            <a:ext cx="7801414"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A16D0071-DD06-4022-B178-BC1D4082D216}"/>
              </a:ext>
            </a:extLst>
          </p:cNvPr>
          <p:cNvSpPr>
            <a:spLocks xmlns:a="http://schemas.openxmlformats.org/drawingml/2006/main" noGrp="1"/>
          </p:cNvSpPr>
          <p:nvPr/>
        </p:nvSpPr>
        <p:spPr>
          <a:xfrm xmlns:a="http://schemas.openxmlformats.org/drawingml/2006/main">
            <a:off x="542925" y="5448300"/>
            <a:ext cx="7668064"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Original DRNF free-chai-counter photograph</a:t>
            </a:r>
          </a:p>
        </p:txBody>
      </p:sp>
      <p:sp>
        <p:nvSpPr>
          <p:cNvPr id="7" name="">
            <a:extLst xmlns:a="http://schemas.openxmlformats.org/drawingml/2006/main">
              <a:ext uri="{FF2B5EF4-FFF2-40B4-BE49-F238E27FC236}">
                <a16:creationId xmlns:a16="http://schemas.microsoft.com/office/drawing/2014/main" id="{552F980A-7205-4719-8747-2991AC98BEC7}"/>
              </a:ext>
            </a:extLst>
          </p:cNvPr>
          <p:cNvSpPr>
            <a:spLocks xmlns:a="http://schemas.openxmlformats.org/drawingml/2006/main" noGrp="1"/>
          </p:cNvSpPr>
          <p:nvPr/>
        </p:nvSpPr>
        <p:spPr>
          <a:xfrm xmlns:a="http://schemas.openxmlformats.org/drawingml/2006/main">
            <a:off x="8420539" y="1971675"/>
            <a:ext cx="3295211"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e6878c98b0494659"/>
          <a:stretch xmlns:a="http://schemas.openxmlformats.org/drawingml/2006/main"/>
        </p:blipFill>
        <p:spPr>
          <a:xfrm xmlns:a="http://schemas.openxmlformats.org/drawingml/2006/main">
            <a:off x="8646538" y="1971675"/>
            <a:ext cx="2843213"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B2066DAF-80B1-4D99-AB9B-750923A17F6B}"/>
              </a:ext>
            </a:extLst>
          </p:cNvPr>
          <p:cNvSpPr>
            <a:spLocks xmlns:a="http://schemas.openxmlformats.org/drawingml/2006/main" noGrp="1"/>
          </p:cNvSpPr>
          <p:nvPr/>
        </p:nvSpPr>
        <p:spPr>
          <a:xfrm xmlns:a="http://schemas.openxmlformats.org/drawingml/2006/main">
            <a:off x="8420539" y="5410200"/>
            <a:ext cx="3295211"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DB292F9-C605-4A60-9AAE-DC1A099FF586}"/>
              </a:ext>
            </a:extLst>
          </p:cNvPr>
          <p:cNvSpPr>
            <a:spLocks xmlns:a="http://schemas.openxmlformats.org/drawingml/2006/main" noGrp="1"/>
          </p:cNvSpPr>
          <p:nvPr/>
        </p:nvSpPr>
        <p:spPr>
          <a:xfrm xmlns:a="http://schemas.openxmlformats.org/drawingml/2006/main">
            <a:off x="8487214" y="5448300"/>
            <a:ext cx="3161861"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DRNF-branded counter and toilet entrance</a:t>
            </a:r>
          </a:p>
        </p:txBody>
      </p:sp>
      <p:sp>
        <p:nvSpPr>
          <p:cNvPr id="11" name="">
            <a:extLst xmlns:a="http://schemas.openxmlformats.org/drawingml/2006/main">
              <a:ext uri="{FF2B5EF4-FFF2-40B4-BE49-F238E27FC236}">
                <a16:creationId xmlns:a16="http://schemas.microsoft.com/office/drawing/2014/main" id="{45027684-F5CA-484A-A49B-B0733685B1C5}"/>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 public-service counter can share the unit with public toilets.</a:t>
            </a:r>
          </a:p>
        </p:txBody>
      </p:sp>
      <p:sp>
        <p:nvSpPr>
          <p:cNvPr id="12" name="">
            <a:extLst xmlns:a="http://schemas.openxmlformats.org/drawingml/2006/main">
              <a:ext uri="{FF2B5EF4-FFF2-40B4-BE49-F238E27FC236}">
                <a16:creationId xmlns:a16="http://schemas.microsoft.com/office/drawing/2014/main" id="{3DB9A51F-5741-44A6-9957-25256F130F79}"/>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DRNF chai-counter archive and LooCafe Mini archive; funding arrangements vary by site</a:t>
            </a:r>
          </a:p>
        </p:txBody>
      </p:sp>
      <p:sp>
        <p:nvSpPr>
          <p:cNvPr id="13" name="">
            <a:extLst xmlns:a="http://schemas.openxmlformats.org/drawingml/2006/main">
              <a:ext uri="{FF2B5EF4-FFF2-40B4-BE49-F238E27FC236}">
                <a16:creationId xmlns:a16="http://schemas.microsoft.com/office/drawing/2014/main" id="{EAFE2996-D340-40E0-84C9-26373639D1BB}"/>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26</a:t>
            </a:r>
          </a:p>
        </p:txBody>
      </p:sp>
    </p:spTree>
    <p:extLst>
      <p:ext uri="{BB962C8B-B14F-4D97-AF65-F5344CB8AC3E}">
        <p14:creationId xmlns:p14="http://schemas.microsoft.com/office/powerpoint/2010/main" val="808726150"/>
      </p:ext>
    </p:extLst>
  </p:cSld>
</p:sld>
</file>

<file path=ppt/slides/slide27.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8F4BF709-4AF5-43B6-88D6-D642580DA2E9}"/>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1B1C2B3F-21CC-4A27-98CF-63C6A3F2D339}"/>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Different streets. A repeatable service.</a:t>
            </a:r>
          </a:p>
        </p:txBody>
      </p:sp>
      <p:sp>
        <p:nvSpPr>
          <p:cNvPr id="3" name="">
            <a:extLst xmlns:a="http://schemas.openxmlformats.org/drawingml/2006/main">
              <a:ext uri="{FF2B5EF4-FFF2-40B4-BE49-F238E27FC236}">
                <a16:creationId xmlns:a16="http://schemas.microsoft.com/office/drawing/2014/main" id="{20376C20-3A76-43A4-811A-B267177EBEBD}"/>
              </a:ext>
            </a:extLst>
          </p:cNvPr>
          <p:cNvSpPr>
            <a:spLocks xmlns:a="http://schemas.openxmlformats.org/drawingml/2006/main" noGrp="1"/>
          </p:cNvSpPr>
          <p:nvPr/>
        </p:nvSpPr>
        <p:spPr>
          <a:xfrm xmlns:a="http://schemas.openxmlformats.org/drawingml/2006/main">
            <a:off x="476250" y="1971675"/>
            <a:ext cx="523944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a7a95a25b424466"/>
          <a:stretch xmlns:a="http://schemas.openxmlformats.org/drawingml/2006/main"/>
        </p:blipFill>
        <p:spPr>
          <a:xfrm xmlns:a="http://schemas.openxmlformats.org/drawingml/2006/main">
            <a:off x="476250" y="2495715"/>
            <a:ext cx="5239440" cy="2742869"/>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38CDC53-075B-4382-A734-A3291DD4DA08}"/>
              </a:ext>
            </a:extLst>
          </p:cNvPr>
          <p:cNvSpPr>
            <a:spLocks xmlns:a="http://schemas.openxmlformats.org/drawingml/2006/main" noGrp="1"/>
          </p:cNvSpPr>
          <p:nvPr/>
        </p:nvSpPr>
        <p:spPr>
          <a:xfrm xmlns:a="http://schemas.openxmlformats.org/drawingml/2006/main">
            <a:off x="5858565" y="1971675"/>
            <a:ext cx="365715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0aa0b380458474b"/>
          <a:stretch xmlns:a="http://schemas.openxmlformats.org/drawingml/2006/main"/>
        </p:blipFill>
        <p:spPr>
          <a:xfrm xmlns:a="http://schemas.openxmlformats.org/drawingml/2006/main">
            <a:off x="5858565" y="2495715"/>
            <a:ext cx="3657159" cy="2742869"/>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D1A1EC87-F341-44E2-B0C3-A6AA0C472E59}"/>
              </a:ext>
            </a:extLst>
          </p:cNvPr>
          <p:cNvSpPr>
            <a:spLocks xmlns:a="http://schemas.openxmlformats.org/drawingml/2006/main" noGrp="1"/>
          </p:cNvSpPr>
          <p:nvPr/>
        </p:nvSpPr>
        <p:spPr>
          <a:xfrm xmlns:a="http://schemas.openxmlformats.org/drawingml/2006/main">
            <a:off x="9658598" y="1971675"/>
            <a:ext cx="2057152"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b2a4a2228244df1"/>
          <a:stretch xmlns:a="http://schemas.openxmlformats.org/drawingml/2006/main"/>
        </p:blipFill>
        <p:spPr>
          <a:xfrm xmlns:a="http://schemas.openxmlformats.org/drawingml/2006/main">
            <a:off x="9658598" y="2495715"/>
            <a:ext cx="2057152" cy="2742869"/>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ECE46731-D7C9-48FD-BE6E-0809819C73E8}"/>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Different site formats use the same link between business income and toilet care.</a:t>
            </a:r>
          </a:p>
        </p:txBody>
      </p:sp>
      <p:sp>
        <p:nvSpPr>
          <p:cNvPr id="10" name="">
            <a:extLst xmlns:a="http://schemas.openxmlformats.org/drawingml/2006/main">
              <a:ext uri="{FF2B5EF4-FFF2-40B4-BE49-F238E27FC236}">
                <a16:creationId xmlns:a16="http://schemas.microsoft.com/office/drawing/2014/main" id="{A872BA08-1166-43B8-9CF8-C97D86CA2398}"/>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archive · Dal Lake, Chennai and Mini examples; not all are ReFlow installations</a:t>
            </a:r>
          </a:p>
        </p:txBody>
      </p:sp>
      <p:sp>
        <p:nvSpPr>
          <p:cNvPr id="11" name="">
            <a:extLst xmlns:a="http://schemas.openxmlformats.org/drawingml/2006/main">
              <a:ext uri="{FF2B5EF4-FFF2-40B4-BE49-F238E27FC236}">
                <a16:creationId xmlns:a16="http://schemas.microsoft.com/office/drawing/2014/main" id="{A19B837B-B4D1-4935-9B55-1125770671D2}"/>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27</a:t>
            </a:r>
          </a:p>
        </p:txBody>
      </p:sp>
    </p:spTree>
    <p:extLst>
      <p:ext uri="{BB962C8B-B14F-4D97-AF65-F5344CB8AC3E}">
        <p14:creationId xmlns:p14="http://schemas.microsoft.com/office/powerpoint/2010/main" val="1949557922"/>
      </p:ext>
    </p:extLst>
  </p:cSld>
</p:sld>
</file>

<file path=ppt/slides/slide28.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F7F8D800-0D4C-4CF3-B535-591EE0FDBC75}"/>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C693E9CB-3F1E-4303-B56B-9CF37DE019EA}"/>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Our footprint: different cities and settings.</a:t>
            </a:r>
          </a:p>
        </p:txBody>
      </p:sp>
      <p:sp>
        <p:nvSpPr>
          <p:cNvPr id="3" name="">
            <a:extLst xmlns:a="http://schemas.openxmlformats.org/drawingml/2006/main">
              <a:ext uri="{FF2B5EF4-FFF2-40B4-BE49-F238E27FC236}">
                <a16:creationId xmlns:a16="http://schemas.microsoft.com/office/drawing/2014/main" id="{AA2A9B26-7AF3-4ACC-B280-12900DC13E1B}"/>
              </a:ext>
            </a:extLst>
          </p:cNvPr>
          <p:cNvSpPr>
            <a:spLocks xmlns:a="http://schemas.openxmlformats.org/drawingml/2006/main" noGrp="1"/>
          </p:cNvSpPr>
          <p:nvPr/>
        </p:nvSpPr>
        <p:spPr>
          <a:xfrm xmlns:a="http://schemas.openxmlformats.org/drawingml/2006/main">
            <a:off x="47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DD48A0B-940F-4756-9606-7AFAA32F0E1E}"/>
              </a:ext>
            </a:extLst>
          </p:cNvPr>
          <p:cNvSpPr>
            <a:spLocks xmlns:a="http://schemas.openxmlformats.org/drawingml/2006/main" noGrp="1"/>
          </p:cNvSpPr>
          <p:nvPr/>
        </p:nvSpPr>
        <p:spPr>
          <a:xfrm xmlns:a="http://schemas.openxmlformats.org/drawingml/2006/main">
            <a:off x="47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Mangalagiri</a:t>
            </a:r>
          </a:p>
        </p:txBody>
      </p:sp>
      <p:sp>
        <p:nvSpPr>
          <p:cNvPr id="5" name="">
            <a:extLst xmlns:a="http://schemas.openxmlformats.org/drawingml/2006/main">
              <a:ext uri="{FF2B5EF4-FFF2-40B4-BE49-F238E27FC236}">
                <a16:creationId xmlns:a16="http://schemas.microsoft.com/office/drawing/2014/main" id="{D59E5326-D473-4A1F-8C8E-AC0DB402C689}"/>
              </a:ext>
            </a:extLst>
          </p:cNvPr>
          <p:cNvSpPr>
            <a:spLocks xmlns:a="http://schemas.openxmlformats.org/drawingml/2006/main" noGrp="1"/>
          </p:cNvSpPr>
          <p:nvPr/>
        </p:nvSpPr>
        <p:spPr>
          <a:xfrm xmlns:a="http://schemas.openxmlformats.org/drawingml/2006/main">
            <a:off x="47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Andhra Pradesh</a:t>
            </a:r>
          </a:p>
        </p:txBody>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17d1d548ba3b42c1"/>
          <a:stretch xmlns:a="http://schemas.openxmlformats.org/drawingml/2006/main"/>
        </p:blipFill>
        <p:spPr>
          <a:xfrm xmlns:a="http://schemas.openxmlformats.org/drawingml/2006/main">
            <a:off x="476250" y="2814042"/>
            <a:ext cx="3619500" cy="2420541"/>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7B9960CE-C515-49A7-AE77-FF82214E62A3}"/>
              </a:ext>
            </a:extLst>
          </p:cNvPr>
          <p:cNvSpPr>
            <a:spLocks xmlns:a="http://schemas.openxmlformats.org/drawingml/2006/main" noGrp="1"/>
          </p:cNvSpPr>
          <p:nvPr/>
        </p:nvSpPr>
        <p:spPr>
          <a:xfrm xmlns:a="http://schemas.openxmlformats.org/drawingml/2006/main">
            <a:off x="47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Landscaped unit</a:t>
            </a:r>
          </a:p>
        </p:txBody>
      </p:sp>
      <p:sp>
        <p:nvSpPr>
          <p:cNvPr id="8" name="">
            <a:extLst xmlns:a="http://schemas.openxmlformats.org/drawingml/2006/main">
              <a:ext uri="{FF2B5EF4-FFF2-40B4-BE49-F238E27FC236}">
                <a16:creationId xmlns:a16="http://schemas.microsoft.com/office/drawing/2014/main" id="{05955577-7BB9-4193-AF04-996358134A68}"/>
              </a:ext>
            </a:extLst>
          </p:cNvPr>
          <p:cNvSpPr>
            <a:spLocks xmlns:a="http://schemas.openxmlformats.org/drawingml/2006/main" noGrp="1"/>
          </p:cNvSpPr>
          <p:nvPr/>
        </p:nvSpPr>
        <p:spPr>
          <a:xfrm xmlns:a="http://schemas.openxmlformats.org/drawingml/2006/main">
            <a:off x="47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00830A74-AFC9-4F95-A797-BAD2461405FE}"/>
              </a:ext>
            </a:extLst>
          </p:cNvPr>
          <p:cNvSpPr>
            <a:spLocks xmlns:a="http://schemas.openxmlformats.org/drawingml/2006/main" noGrp="1"/>
          </p:cNvSpPr>
          <p:nvPr/>
        </p:nvSpPr>
        <p:spPr>
          <a:xfrm xmlns:a="http://schemas.openxmlformats.org/drawingml/2006/main">
            <a:off x="428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1A22694-129A-4B5D-9A3B-E5765F3D05CC}"/>
              </a:ext>
            </a:extLst>
          </p:cNvPr>
          <p:cNvSpPr>
            <a:spLocks xmlns:a="http://schemas.openxmlformats.org/drawingml/2006/main" noGrp="1"/>
          </p:cNvSpPr>
          <p:nvPr/>
        </p:nvSpPr>
        <p:spPr>
          <a:xfrm xmlns:a="http://schemas.openxmlformats.org/drawingml/2006/main">
            <a:off x="428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Chennai</a:t>
            </a:r>
          </a:p>
        </p:txBody>
      </p:sp>
      <p:sp>
        <p:nvSpPr>
          <p:cNvPr id="11" name="">
            <a:extLst xmlns:a="http://schemas.openxmlformats.org/drawingml/2006/main">
              <a:ext uri="{FF2B5EF4-FFF2-40B4-BE49-F238E27FC236}">
                <a16:creationId xmlns:a16="http://schemas.microsoft.com/office/drawing/2014/main" id="{62D15E6F-78A2-4E50-BE12-EE0DB0BD7F3F}"/>
              </a:ext>
            </a:extLst>
          </p:cNvPr>
          <p:cNvSpPr>
            <a:spLocks xmlns:a="http://schemas.openxmlformats.org/drawingml/2006/main" noGrp="1"/>
          </p:cNvSpPr>
          <p:nvPr/>
        </p:nvSpPr>
        <p:spPr>
          <a:xfrm xmlns:a="http://schemas.openxmlformats.org/drawingml/2006/main">
            <a:off x="428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Tamil Nadu</a:t>
            </a:r>
          </a:p>
        </p:txBody>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cd87bbbc42bf4f04"/>
          <a:stretch xmlns:a="http://schemas.openxmlformats.org/drawingml/2006/main"/>
        </p:blipFill>
        <p:spPr>
          <a:xfrm xmlns:a="http://schemas.openxmlformats.org/drawingml/2006/main">
            <a:off x="4349750" y="2714625"/>
            <a:ext cx="3492500" cy="261937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88134241-7BA5-4F31-8513-E82A2481D539}"/>
              </a:ext>
            </a:extLst>
          </p:cNvPr>
          <p:cNvSpPr>
            <a:spLocks xmlns:a="http://schemas.openxmlformats.org/drawingml/2006/main" noGrp="1"/>
          </p:cNvSpPr>
          <p:nvPr/>
        </p:nvSpPr>
        <p:spPr>
          <a:xfrm xmlns:a="http://schemas.openxmlformats.org/drawingml/2006/main">
            <a:off x="428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Street-side unit</a:t>
            </a:r>
          </a:p>
        </p:txBody>
      </p:sp>
      <p:sp>
        <p:nvSpPr>
          <p:cNvPr id="14" name="">
            <a:extLst xmlns:a="http://schemas.openxmlformats.org/drawingml/2006/main">
              <a:ext uri="{FF2B5EF4-FFF2-40B4-BE49-F238E27FC236}">
                <a16:creationId xmlns:a16="http://schemas.microsoft.com/office/drawing/2014/main" id="{0EB49C64-7F71-4E60-8750-4A565A3BA178}"/>
              </a:ext>
            </a:extLst>
          </p:cNvPr>
          <p:cNvSpPr>
            <a:spLocks xmlns:a="http://schemas.openxmlformats.org/drawingml/2006/main" noGrp="1"/>
          </p:cNvSpPr>
          <p:nvPr/>
        </p:nvSpPr>
        <p:spPr>
          <a:xfrm xmlns:a="http://schemas.openxmlformats.org/drawingml/2006/main">
            <a:off x="428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A7970B8-3FDF-46C9-8CF1-61A73B851818}"/>
              </a:ext>
            </a:extLst>
          </p:cNvPr>
          <p:cNvSpPr>
            <a:spLocks xmlns:a="http://schemas.openxmlformats.org/drawingml/2006/main" noGrp="1"/>
          </p:cNvSpPr>
          <p:nvPr/>
        </p:nvSpPr>
        <p:spPr>
          <a:xfrm xmlns:a="http://schemas.openxmlformats.org/drawingml/2006/main">
            <a:off x="809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8D34F5BA-F877-4A26-9961-4871B8EEC297}"/>
              </a:ext>
            </a:extLst>
          </p:cNvPr>
          <p:cNvSpPr>
            <a:spLocks xmlns:a="http://schemas.openxmlformats.org/drawingml/2006/main" noGrp="1"/>
          </p:cNvSpPr>
          <p:nvPr/>
        </p:nvSpPr>
        <p:spPr>
          <a:xfrm xmlns:a="http://schemas.openxmlformats.org/drawingml/2006/main">
            <a:off x="809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Mumbai</a:t>
            </a:r>
          </a:p>
        </p:txBody>
      </p:sp>
      <p:sp>
        <p:nvSpPr>
          <p:cNvPr id="17" name="">
            <a:extLst xmlns:a="http://schemas.openxmlformats.org/drawingml/2006/main">
              <a:ext uri="{FF2B5EF4-FFF2-40B4-BE49-F238E27FC236}">
                <a16:creationId xmlns:a16="http://schemas.microsoft.com/office/drawing/2014/main" id="{F8797528-5092-4E21-96E2-90FF18D26373}"/>
              </a:ext>
            </a:extLst>
          </p:cNvPr>
          <p:cNvSpPr>
            <a:spLocks xmlns:a="http://schemas.openxmlformats.org/drawingml/2006/main" noGrp="1"/>
          </p:cNvSpPr>
          <p:nvPr/>
        </p:nvSpPr>
        <p:spPr>
          <a:xfrm xmlns:a="http://schemas.openxmlformats.org/drawingml/2006/main">
            <a:off x="809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Maharashtra</a:t>
            </a:r>
          </a:p>
        </p:txBody>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77086cf662584457"/>
          <a:stretch xmlns:a="http://schemas.openxmlformats.org/drawingml/2006/main"/>
        </p:blipFill>
        <p:spPr>
          <a:xfrm xmlns:a="http://schemas.openxmlformats.org/drawingml/2006/main">
            <a:off x="8159750" y="2714625"/>
            <a:ext cx="3492500" cy="2619375"/>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CACF4453-24EB-4AF2-9FA6-8F79C7A95168}"/>
              </a:ext>
            </a:extLst>
          </p:cNvPr>
          <p:cNvSpPr>
            <a:spLocks xmlns:a="http://schemas.openxmlformats.org/drawingml/2006/main" noGrp="1"/>
          </p:cNvSpPr>
          <p:nvPr/>
        </p:nvSpPr>
        <p:spPr>
          <a:xfrm xmlns:a="http://schemas.openxmlformats.org/drawingml/2006/main">
            <a:off x="809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BMC-linked facility</a:t>
            </a:r>
          </a:p>
        </p:txBody>
      </p:sp>
      <p:sp>
        <p:nvSpPr>
          <p:cNvPr id="20" name="">
            <a:extLst xmlns:a="http://schemas.openxmlformats.org/drawingml/2006/main">
              <a:ext uri="{FF2B5EF4-FFF2-40B4-BE49-F238E27FC236}">
                <a16:creationId xmlns:a16="http://schemas.microsoft.com/office/drawing/2014/main" id="{7FD8C04A-C1CE-4CCE-A7CA-8476708740D5}"/>
              </a:ext>
            </a:extLst>
          </p:cNvPr>
          <p:cNvSpPr>
            <a:spLocks xmlns:a="http://schemas.openxmlformats.org/drawingml/2006/main" noGrp="1"/>
          </p:cNvSpPr>
          <p:nvPr/>
        </p:nvSpPr>
        <p:spPr>
          <a:xfrm xmlns:a="http://schemas.openxmlformats.org/drawingml/2006/main">
            <a:off x="809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650E7A08-27DD-4F69-B9E6-14040C212463}"/>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Each location needs a suitable site, a working toilet and a maintenance plan.</a:t>
            </a:r>
          </a:p>
        </p:txBody>
      </p:sp>
      <p:sp>
        <p:nvSpPr>
          <p:cNvPr id="22" name="">
            <a:extLst xmlns:a="http://schemas.openxmlformats.org/drawingml/2006/main">
              <a:ext uri="{FF2B5EF4-FFF2-40B4-BE49-F238E27FC236}">
                <a16:creationId xmlns:a16="http://schemas.microsoft.com/office/drawing/2014/main" id="{E8A4B196-ACB5-4696-8F16-6546ADAFE60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23" name="">
            <a:extLst xmlns:a="http://schemas.openxmlformats.org/drawingml/2006/main">
              <a:ext uri="{FF2B5EF4-FFF2-40B4-BE49-F238E27FC236}">
                <a16:creationId xmlns:a16="http://schemas.microsoft.com/office/drawing/2014/main" id="{7D3ABAD5-2CA8-42E4-B71B-6420354AE473}"/>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28</a:t>
            </a:r>
          </a:p>
        </p:txBody>
      </p:sp>
    </p:spTree>
    <p:extLst>
      <p:ext uri="{BB962C8B-B14F-4D97-AF65-F5344CB8AC3E}">
        <p14:creationId xmlns:p14="http://schemas.microsoft.com/office/powerpoint/2010/main" val="226887826"/>
      </p:ext>
    </p:extLst>
  </p:cSld>
</p:sld>
</file>

<file path=ppt/slides/slide29.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671DC7C-4598-484F-B0AA-639F0E4A6406}"/>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C5575A24-E0F6-4599-9981-D1265847A228}"/>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From Hyderabad parks to Dal Lake.</a:t>
            </a:r>
          </a:p>
        </p:txBody>
      </p:sp>
      <p:sp>
        <p:nvSpPr>
          <p:cNvPr id="3" name="">
            <a:extLst xmlns:a="http://schemas.openxmlformats.org/drawingml/2006/main">
              <a:ext uri="{FF2B5EF4-FFF2-40B4-BE49-F238E27FC236}">
                <a16:creationId xmlns:a16="http://schemas.microsoft.com/office/drawing/2014/main" id="{0DDB16E1-64CB-4AF4-87D5-CC9C78C60EDA}"/>
              </a:ext>
            </a:extLst>
          </p:cNvPr>
          <p:cNvSpPr>
            <a:spLocks xmlns:a="http://schemas.openxmlformats.org/drawingml/2006/main" noGrp="1"/>
          </p:cNvSpPr>
          <p:nvPr/>
        </p:nvSpPr>
        <p:spPr>
          <a:xfrm xmlns:a="http://schemas.openxmlformats.org/drawingml/2006/main">
            <a:off x="476250" y="1971675"/>
            <a:ext cx="492524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bfcc1eb5d49942ae"/>
          <a:stretch xmlns:a="http://schemas.openxmlformats.org/drawingml/2006/main"/>
        </p:blipFill>
        <p:spPr>
          <a:xfrm xmlns:a="http://schemas.openxmlformats.org/drawingml/2006/main">
            <a:off x="921890" y="1971675"/>
            <a:ext cx="4033960"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E69CC14-FD4A-4D09-B4D2-08B2F59DD4F3}"/>
              </a:ext>
            </a:extLst>
          </p:cNvPr>
          <p:cNvSpPr>
            <a:spLocks xmlns:a="http://schemas.openxmlformats.org/drawingml/2006/main" noGrp="1"/>
          </p:cNvSpPr>
          <p:nvPr/>
        </p:nvSpPr>
        <p:spPr>
          <a:xfrm xmlns:a="http://schemas.openxmlformats.org/drawingml/2006/main">
            <a:off x="476250" y="5410200"/>
            <a:ext cx="492524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2B8E06CE-7131-4E43-940F-AAC141A9C0B5}"/>
              </a:ext>
            </a:extLst>
          </p:cNvPr>
          <p:cNvSpPr>
            <a:spLocks xmlns:a="http://schemas.openxmlformats.org/drawingml/2006/main" noGrp="1"/>
          </p:cNvSpPr>
          <p:nvPr/>
        </p:nvSpPr>
        <p:spPr>
          <a:xfrm xmlns:a="http://schemas.openxmlformats.org/drawingml/2006/main">
            <a:off x="542925" y="5448300"/>
            <a:ext cx="479189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Mir Alam Park · Public park setting</a:t>
            </a:r>
          </a:p>
        </p:txBody>
      </p:sp>
      <p:sp>
        <p:nvSpPr>
          <p:cNvPr id="7" name="">
            <a:extLst xmlns:a="http://schemas.openxmlformats.org/drawingml/2006/main">
              <a:ext uri="{FF2B5EF4-FFF2-40B4-BE49-F238E27FC236}">
                <a16:creationId xmlns:a16="http://schemas.microsoft.com/office/drawing/2014/main" id="{792BF6A6-3E4C-4E70-8EFA-F40F357D9538}"/>
              </a:ext>
            </a:extLst>
          </p:cNvPr>
          <p:cNvSpPr>
            <a:spLocks xmlns:a="http://schemas.openxmlformats.org/drawingml/2006/main" noGrp="1"/>
          </p:cNvSpPr>
          <p:nvPr/>
        </p:nvSpPr>
        <p:spPr>
          <a:xfrm xmlns:a="http://schemas.openxmlformats.org/drawingml/2006/main">
            <a:off x="5544365" y="1971675"/>
            <a:ext cx="6171385"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7fdf2f7fa331453e"/>
          <a:stretch xmlns:a="http://schemas.openxmlformats.org/drawingml/2006/main"/>
        </p:blipFill>
        <p:spPr>
          <a:xfrm xmlns:a="http://schemas.openxmlformats.org/drawingml/2006/main">
            <a:off x="6102757" y="1971675"/>
            <a:ext cx="5054600"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9A759A61-B531-483F-ADD8-AA4F8DB0983B}"/>
              </a:ext>
            </a:extLst>
          </p:cNvPr>
          <p:cNvSpPr>
            <a:spLocks xmlns:a="http://schemas.openxmlformats.org/drawingml/2006/main" noGrp="1"/>
          </p:cNvSpPr>
          <p:nvPr/>
        </p:nvSpPr>
        <p:spPr>
          <a:xfrm xmlns:a="http://schemas.openxmlformats.org/drawingml/2006/main">
            <a:off x="5544365" y="5410200"/>
            <a:ext cx="6171385"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5247A4F0-4152-4547-9F51-AD419944AEAE}"/>
              </a:ext>
            </a:extLst>
          </p:cNvPr>
          <p:cNvSpPr>
            <a:spLocks xmlns:a="http://schemas.openxmlformats.org/drawingml/2006/main" noGrp="1"/>
          </p:cNvSpPr>
          <p:nvPr/>
        </p:nvSpPr>
        <p:spPr>
          <a:xfrm xmlns:a="http://schemas.openxmlformats.org/drawingml/2006/main">
            <a:off x="5611040" y="5448300"/>
            <a:ext cx="603803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Dal Lake, Srinagar · Night-time frontage</a:t>
            </a:r>
          </a:p>
        </p:txBody>
      </p:sp>
      <p:sp>
        <p:nvSpPr>
          <p:cNvPr id="11" name="">
            <a:extLst xmlns:a="http://schemas.openxmlformats.org/drawingml/2006/main">
              <a:ext uri="{FF2B5EF4-FFF2-40B4-BE49-F238E27FC236}">
                <a16:creationId xmlns:a16="http://schemas.microsoft.com/office/drawing/2014/main" id="{EAAAC8DE-A5A3-4283-8BFF-9E147382A9C3}"/>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Mir Alam Park, Hyderabad · Dal Lake, Srinagar</a:t>
            </a:r>
          </a:p>
        </p:txBody>
      </p:sp>
      <p:sp>
        <p:nvSpPr>
          <p:cNvPr id="12" name="">
            <a:extLst xmlns:a="http://schemas.openxmlformats.org/drawingml/2006/main">
              <a:ext uri="{FF2B5EF4-FFF2-40B4-BE49-F238E27FC236}">
                <a16:creationId xmlns:a16="http://schemas.microsoft.com/office/drawing/2014/main" id="{798EF81E-8AB9-4336-942F-CEE6B615291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13" name="">
            <a:extLst xmlns:a="http://schemas.openxmlformats.org/drawingml/2006/main">
              <a:ext uri="{FF2B5EF4-FFF2-40B4-BE49-F238E27FC236}">
                <a16:creationId xmlns:a16="http://schemas.microsoft.com/office/drawing/2014/main" id="{047E5A09-29E6-491A-A723-1D730F12C9D3}"/>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29</a:t>
            </a:r>
          </a:p>
        </p:txBody>
      </p:sp>
    </p:spTree>
    <p:extLst>
      <p:ext uri="{BB962C8B-B14F-4D97-AF65-F5344CB8AC3E}">
        <p14:creationId xmlns:p14="http://schemas.microsoft.com/office/powerpoint/2010/main" val="876469402"/>
      </p:ext>
    </p:extLst>
  </p:cSld>
</p:sld>
</file>

<file path=ppt/slides/slide30.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4D6CE97-3957-40AB-8B07-B2533B4098A2}"/>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3AC89CAF-6CC8-42DC-8CCF-1697067E707B}"/>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A toilet can belong in a well-designed public space.</a:t>
            </a:r>
          </a:p>
        </p:txBody>
      </p:sp>
      <p:sp>
        <p:nvSpPr>
          <p:cNvPr id="3" name="">
            <a:extLst xmlns:a="http://schemas.openxmlformats.org/drawingml/2006/main">
              <a:ext uri="{FF2B5EF4-FFF2-40B4-BE49-F238E27FC236}">
                <a16:creationId xmlns:a16="http://schemas.microsoft.com/office/drawing/2014/main" id="{346558F3-B6AC-4A45-8911-7D0A7DF67B5D}"/>
              </a:ext>
            </a:extLst>
          </p:cNvPr>
          <p:cNvSpPr>
            <a:spLocks xmlns:a="http://schemas.openxmlformats.org/drawingml/2006/main" noGrp="1"/>
          </p:cNvSpPr>
          <p:nvPr/>
        </p:nvSpPr>
        <p:spPr>
          <a:xfrm xmlns:a="http://schemas.openxmlformats.org/drawingml/2006/main">
            <a:off x="476250" y="1971675"/>
            <a:ext cx="5837095"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fb77e7a49e344665"/>
          <a:stretch xmlns:a="http://schemas.openxmlformats.org/drawingml/2006/main"/>
        </p:blipFill>
        <p:spPr>
          <a:xfrm xmlns:a="http://schemas.openxmlformats.org/drawingml/2006/main">
            <a:off x="560442" y="1971675"/>
            <a:ext cx="5668710"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B33C2C17-7350-4259-A6E4-29297911CBA9}"/>
              </a:ext>
            </a:extLst>
          </p:cNvPr>
          <p:cNvSpPr>
            <a:spLocks xmlns:a="http://schemas.openxmlformats.org/drawingml/2006/main" noGrp="1"/>
          </p:cNvSpPr>
          <p:nvPr/>
        </p:nvSpPr>
        <p:spPr>
          <a:xfrm xmlns:a="http://schemas.openxmlformats.org/drawingml/2006/main">
            <a:off x="476250" y="5410200"/>
            <a:ext cx="5837095"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F1C259EF-6471-46C5-B210-806465F97A47}"/>
              </a:ext>
            </a:extLst>
          </p:cNvPr>
          <p:cNvSpPr>
            <a:spLocks xmlns:a="http://schemas.openxmlformats.org/drawingml/2006/main" noGrp="1"/>
          </p:cNvSpPr>
          <p:nvPr/>
        </p:nvSpPr>
        <p:spPr>
          <a:xfrm xmlns:a="http://schemas.openxmlformats.org/drawingml/2006/main">
            <a:off x="542925" y="5448300"/>
            <a:ext cx="570374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Mangalagiri · Approach and planting</a:t>
            </a:r>
          </a:p>
        </p:txBody>
      </p:sp>
      <p:sp>
        <p:nvSpPr>
          <p:cNvPr id="7" name="">
            <a:extLst xmlns:a="http://schemas.openxmlformats.org/drawingml/2006/main">
              <a:ext uri="{FF2B5EF4-FFF2-40B4-BE49-F238E27FC236}">
                <a16:creationId xmlns:a16="http://schemas.microsoft.com/office/drawing/2014/main" id="{234666C9-0C7D-410B-AEE1-C166DD082817}"/>
              </a:ext>
            </a:extLst>
          </p:cNvPr>
          <p:cNvSpPr>
            <a:spLocks xmlns:a="http://schemas.openxmlformats.org/drawingml/2006/main" noGrp="1"/>
          </p:cNvSpPr>
          <p:nvPr/>
        </p:nvSpPr>
        <p:spPr>
          <a:xfrm xmlns:a="http://schemas.openxmlformats.org/drawingml/2006/main">
            <a:off x="6456220" y="1971675"/>
            <a:ext cx="525953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4ecefc037a3c4f3c"/>
          <a:stretch xmlns:a="http://schemas.openxmlformats.org/drawingml/2006/main"/>
        </p:blipFill>
        <p:spPr>
          <a:xfrm xmlns:a="http://schemas.openxmlformats.org/drawingml/2006/main">
            <a:off x="6532082" y="1971675"/>
            <a:ext cx="5107806"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D921B01-ACC0-4E75-8F05-7C1D8C28D6AE}"/>
              </a:ext>
            </a:extLst>
          </p:cNvPr>
          <p:cNvSpPr>
            <a:spLocks xmlns:a="http://schemas.openxmlformats.org/drawingml/2006/main" noGrp="1"/>
          </p:cNvSpPr>
          <p:nvPr/>
        </p:nvSpPr>
        <p:spPr>
          <a:xfrm xmlns:a="http://schemas.openxmlformats.org/drawingml/2006/main">
            <a:off x="6456220" y="5410200"/>
            <a:ext cx="525953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414C513-E286-4143-B5EB-EA84AD309A5F}"/>
              </a:ext>
            </a:extLst>
          </p:cNvPr>
          <p:cNvSpPr>
            <a:spLocks xmlns:a="http://schemas.openxmlformats.org/drawingml/2006/main" noGrp="1"/>
          </p:cNvSpPr>
          <p:nvPr/>
        </p:nvSpPr>
        <p:spPr>
          <a:xfrm xmlns:a="http://schemas.openxmlformats.org/drawingml/2006/main">
            <a:off x="6522895" y="5448300"/>
            <a:ext cx="512618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Tank Bund · Lighting, signs and entrance</a:t>
            </a:r>
          </a:p>
        </p:txBody>
      </p:sp>
      <p:sp>
        <p:nvSpPr>
          <p:cNvPr id="11" name="">
            <a:extLst xmlns:a="http://schemas.openxmlformats.org/drawingml/2006/main">
              <a:ext uri="{FF2B5EF4-FFF2-40B4-BE49-F238E27FC236}">
                <a16:creationId xmlns:a16="http://schemas.microsoft.com/office/drawing/2014/main" id="{A062CD1B-474B-4358-8C9D-A7B07EC5304C}"/>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 clear approach, visible signs and lighting help people find the facility.</a:t>
            </a:r>
          </a:p>
        </p:txBody>
      </p:sp>
      <p:sp>
        <p:nvSpPr>
          <p:cNvPr id="12" name="">
            <a:extLst xmlns:a="http://schemas.openxmlformats.org/drawingml/2006/main">
              <a:ext uri="{FF2B5EF4-FFF2-40B4-BE49-F238E27FC236}">
                <a16:creationId xmlns:a16="http://schemas.microsoft.com/office/drawing/2014/main" id="{1F319567-D96F-4D28-9CBA-AAD389B7009A}"/>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Company photographs · loocafe.com/gallery and reflowtoilets.com · Locations as documented</a:t>
            </a:r>
          </a:p>
        </p:txBody>
      </p:sp>
      <p:sp>
        <p:nvSpPr>
          <p:cNvPr id="13" name="">
            <a:extLst xmlns:a="http://schemas.openxmlformats.org/drawingml/2006/main">
              <a:ext uri="{FF2B5EF4-FFF2-40B4-BE49-F238E27FC236}">
                <a16:creationId xmlns:a16="http://schemas.microsoft.com/office/drawing/2014/main" id="{4804D59A-D6D2-4149-B2AF-3324251AF1F9}"/>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30</a:t>
            </a:r>
          </a:p>
        </p:txBody>
      </p:sp>
    </p:spTree>
    <p:extLst>
      <p:ext uri="{BB962C8B-B14F-4D97-AF65-F5344CB8AC3E}">
        <p14:creationId xmlns:p14="http://schemas.microsoft.com/office/powerpoint/2010/main" val="1858415022"/>
      </p:ext>
    </p:extLst>
  </p:cSld>
</p:sld>
</file>

<file path=ppt/slides/slide3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4BE93132-5FA9-4169-92BF-FF58A442FD25}"/>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7DBFAC84-FF9C-4202-870E-C832D0AEA481}"/>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Scalability starts in the workshop.</a:t>
            </a:r>
          </a:p>
        </p:txBody>
      </p:sp>
      <p:sp>
        <p:nvSpPr>
          <p:cNvPr id="3" name="">
            <a:extLst xmlns:a="http://schemas.openxmlformats.org/drawingml/2006/main">
              <a:ext uri="{FF2B5EF4-FFF2-40B4-BE49-F238E27FC236}">
                <a16:creationId xmlns:a16="http://schemas.microsoft.com/office/drawing/2014/main" id="{ECAA5BD8-1B39-4F1F-9516-25B55E156242}"/>
              </a:ext>
            </a:extLst>
          </p:cNvPr>
          <p:cNvSpPr>
            <a:spLocks xmlns:a="http://schemas.openxmlformats.org/drawingml/2006/main" noGrp="1"/>
          </p:cNvSpPr>
          <p:nvPr/>
        </p:nvSpPr>
        <p:spPr>
          <a:xfrm xmlns:a="http://schemas.openxmlformats.org/drawingml/2006/main">
            <a:off x="47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D73BE51-2576-424A-A848-FC596625A57D}"/>
              </a:ext>
            </a:extLst>
          </p:cNvPr>
          <p:cNvSpPr>
            <a:spLocks xmlns:a="http://schemas.openxmlformats.org/drawingml/2006/main" noGrp="1"/>
          </p:cNvSpPr>
          <p:nvPr/>
        </p:nvSpPr>
        <p:spPr>
          <a:xfrm xmlns:a="http://schemas.openxmlformats.org/drawingml/2006/main">
            <a:off x="47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1 · Enclosure</a:t>
            </a:r>
          </a:p>
        </p:txBody>
      </p:sp>
      <p:sp>
        <p:nvSpPr>
          <p:cNvPr id="5" name="">
            <a:extLst xmlns:a="http://schemas.openxmlformats.org/drawingml/2006/main">
              <a:ext uri="{FF2B5EF4-FFF2-40B4-BE49-F238E27FC236}">
                <a16:creationId xmlns:a16="http://schemas.microsoft.com/office/drawing/2014/main" id="{1AC288E5-49F7-489E-B2E7-1EC4C0531859}"/>
              </a:ext>
            </a:extLst>
          </p:cNvPr>
          <p:cNvSpPr>
            <a:spLocks xmlns:a="http://schemas.openxmlformats.org/drawingml/2006/main" noGrp="1"/>
          </p:cNvSpPr>
          <p:nvPr/>
        </p:nvSpPr>
        <p:spPr>
          <a:xfrm xmlns:a="http://schemas.openxmlformats.org/drawingml/2006/main">
            <a:off x="47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Build the structure</a:t>
            </a:r>
          </a:p>
        </p:txBody>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ba6a29ae54614efd"/>
          <a:stretch xmlns:a="http://schemas.openxmlformats.org/drawingml/2006/main"/>
        </p:blipFill>
        <p:spPr>
          <a:xfrm xmlns:a="http://schemas.openxmlformats.org/drawingml/2006/main">
            <a:off x="539750" y="2714625"/>
            <a:ext cx="3492500" cy="261937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A7B0B6BB-B75D-4D45-8103-4E90950BEDDE}"/>
              </a:ext>
            </a:extLst>
          </p:cNvPr>
          <p:cNvSpPr>
            <a:spLocks xmlns:a="http://schemas.openxmlformats.org/drawingml/2006/main" noGrp="1"/>
          </p:cNvSpPr>
          <p:nvPr/>
        </p:nvSpPr>
        <p:spPr>
          <a:xfrm xmlns:a="http://schemas.openxmlformats.org/drawingml/2006/main">
            <a:off x="47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Container conversion</a:t>
            </a:r>
          </a:p>
        </p:txBody>
      </p:sp>
      <p:sp>
        <p:nvSpPr>
          <p:cNvPr id="8" name="">
            <a:extLst xmlns:a="http://schemas.openxmlformats.org/drawingml/2006/main">
              <a:ext uri="{FF2B5EF4-FFF2-40B4-BE49-F238E27FC236}">
                <a16:creationId xmlns:a16="http://schemas.microsoft.com/office/drawing/2014/main" id="{8EEE715D-5BFC-4500-82DE-911C417F7679}"/>
              </a:ext>
            </a:extLst>
          </p:cNvPr>
          <p:cNvSpPr>
            <a:spLocks xmlns:a="http://schemas.openxmlformats.org/drawingml/2006/main" noGrp="1"/>
          </p:cNvSpPr>
          <p:nvPr/>
        </p:nvSpPr>
        <p:spPr>
          <a:xfrm xmlns:a="http://schemas.openxmlformats.org/drawingml/2006/main">
            <a:off x="47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64205292-19BA-4CA4-8071-663E5F205AC8}"/>
              </a:ext>
            </a:extLst>
          </p:cNvPr>
          <p:cNvSpPr>
            <a:spLocks xmlns:a="http://schemas.openxmlformats.org/drawingml/2006/main" noGrp="1"/>
          </p:cNvSpPr>
          <p:nvPr/>
        </p:nvSpPr>
        <p:spPr>
          <a:xfrm xmlns:a="http://schemas.openxmlformats.org/drawingml/2006/main">
            <a:off x="428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001F498-1346-4E07-BD3D-7E68AFB747A9}"/>
              </a:ext>
            </a:extLst>
          </p:cNvPr>
          <p:cNvSpPr>
            <a:spLocks xmlns:a="http://schemas.openxmlformats.org/drawingml/2006/main" noGrp="1"/>
          </p:cNvSpPr>
          <p:nvPr/>
        </p:nvSpPr>
        <p:spPr>
          <a:xfrm xmlns:a="http://schemas.openxmlformats.org/drawingml/2006/main">
            <a:off x="428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2 · Exterior</a:t>
            </a:r>
          </a:p>
        </p:txBody>
      </p:sp>
      <p:sp>
        <p:nvSpPr>
          <p:cNvPr id="11" name="">
            <a:extLst xmlns:a="http://schemas.openxmlformats.org/drawingml/2006/main">
              <a:ext uri="{FF2B5EF4-FFF2-40B4-BE49-F238E27FC236}">
                <a16:creationId xmlns:a16="http://schemas.microsoft.com/office/drawing/2014/main" id="{0CFFF8F5-E663-44C9-9A59-144D484A29F3}"/>
              </a:ext>
            </a:extLst>
          </p:cNvPr>
          <p:cNvSpPr>
            <a:spLocks xmlns:a="http://schemas.openxmlformats.org/drawingml/2006/main" noGrp="1"/>
          </p:cNvSpPr>
          <p:nvPr/>
        </p:nvSpPr>
        <p:spPr>
          <a:xfrm xmlns:a="http://schemas.openxmlformats.org/drawingml/2006/main">
            <a:off x="428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Fabricate and finish</a:t>
            </a:r>
          </a:p>
        </p:txBody>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0311cf3e503a4c22"/>
          <a:stretch xmlns:a="http://schemas.openxmlformats.org/drawingml/2006/main"/>
        </p:blipFill>
        <p:spPr>
          <a:xfrm xmlns:a="http://schemas.openxmlformats.org/drawingml/2006/main">
            <a:off x="4349750" y="2714625"/>
            <a:ext cx="3492500" cy="261937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981909B2-3BAF-481C-AF24-BB94A3373981}"/>
              </a:ext>
            </a:extLst>
          </p:cNvPr>
          <p:cNvSpPr>
            <a:spLocks xmlns:a="http://schemas.openxmlformats.org/drawingml/2006/main" noGrp="1"/>
          </p:cNvSpPr>
          <p:nvPr/>
        </p:nvSpPr>
        <p:spPr>
          <a:xfrm xmlns:a="http://schemas.openxmlformats.org/drawingml/2006/main">
            <a:off x="428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Exterior workshop view</a:t>
            </a:r>
          </a:p>
        </p:txBody>
      </p:sp>
      <p:sp>
        <p:nvSpPr>
          <p:cNvPr id="14" name="">
            <a:extLst xmlns:a="http://schemas.openxmlformats.org/drawingml/2006/main">
              <a:ext uri="{FF2B5EF4-FFF2-40B4-BE49-F238E27FC236}">
                <a16:creationId xmlns:a16="http://schemas.microsoft.com/office/drawing/2014/main" id="{E4A8B82C-38B4-480C-9F1C-56EC32A69D44}"/>
              </a:ext>
            </a:extLst>
          </p:cNvPr>
          <p:cNvSpPr>
            <a:spLocks xmlns:a="http://schemas.openxmlformats.org/drawingml/2006/main" noGrp="1"/>
          </p:cNvSpPr>
          <p:nvPr/>
        </p:nvSpPr>
        <p:spPr>
          <a:xfrm xmlns:a="http://schemas.openxmlformats.org/drawingml/2006/main">
            <a:off x="428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E8754311-422F-4FA8-8523-3D646775CF97}"/>
              </a:ext>
            </a:extLst>
          </p:cNvPr>
          <p:cNvSpPr>
            <a:spLocks xmlns:a="http://schemas.openxmlformats.org/drawingml/2006/main" noGrp="1"/>
          </p:cNvSpPr>
          <p:nvPr/>
        </p:nvSpPr>
        <p:spPr>
          <a:xfrm xmlns:a="http://schemas.openxmlformats.org/drawingml/2006/main">
            <a:off x="809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CBD53469-41A0-4630-A313-B58DD02E15CD}"/>
              </a:ext>
            </a:extLst>
          </p:cNvPr>
          <p:cNvSpPr>
            <a:spLocks xmlns:a="http://schemas.openxmlformats.org/drawingml/2006/main" noGrp="1"/>
          </p:cNvSpPr>
          <p:nvPr/>
        </p:nvSpPr>
        <p:spPr>
          <a:xfrm xmlns:a="http://schemas.openxmlformats.org/drawingml/2006/main">
            <a:off x="809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3 · Interior</a:t>
            </a:r>
          </a:p>
        </p:txBody>
      </p:sp>
      <p:sp>
        <p:nvSpPr>
          <p:cNvPr id="17" name="">
            <a:extLst xmlns:a="http://schemas.openxmlformats.org/drawingml/2006/main">
              <a:ext uri="{FF2B5EF4-FFF2-40B4-BE49-F238E27FC236}">
                <a16:creationId xmlns:a16="http://schemas.microsoft.com/office/drawing/2014/main" id="{AC72C64A-CF42-406F-861E-670DFC9EAAF6}"/>
              </a:ext>
            </a:extLst>
          </p:cNvPr>
          <p:cNvSpPr>
            <a:spLocks xmlns:a="http://schemas.openxmlformats.org/drawingml/2006/main" noGrp="1"/>
          </p:cNvSpPr>
          <p:nvPr/>
        </p:nvSpPr>
        <p:spPr>
          <a:xfrm xmlns:a="http://schemas.openxmlformats.org/drawingml/2006/main">
            <a:off x="809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Fit the usable space</a:t>
            </a:r>
          </a:p>
        </p:txBody>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cf237fcb090b4a5e"/>
          <a:stretch xmlns:a="http://schemas.openxmlformats.org/drawingml/2006/main"/>
        </p:blipFill>
        <p:spPr>
          <a:xfrm xmlns:a="http://schemas.openxmlformats.org/drawingml/2006/main">
            <a:off x="8923120" y="2714625"/>
            <a:ext cx="1965760" cy="2619375"/>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6058F61E-03B2-445D-A45F-CD7AFB7B6442}"/>
              </a:ext>
            </a:extLst>
          </p:cNvPr>
          <p:cNvSpPr>
            <a:spLocks xmlns:a="http://schemas.openxmlformats.org/drawingml/2006/main" noGrp="1"/>
          </p:cNvSpPr>
          <p:nvPr/>
        </p:nvSpPr>
        <p:spPr>
          <a:xfrm xmlns:a="http://schemas.openxmlformats.org/drawingml/2006/main">
            <a:off x="809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Interior fit-out</a:t>
            </a:r>
          </a:p>
        </p:txBody>
      </p:sp>
      <p:sp>
        <p:nvSpPr>
          <p:cNvPr id="20" name="">
            <a:extLst xmlns:a="http://schemas.openxmlformats.org/drawingml/2006/main">
              <a:ext uri="{FF2B5EF4-FFF2-40B4-BE49-F238E27FC236}">
                <a16:creationId xmlns:a16="http://schemas.microsoft.com/office/drawing/2014/main" id="{AFB0D9ED-20BC-48C4-8E57-384DD7C0DFDC}"/>
              </a:ext>
            </a:extLst>
          </p:cNvPr>
          <p:cNvSpPr>
            <a:spLocks xmlns:a="http://schemas.openxmlformats.org/drawingml/2006/main" noGrp="1"/>
          </p:cNvSpPr>
          <p:nvPr/>
        </p:nvSpPr>
        <p:spPr>
          <a:xfrm xmlns:a="http://schemas.openxmlformats.org/drawingml/2006/main">
            <a:off x="809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3F52471D-F8DC-4A46-9DD9-48CFDD0BF95B}"/>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At every site: prepare, install, commission and maintain.</a:t>
            </a:r>
          </a:p>
        </p:txBody>
      </p:sp>
      <p:sp>
        <p:nvSpPr>
          <p:cNvPr id="22" name="">
            <a:extLst xmlns:a="http://schemas.openxmlformats.org/drawingml/2006/main">
              <a:ext uri="{FF2B5EF4-FFF2-40B4-BE49-F238E27FC236}">
                <a16:creationId xmlns:a16="http://schemas.microsoft.com/office/drawing/2014/main" id="{467CD494-02F0-4522-9FE5-6E03A963B747}"/>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23" name="">
            <a:extLst xmlns:a="http://schemas.openxmlformats.org/drawingml/2006/main">
              <a:ext uri="{FF2B5EF4-FFF2-40B4-BE49-F238E27FC236}">
                <a16:creationId xmlns:a16="http://schemas.microsoft.com/office/drawing/2014/main" id="{3A0DDD5A-80B2-4AAA-BD2F-D13494C0A059}"/>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31</a:t>
            </a:r>
          </a:p>
        </p:txBody>
      </p:sp>
    </p:spTree>
    <p:extLst>
      <p:ext uri="{BB962C8B-B14F-4D97-AF65-F5344CB8AC3E}">
        <p14:creationId xmlns:p14="http://schemas.microsoft.com/office/powerpoint/2010/main" val="758752495"/>
      </p:ext>
    </p:extLst>
  </p:cSld>
</p:sld>
</file>

<file path=ppt/slides/slide3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1DB8BB7-820B-40C2-86BC-967AC3C1608A}"/>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5706E9B1-AF3E-4CB9-B53E-E8925B655DF5}"/>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A unit directory gives the network a shared record.</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087a287b1f04198"/>
          <a:stretch xmlns:a="http://schemas.openxmlformats.org/drawingml/2006/main"/>
        </p:blipFill>
        <p:spPr>
          <a:xfrm xmlns:a="http://schemas.openxmlformats.org/drawingml/2006/main">
            <a:off x="476250" y="1721607"/>
            <a:ext cx="11239500" cy="3033787"/>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A3BCA38-6F2C-4019-AB17-DE36DCE90411}"/>
              </a:ext>
            </a:extLst>
          </p:cNvPr>
          <p:cNvSpPr>
            <a:spLocks xmlns:a="http://schemas.openxmlformats.org/drawingml/2006/main" noGrp="1"/>
          </p:cNvSpPr>
          <p:nvPr/>
        </p:nvSpPr>
        <p:spPr>
          <a:xfrm xmlns:a="http://schemas.openxmlformats.org/drawingml/2006/main">
            <a:off x="476250" y="5067300"/>
            <a:ext cx="352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B95320"/>
                </a:solidFill>
                <a:latin typeface="Arial"/>
                <a:ea typeface="Arial"/>
                <a:cs typeface="Arial"/>
              </a:defRPr>
            </a:pPr>
            <a:r>
              <a:rPr sz="1800" b="1">
                <a:solidFill>
                  <a:srgbClr val="B95320"/>
                </a:solidFill>
                <a:latin typeface="Arial"/>
                <a:ea typeface="Arial"/>
                <a:cs typeface="Arial"/>
              </a:rPr>
              <a:t>Find the site</a:t>
            </a:r>
          </a:p>
        </p:txBody>
      </p:sp>
      <p:sp>
        <p:nvSpPr>
          <p:cNvPr id="5" name="">
            <a:extLst xmlns:a="http://schemas.openxmlformats.org/drawingml/2006/main">
              <a:ext uri="{FF2B5EF4-FFF2-40B4-BE49-F238E27FC236}">
                <a16:creationId xmlns:a16="http://schemas.microsoft.com/office/drawing/2014/main" id="{5C532904-0CCF-430D-903A-543C43074EB7}"/>
              </a:ext>
            </a:extLst>
          </p:cNvPr>
          <p:cNvSpPr>
            <a:spLocks xmlns:a="http://schemas.openxmlformats.org/drawingml/2006/main" noGrp="1"/>
          </p:cNvSpPr>
          <p:nvPr/>
        </p:nvSpPr>
        <p:spPr>
          <a:xfrm xmlns:a="http://schemas.openxmlformats.org/drawingml/2006/main">
            <a:off x="476250" y="5505450"/>
            <a:ext cx="3524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242821"/>
                </a:solidFill>
                <a:latin typeface="Arial"/>
                <a:ea typeface="Arial"/>
                <a:cs typeface="Arial"/>
              </a:defRPr>
            </a:pPr>
            <a:r>
              <a:rPr sz="1275" b="0">
                <a:solidFill>
                  <a:srgbClr val="242821"/>
                </a:solidFill>
                <a:latin typeface="Arial"/>
                <a:ea typeface="Arial"/>
                <a:cs typeface="Arial"/>
              </a:rPr>
              <a:t>Unit IDs, names and map links</a:t>
            </a:r>
          </a:p>
        </p:txBody>
      </p:sp>
      <p:sp>
        <p:nvSpPr>
          <p:cNvPr id="6" name="">
            <a:extLst xmlns:a="http://schemas.openxmlformats.org/drawingml/2006/main">
              <a:ext uri="{FF2B5EF4-FFF2-40B4-BE49-F238E27FC236}">
                <a16:creationId xmlns:a16="http://schemas.microsoft.com/office/drawing/2014/main" id="{A71BD026-BB56-4DF7-9DEA-7FC6EFC850F9}"/>
              </a:ext>
            </a:extLst>
          </p:cNvPr>
          <p:cNvSpPr>
            <a:spLocks xmlns:a="http://schemas.openxmlformats.org/drawingml/2006/main" noGrp="1"/>
          </p:cNvSpPr>
          <p:nvPr/>
        </p:nvSpPr>
        <p:spPr>
          <a:xfrm xmlns:a="http://schemas.openxmlformats.org/drawingml/2006/main">
            <a:off x="4267200" y="5067300"/>
            <a:ext cx="352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B95320"/>
                </a:solidFill>
                <a:latin typeface="Arial"/>
                <a:ea typeface="Arial"/>
                <a:cs typeface="Arial"/>
              </a:defRPr>
            </a:pPr>
            <a:r>
              <a:rPr sz="1800" b="1">
                <a:solidFill>
                  <a:srgbClr val="B95320"/>
                </a:solidFill>
                <a:latin typeface="Arial"/>
                <a:ea typeface="Arial"/>
                <a:cs typeface="Arial"/>
              </a:rPr>
              <a:t>Read the record</a:t>
            </a:r>
          </a:p>
        </p:txBody>
      </p:sp>
      <p:sp>
        <p:nvSpPr>
          <p:cNvPr id="7" name="">
            <a:extLst xmlns:a="http://schemas.openxmlformats.org/drawingml/2006/main">
              <a:ext uri="{FF2B5EF4-FFF2-40B4-BE49-F238E27FC236}">
                <a16:creationId xmlns:a16="http://schemas.microsoft.com/office/drawing/2014/main" id="{37D21575-29AA-4944-9149-FF05CA449784}"/>
              </a:ext>
            </a:extLst>
          </p:cNvPr>
          <p:cNvSpPr>
            <a:spLocks xmlns:a="http://schemas.openxmlformats.org/drawingml/2006/main" noGrp="1"/>
          </p:cNvSpPr>
          <p:nvPr/>
        </p:nvSpPr>
        <p:spPr>
          <a:xfrm xmlns:a="http://schemas.openxmlformats.org/drawingml/2006/main">
            <a:off x="4267200" y="5505450"/>
            <a:ext cx="3524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242821"/>
                </a:solidFill>
                <a:latin typeface="Arial"/>
                <a:ea typeface="Arial"/>
                <a:cs typeface="Arial"/>
              </a:defRPr>
            </a:pPr>
            <a:r>
              <a:rPr sz="1275" b="0">
                <a:solidFill>
                  <a:srgbClr val="242821"/>
                </a:solidFill>
                <a:latin typeface="Arial"/>
                <a:ea typeface="Arial"/>
                <a:cs typeface="Arial"/>
              </a:rPr>
              <a:t>Zone and operational status</a:t>
            </a:r>
          </a:p>
        </p:txBody>
      </p:sp>
      <p:sp>
        <p:nvSpPr>
          <p:cNvPr id="8" name="">
            <a:extLst xmlns:a="http://schemas.openxmlformats.org/drawingml/2006/main">
              <a:ext uri="{FF2B5EF4-FFF2-40B4-BE49-F238E27FC236}">
                <a16:creationId xmlns:a16="http://schemas.microsoft.com/office/drawing/2014/main" id="{2D6266EE-6790-45E9-990F-86383265E14F}"/>
              </a:ext>
            </a:extLst>
          </p:cNvPr>
          <p:cNvSpPr>
            <a:spLocks xmlns:a="http://schemas.openxmlformats.org/drawingml/2006/main" noGrp="1"/>
          </p:cNvSpPr>
          <p:nvPr/>
        </p:nvSpPr>
        <p:spPr>
          <a:xfrm xmlns:a="http://schemas.openxmlformats.org/drawingml/2006/main">
            <a:off x="8058150" y="5067300"/>
            <a:ext cx="352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B95320"/>
                </a:solidFill>
                <a:latin typeface="Arial"/>
                <a:ea typeface="Arial"/>
                <a:cs typeface="Arial"/>
              </a:defRPr>
            </a:pPr>
            <a:r>
              <a:rPr sz="1800" b="1">
                <a:solidFill>
                  <a:srgbClr val="B95320"/>
                </a:solidFill>
                <a:latin typeface="Arial"/>
                <a:ea typeface="Arial"/>
                <a:cs typeface="Arial"/>
              </a:rPr>
              <a:t>Keep it current</a:t>
            </a:r>
          </a:p>
        </p:txBody>
      </p:sp>
      <p:sp>
        <p:nvSpPr>
          <p:cNvPr id="9" name="">
            <a:extLst xmlns:a="http://schemas.openxmlformats.org/drawingml/2006/main">
              <a:ext uri="{FF2B5EF4-FFF2-40B4-BE49-F238E27FC236}">
                <a16:creationId xmlns:a16="http://schemas.microsoft.com/office/drawing/2014/main" id="{6B494F39-93FF-4C79-AEDB-0A62567B7C09}"/>
              </a:ext>
            </a:extLst>
          </p:cNvPr>
          <p:cNvSpPr>
            <a:spLocks xmlns:a="http://schemas.openxmlformats.org/drawingml/2006/main" noGrp="1"/>
          </p:cNvSpPr>
          <p:nvPr/>
        </p:nvSpPr>
        <p:spPr>
          <a:xfrm xmlns:a="http://schemas.openxmlformats.org/drawingml/2006/main">
            <a:off x="8058150" y="5505450"/>
            <a:ext cx="3524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242821"/>
                </a:solidFill>
                <a:latin typeface="Arial"/>
                <a:ea typeface="Arial"/>
                <a:cs typeface="Arial"/>
              </a:defRPr>
            </a:pPr>
            <a:r>
              <a:rPr sz="1275" b="0">
                <a:solidFill>
                  <a:srgbClr val="242821"/>
                </a:solidFill>
                <a:latin typeface="Arial"/>
                <a:ea typeface="Arial"/>
                <a:cs typeface="Arial"/>
              </a:rPr>
              <a:t>A registry needs verification in the field</a:t>
            </a:r>
          </a:p>
        </p:txBody>
      </p:sp>
      <p:sp>
        <p:nvSpPr>
          <p:cNvPr id="10" name="">
            <a:extLst xmlns:a="http://schemas.openxmlformats.org/drawingml/2006/main">
              <a:ext uri="{FF2B5EF4-FFF2-40B4-BE49-F238E27FC236}">
                <a16:creationId xmlns:a16="http://schemas.microsoft.com/office/drawing/2014/main" id="{72BF702C-D5DF-4D79-A0BA-EA7A1A6ADC47}"/>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Unit identity, location and recorded status in one place.</a:t>
            </a:r>
          </a:p>
        </p:txBody>
      </p:sp>
      <p:sp>
        <p:nvSpPr>
          <p:cNvPr id="11" name="">
            <a:extLst xmlns:a="http://schemas.openxmlformats.org/drawingml/2006/main">
              <a:ext uri="{FF2B5EF4-FFF2-40B4-BE49-F238E27FC236}">
                <a16:creationId xmlns:a16="http://schemas.microsoft.com/office/drawing/2014/main" id="{5725FDB6-2662-4F17-A131-E3FC5BD70F3A}"/>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Actual dashboard.loocafe.com/units capture · Registry status, not audited service availability</a:t>
            </a:r>
          </a:p>
        </p:txBody>
      </p:sp>
      <p:sp>
        <p:nvSpPr>
          <p:cNvPr id="12" name="">
            <a:extLst xmlns:a="http://schemas.openxmlformats.org/drawingml/2006/main">
              <a:ext uri="{FF2B5EF4-FFF2-40B4-BE49-F238E27FC236}">
                <a16:creationId xmlns:a16="http://schemas.microsoft.com/office/drawing/2014/main" id="{DF4129A2-28EE-4982-991F-AA72CFA6E1AC}"/>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32</a:t>
            </a:r>
          </a:p>
        </p:txBody>
      </p:sp>
    </p:spTree>
    <p:extLst>
      <p:ext uri="{BB962C8B-B14F-4D97-AF65-F5344CB8AC3E}">
        <p14:creationId xmlns:p14="http://schemas.microsoft.com/office/powerpoint/2010/main" val="1041082619"/>
      </p:ext>
    </p:extLst>
  </p:cSld>
</p:sld>
</file>

<file path=ppt/slides/slide3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BF1007B-065F-4370-A75C-6C4DA157FF7E}"/>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39528A4A-8B85-4D04-A1FC-B8432DAEB0D7}"/>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242821"/>
                </a:solidFill>
                <a:latin typeface="Arial"/>
                <a:ea typeface="Arial"/>
                <a:cs typeface="Arial"/>
              </a:defRPr>
            </a:pPr>
            <a:r>
              <a:rPr sz="2775" b="1">
                <a:solidFill>
                  <a:srgbClr val="242821"/>
                </a:solidFill>
                <a:latin typeface="Arial"/>
                <a:ea typeface="Arial"/>
                <a:cs typeface="Arial"/>
              </a:rPr>
              <a:t>LooCafe’s published city footprint.</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98c3f8d786564339"/>
          <a:stretch xmlns:a="http://schemas.openxmlformats.org/drawingml/2006/main"/>
        </p:blipFill>
        <p:spPr>
          <a:xfrm xmlns:a="http://schemas.openxmlformats.org/drawingml/2006/main">
            <a:off x="1909482" y="1428750"/>
            <a:ext cx="8373035" cy="44481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91AAE45-5115-4B13-8CF4-46E82FE8C405}"/>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Ten website city markers, not an individual-unit operating audit.</a:t>
            </a:r>
          </a:p>
        </p:txBody>
      </p:sp>
      <p:sp>
        <p:nvSpPr>
          <p:cNvPr id="5" name="">
            <a:extLst xmlns:a="http://schemas.openxmlformats.org/drawingml/2006/main">
              <a:ext uri="{FF2B5EF4-FFF2-40B4-BE49-F238E27FC236}">
                <a16:creationId xmlns:a16="http://schemas.microsoft.com/office/drawing/2014/main" id="{A6A1C6D9-41CD-4B19-B617-6023E7DF76E4}"/>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loocafe.com city map; city coordinates, not unit-level status</a:t>
            </a:r>
          </a:p>
        </p:txBody>
      </p:sp>
      <p:sp>
        <p:nvSpPr>
          <p:cNvPr id="6" name="">
            <a:extLst xmlns:a="http://schemas.openxmlformats.org/drawingml/2006/main">
              <a:ext uri="{FF2B5EF4-FFF2-40B4-BE49-F238E27FC236}">
                <a16:creationId xmlns:a16="http://schemas.microsoft.com/office/drawing/2014/main" id="{DA46E601-06C4-4289-9DF2-5F5F8FC462B7}"/>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33</a:t>
            </a:r>
          </a:p>
        </p:txBody>
      </p:sp>
    </p:spTree>
    <p:extLst>
      <p:ext uri="{BB962C8B-B14F-4D97-AF65-F5344CB8AC3E}">
        <p14:creationId xmlns:p14="http://schemas.microsoft.com/office/powerpoint/2010/main" val="424298516"/>
      </p:ext>
    </p:extLst>
  </p:cSld>
</p:sld>
</file>

<file path=ppt/slides/slide34.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7B2B147B-4322-4AED-A976-AA6086EBB871}"/>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4D961744-6F93-4087-B721-D65CB19DFD1B}"/>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But where does the flush go?</a:t>
            </a:r>
          </a:p>
        </p:txBody>
      </p:sp>
      <p:sp>
        <p:nvSpPr>
          <p:cNvPr id="3" name="">
            <a:extLst xmlns:a="http://schemas.openxmlformats.org/drawingml/2006/main">
              <a:ext uri="{FF2B5EF4-FFF2-40B4-BE49-F238E27FC236}">
                <a16:creationId xmlns:a16="http://schemas.microsoft.com/office/drawing/2014/main" id="{976F46BB-3D88-4CD3-9E5F-36430063EE43}"/>
              </a:ext>
            </a:extLst>
          </p:cNvPr>
          <p:cNvSpPr>
            <a:spLocks xmlns:a="http://schemas.openxmlformats.org/drawingml/2006/main" noGrp="1"/>
          </p:cNvSpPr>
          <p:nvPr/>
        </p:nvSpPr>
        <p:spPr>
          <a:xfrm xmlns:a="http://schemas.openxmlformats.org/drawingml/2006/main">
            <a:off x="476250" y="1762125"/>
            <a:ext cx="695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B95320"/>
                </a:solidFill>
                <a:latin typeface="Arial"/>
                <a:ea typeface="Arial"/>
                <a:cs typeface="Arial"/>
              </a:defRPr>
            </a:pPr>
            <a:r>
              <a:rPr sz="1125" b="1">
                <a:solidFill>
                  <a:srgbClr val="B95320"/>
                </a:solidFill>
                <a:latin typeface="Arial"/>
                <a:ea typeface="Arial"/>
                <a:cs typeface="Arial"/>
              </a:rPr>
              <a:t>URBAN INDIA · 2020 INVENTORY</a:t>
            </a:r>
          </a:p>
        </p:txBody>
      </p:sp>
      <p:sp>
        <p:nvSpPr>
          <p:cNvPr id="4" name="">
            <a:extLst xmlns:a="http://schemas.openxmlformats.org/drawingml/2006/main">
              <a:ext uri="{FF2B5EF4-FFF2-40B4-BE49-F238E27FC236}">
                <a16:creationId xmlns:a16="http://schemas.microsoft.com/office/drawing/2014/main" id="{EE7ED021-8D2F-45AA-AE89-C074DFBAEB4E}"/>
              </a:ext>
            </a:extLst>
          </p:cNvPr>
          <p:cNvSpPr>
            <a:spLocks xmlns:a="http://schemas.openxmlformats.org/drawingml/2006/main" noGrp="1"/>
          </p:cNvSpPr>
          <p:nvPr/>
        </p:nvSpPr>
        <p:spPr>
          <a:xfrm xmlns:a="http://schemas.openxmlformats.org/drawingml/2006/main">
            <a:off x="476250" y="2286000"/>
            <a:ext cx="666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Estimated sewage generation</a:t>
            </a:r>
          </a:p>
        </p:txBody>
      </p:sp>
      <p:sp>
        <p:nvSpPr>
          <p:cNvPr id="5" name="">
            <a:extLst xmlns:a="http://schemas.openxmlformats.org/drawingml/2006/main">
              <a:ext uri="{FF2B5EF4-FFF2-40B4-BE49-F238E27FC236}">
                <a16:creationId xmlns:a16="http://schemas.microsoft.com/office/drawing/2014/main" id="{555F4E57-399C-4EFC-A3E7-CB834495F332}"/>
              </a:ext>
            </a:extLst>
          </p:cNvPr>
          <p:cNvSpPr>
            <a:spLocks xmlns:a="http://schemas.openxmlformats.org/drawingml/2006/main" noGrp="1"/>
          </p:cNvSpPr>
          <p:nvPr/>
        </p:nvSpPr>
        <p:spPr>
          <a:xfrm xmlns:a="http://schemas.openxmlformats.org/drawingml/2006/main">
            <a:off x="476250" y="2647950"/>
            <a:ext cx="142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242821"/>
                </a:solidFill>
                <a:latin typeface="Arial"/>
                <a:ea typeface="Arial"/>
                <a:cs typeface="Arial"/>
              </a:defRPr>
            </a:pPr>
            <a:r>
              <a:rPr sz="3450" b="1">
                <a:solidFill>
                  <a:srgbClr val="242821"/>
                </a:solidFill>
                <a:latin typeface="Arial"/>
                <a:ea typeface="Arial"/>
                <a:cs typeface="Arial"/>
              </a:rPr>
              <a:t>72.4</a:t>
            </a:r>
          </a:p>
        </p:txBody>
      </p:sp>
      <p:sp>
        <p:nvSpPr>
          <p:cNvPr id="6" name="">
            <a:extLst xmlns:a="http://schemas.openxmlformats.org/drawingml/2006/main">
              <a:ext uri="{FF2B5EF4-FFF2-40B4-BE49-F238E27FC236}">
                <a16:creationId xmlns:a16="http://schemas.microsoft.com/office/drawing/2014/main" id="{DA46FF5E-F452-4B03-B543-9DBD2599E51C}"/>
              </a:ext>
            </a:extLst>
          </p:cNvPr>
          <p:cNvSpPr>
            <a:spLocks xmlns:a="http://schemas.openxmlformats.org/drawingml/2006/main" noGrp="1"/>
          </p:cNvSpPr>
          <p:nvPr/>
        </p:nvSpPr>
        <p:spPr>
          <a:xfrm xmlns:a="http://schemas.openxmlformats.org/drawingml/2006/main">
            <a:off x="2047875" y="2905125"/>
            <a:ext cx="2667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242821"/>
                </a:solidFill>
                <a:latin typeface="Arial"/>
                <a:ea typeface="Arial"/>
                <a:cs typeface="Arial"/>
              </a:defRPr>
            </a:pPr>
            <a:r>
              <a:rPr sz="1350" b="0">
                <a:solidFill>
                  <a:srgbClr val="242821"/>
                </a:solidFill>
                <a:latin typeface="Arial"/>
                <a:ea typeface="Arial"/>
                <a:cs typeface="Arial"/>
              </a:rPr>
              <a:t>billion L/day</a:t>
            </a:r>
          </a:p>
        </p:txBody>
      </p:sp>
      <p:sp>
        <p:nvSpPr>
          <p:cNvPr id="7" name="">
            <a:extLst xmlns:a="http://schemas.openxmlformats.org/drawingml/2006/main">
              <a:ext uri="{FF2B5EF4-FFF2-40B4-BE49-F238E27FC236}">
                <a16:creationId xmlns:a16="http://schemas.microsoft.com/office/drawing/2014/main" id="{EC3202DD-8298-4BA0-BA37-41A63D93007B}"/>
              </a:ext>
            </a:extLst>
          </p:cNvPr>
          <p:cNvSpPr>
            <a:spLocks xmlns:a="http://schemas.openxmlformats.org/drawingml/2006/main" noGrp="1"/>
          </p:cNvSpPr>
          <p:nvPr/>
        </p:nvSpPr>
        <p:spPr>
          <a:xfrm xmlns:a="http://schemas.openxmlformats.org/drawingml/2006/main">
            <a:off x="476250" y="3314700"/>
            <a:ext cx="6762750" cy="133350"/>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09EBBF5-EACE-41A8-BB46-11209E6A5E50}"/>
              </a:ext>
            </a:extLst>
          </p:cNvPr>
          <p:cNvSpPr>
            <a:spLocks xmlns:a="http://schemas.openxmlformats.org/drawingml/2006/main" noGrp="1"/>
          </p:cNvSpPr>
          <p:nvPr/>
        </p:nvSpPr>
        <p:spPr>
          <a:xfrm xmlns:a="http://schemas.openxmlformats.org/drawingml/2006/main">
            <a:off x="476250" y="3638550"/>
            <a:ext cx="666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Actual STP utilisation</a:t>
            </a:r>
          </a:p>
        </p:txBody>
      </p:sp>
      <p:sp>
        <p:nvSpPr>
          <p:cNvPr id="9" name="">
            <a:extLst xmlns:a="http://schemas.openxmlformats.org/drawingml/2006/main">
              <a:ext uri="{FF2B5EF4-FFF2-40B4-BE49-F238E27FC236}">
                <a16:creationId xmlns:a16="http://schemas.microsoft.com/office/drawing/2014/main" id="{34794D3E-8006-4254-B26A-1CCE7315DBC4}"/>
              </a:ext>
            </a:extLst>
          </p:cNvPr>
          <p:cNvSpPr>
            <a:spLocks xmlns:a="http://schemas.openxmlformats.org/drawingml/2006/main" noGrp="1"/>
          </p:cNvSpPr>
          <p:nvPr/>
        </p:nvSpPr>
        <p:spPr>
          <a:xfrm xmlns:a="http://schemas.openxmlformats.org/drawingml/2006/main">
            <a:off x="476250" y="4000500"/>
            <a:ext cx="142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242821"/>
                </a:solidFill>
                <a:latin typeface="Arial"/>
                <a:ea typeface="Arial"/>
                <a:cs typeface="Arial"/>
              </a:defRPr>
            </a:pPr>
            <a:r>
              <a:rPr sz="3450" b="1">
                <a:solidFill>
                  <a:srgbClr val="242821"/>
                </a:solidFill>
                <a:latin typeface="Arial"/>
                <a:ea typeface="Arial"/>
                <a:cs typeface="Arial"/>
              </a:rPr>
              <a:t>20.2</a:t>
            </a:r>
          </a:p>
        </p:txBody>
      </p:sp>
      <p:sp>
        <p:nvSpPr>
          <p:cNvPr id="10" name="">
            <a:extLst xmlns:a="http://schemas.openxmlformats.org/drawingml/2006/main">
              <a:ext uri="{FF2B5EF4-FFF2-40B4-BE49-F238E27FC236}">
                <a16:creationId xmlns:a16="http://schemas.microsoft.com/office/drawing/2014/main" id="{B220FF27-E602-4E64-B5EE-7372E317E76B}"/>
              </a:ext>
            </a:extLst>
          </p:cNvPr>
          <p:cNvSpPr>
            <a:spLocks xmlns:a="http://schemas.openxmlformats.org/drawingml/2006/main" noGrp="1"/>
          </p:cNvSpPr>
          <p:nvPr/>
        </p:nvSpPr>
        <p:spPr>
          <a:xfrm xmlns:a="http://schemas.openxmlformats.org/drawingml/2006/main">
            <a:off x="2047875" y="4257675"/>
            <a:ext cx="2667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242821"/>
                </a:solidFill>
                <a:latin typeface="Arial"/>
                <a:ea typeface="Arial"/>
                <a:cs typeface="Arial"/>
              </a:defRPr>
            </a:pPr>
            <a:r>
              <a:rPr sz="1350" b="0">
                <a:solidFill>
                  <a:srgbClr val="242821"/>
                </a:solidFill>
                <a:latin typeface="Arial"/>
                <a:ea typeface="Arial"/>
                <a:cs typeface="Arial"/>
              </a:rPr>
              <a:t>billion L/day</a:t>
            </a:r>
          </a:p>
        </p:txBody>
      </p:sp>
      <p:sp>
        <p:nvSpPr>
          <p:cNvPr id="11" name="">
            <a:extLst xmlns:a="http://schemas.openxmlformats.org/drawingml/2006/main">
              <a:ext uri="{FF2B5EF4-FFF2-40B4-BE49-F238E27FC236}">
                <a16:creationId xmlns:a16="http://schemas.microsoft.com/office/drawing/2014/main" id="{457D5344-511D-4D36-8058-65C4E47EE694}"/>
              </a:ext>
            </a:extLst>
          </p:cNvPr>
          <p:cNvSpPr>
            <a:spLocks xmlns:a="http://schemas.openxmlformats.org/drawingml/2006/main" noGrp="1"/>
          </p:cNvSpPr>
          <p:nvPr/>
        </p:nvSpPr>
        <p:spPr>
          <a:xfrm xmlns:a="http://schemas.openxmlformats.org/drawingml/2006/main">
            <a:off x="476250" y="4667250"/>
            <a:ext cx="1890950" cy="133350"/>
          </a:xfrm>
          <a:prstGeom xmlns:a="http://schemas.openxmlformats.org/drawingml/2006/main" prst="rect">
            <a:avLst/>
          </a:prstGeom>
          <a:solidFill xmlns:a="http://schemas.openxmlformats.org/drawingml/2006/main">
            <a:srgbClr val="246F70"/>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4411946D-F1F8-4B6A-8240-10D9A9EA54C5}"/>
              </a:ext>
            </a:extLst>
          </p:cNvPr>
          <p:cNvSpPr>
            <a:spLocks xmlns:a="http://schemas.openxmlformats.org/drawingml/2006/main" noGrp="1"/>
          </p:cNvSpPr>
          <p:nvPr/>
        </p:nvSpPr>
        <p:spPr>
          <a:xfrm xmlns:a="http://schemas.openxmlformats.org/drawingml/2006/main">
            <a:off x="476250" y="5305425"/>
            <a:ext cx="704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625D55"/>
                </a:solidFill>
                <a:latin typeface="Arial"/>
                <a:ea typeface="Arial"/>
                <a:cs typeface="Arial"/>
              </a:defRPr>
            </a:pPr>
            <a:r>
              <a:rPr sz="1050" b="0">
                <a:solidFill>
                  <a:srgbClr val="625D55"/>
                </a:solidFill>
                <a:latin typeface="Arial"/>
                <a:ea typeface="Arial"/>
                <a:cs typeface="Arial"/>
              </a:rPr>
              <a:t>Historical national baseline, not current coverage or ReFlow performance.</a:t>
            </a:r>
          </a:p>
        </p:txBody>
      </p:sp>
      <p:sp>
        <p:nvSpPr>
          <p:cNvPr id="13" name="">
            <a:extLst xmlns:a="http://schemas.openxmlformats.org/drawingml/2006/main">
              <a:ext uri="{FF2B5EF4-FFF2-40B4-BE49-F238E27FC236}">
                <a16:creationId xmlns:a16="http://schemas.microsoft.com/office/drawing/2014/main" id="{E1E71D8A-97C8-4155-80C3-720610D2B93B}"/>
              </a:ext>
            </a:extLst>
          </p:cNvPr>
          <p:cNvSpPr>
            <a:spLocks xmlns:a="http://schemas.openxmlformats.org/drawingml/2006/main" noGrp="1"/>
          </p:cNvSpPr>
          <p:nvPr/>
        </p:nvSpPr>
        <p:spPr>
          <a:xfrm xmlns:a="http://schemas.openxmlformats.org/drawingml/2006/main">
            <a:off x="8172450" y="1885950"/>
            <a:ext cx="3543300" cy="38100"/>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DA271DFF-8E5B-454B-99BE-BE6C7D238664}"/>
              </a:ext>
            </a:extLst>
          </p:cNvPr>
          <p:cNvSpPr>
            <a:spLocks xmlns:a="http://schemas.openxmlformats.org/drawingml/2006/main" noGrp="1"/>
          </p:cNvSpPr>
          <p:nvPr/>
        </p:nvSpPr>
        <p:spPr>
          <a:xfrm xmlns:a="http://schemas.openxmlformats.org/drawingml/2006/main">
            <a:off x="8172450" y="2105025"/>
            <a:ext cx="3543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625D55"/>
                </a:solidFill>
                <a:latin typeface="Arial"/>
                <a:ea typeface="Arial"/>
                <a:cs typeface="Arial"/>
              </a:defRPr>
            </a:pPr>
            <a:r>
              <a:rPr sz="900" b="1">
                <a:solidFill>
                  <a:srgbClr val="625D55"/>
                </a:solidFill>
                <a:latin typeface="Arial"/>
                <a:ea typeface="Arial"/>
                <a:cs typeface="Arial"/>
              </a:rPr>
              <a:t>NTR SAMADHI MINI · COMPANY RECORD</a:t>
            </a:r>
          </a:p>
        </p:txBody>
      </p:sp>
      <p:sp>
        <p:nvSpPr>
          <p:cNvPr id="15" name="">
            <a:extLst xmlns:a="http://schemas.openxmlformats.org/drawingml/2006/main">
              <a:ext uri="{FF2B5EF4-FFF2-40B4-BE49-F238E27FC236}">
                <a16:creationId xmlns:a16="http://schemas.microsoft.com/office/drawing/2014/main" id="{B780E8F6-F015-482C-BAF1-0AC58E3DCD66}"/>
              </a:ext>
            </a:extLst>
          </p:cNvPr>
          <p:cNvSpPr>
            <a:spLocks xmlns:a="http://schemas.openxmlformats.org/drawingml/2006/main" noGrp="1"/>
          </p:cNvSpPr>
          <p:nvPr/>
        </p:nvSpPr>
        <p:spPr>
          <a:xfrm xmlns:a="http://schemas.openxmlformats.org/drawingml/2006/main">
            <a:off x="8172450" y="2505075"/>
            <a:ext cx="35433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825" b="1">
                <a:solidFill>
                  <a:srgbClr val="B95320"/>
                </a:solidFill>
                <a:latin typeface="Arial"/>
                <a:ea typeface="Arial"/>
                <a:cs typeface="Arial"/>
              </a:defRPr>
            </a:pPr>
            <a:r>
              <a:rPr sz="3825" b="1">
                <a:solidFill>
                  <a:srgbClr val="B95320"/>
                </a:solidFill>
                <a:latin typeface="Arial"/>
                <a:ea typeface="Arial"/>
                <a:cs typeface="Arial"/>
              </a:rPr>
              <a:t>10 metres</a:t>
            </a:r>
          </a:p>
        </p:txBody>
      </p:sp>
      <p:sp>
        <p:nvSpPr>
          <p:cNvPr id="16" name="">
            <a:extLst xmlns:a="http://schemas.openxmlformats.org/drawingml/2006/main">
              <a:ext uri="{FF2B5EF4-FFF2-40B4-BE49-F238E27FC236}">
                <a16:creationId xmlns:a16="http://schemas.microsoft.com/office/drawing/2014/main" id="{4B82DF73-3446-486C-9757-D801A5DB6642}"/>
              </a:ext>
            </a:extLst>
          </p:cNvPr>
          <p:cNvSpPr>
            <a:spLocks xmlns:a="http://schemas.openxmlformats.org/drawingml/2006/main" noGrp="1"/>
          </p:cNvSpPr>
          <p:nvPr/>
        </p:nvSpPr>
        <p:spPr>
          <a:xfrm xmlns:a="http://schemas.openxmlformats.org/drawingml/2006/main">
            <a:off x="8172450" y="3343275"/>
            <a:ext cx="35433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242821"/>
                </a:solidFill>
                <a:latin typeface="Arial"/>
                <a:ea typeface="Arial"/>
                <a:cs typeface="Arial"/>
              </a:defRPr>
            </a:pPr>
            <a:r>
              <a:rPr sz="1725" b="0">
                <a:solidFill>
                  <a:srgbClr val="242821"/>
                </a:solidFill>
                <a:latin typeface="Arial"/>
                <a:ea typeface="Arial"/>
                <a:cs typeface="Arial"/>
              </a:rPr>
              <a:t>The unit moved.</a:t>
            </a:r>
          </a:p>
          <a:p xmlns:a="http://schemas.openxmlformats.org/drawingml/2006/main">
            <a:pPr>
              <a:defRPr sz="1725" b="0">
                <a:solidFill>
                  <a:srgbClr val="242821"/>
                </a:solidFill>
                <a:latin typeface="Arial"/>
                <a:ea typeface="Arial"/>
                <a:cs typeface="Arial"/>
              </a:defRPr>
            </a:pPr>
            <a:r>
              <a:rPr sz="1725" b="0">
                <a:solidFill>
                  <a:srgbClr val="242821"/>
                </a:solidFill>
                <a:latin typeface="Arial"/>
                <a:ea typeface="Arial"/>
                <a:cs typeface="Arial"/>
              </a:rPr>
              <a:t>The drain connection did not follow.</a:t>
            </a:r>
          </a:p>
        </p:txBody>
      </p:sp>
      <p:sp>
        <p:nvSpPr>
          <p:cNvPr id="17" name="">
            <a:extLst xmlns:a="http://schemas.openxmlformats.org/drawingml/2006/main">
              <a:ext uri="{FF2B5EF4-FFF2-40B4-BE49-F238E27FC236}">
                <a16:creationId xmlns:a16="http://schemas.microsoft.com/office/drawing/2014/main" id="{7A0C3E9C-2BF4-4839-BF76-DB0F20C8E25E}"/>
              </a:ext>
            </a:extLst>
          </p:cNvPr>
          <p:cNvSpPr>
            <a:spLocks xmlns:a="http://schemas.openxmlformats.org/drawingml/2006/main" noGrp="1"/>
          </p:cNvSpPr>
          <p:nvPr/>
        </p:nvSpPr>
        <p:spPr>
          <a:xfrm xmlns:a="http://schemas.openxmlformats.org/drawingml/2006/main">
            <a:off x="8172450" y="4295775"/>
            <a:ext cx="1066800" cy="409575"/>
          </a:xfrm>
          <a:prstGeom xmlns:a="http://schemas.openxmlformats.org/drawingml/2006/main" prst="rect">
            <a:avLst/>
          </a:prstGeom>
          <a:solidFill xmlns:a="http://schemas.openxmlformats.org/drawingml/2006/main">
            <a:srgbClr val="EFE5D4"/>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DA00A8C6-7969-4A20-8CB4-55CA021251AE}"/>
              </a:ext>
            </a:extLst>
          </p:cNvPr>
          <p:cNvSpPr>
            <a:spLocks xmlns:a="http://schemas.openxmlformats.org/drawingml/2006/main" noGrp="1"/>
          </p:cNvSpPr>
          <p:nvPr/>
        </p:nvSpPr>
        <p:spPr>
          <a:xfrm xmlns:a="http://schemas.openxmlformats.org/drawingml/2006/main">
            <a:off x="8353425" y="4371975"/>
            <a:ext cx="857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42821"/>
                </a:solidFill>
                <a:latin typeface="Arial"/>
                <a:ea typeface="Arial"/>
                <a:cs typeface="Arial"/>
              </a:defRPr>
            </a:pPr>
            <a:r>
              <a:rPr sz="1350" b="1">
                <a:solidFill>
                  <a:srgbClr val="242821"/>
                </a:solidFill>
                <a:latin typeface="Arial"/>
                <a:ea typeface="Arial"/>
                <a:cs typeface="Arial"/>
              </a:rPr>
              <a:t>Mini</a:t>
            </a:r>
          </a:p>
        </p:txBody>
      </p:sp>
      <p:sp>
        <p:nvSpPr>
          <p:cNvPr id="19" name="">
            <a:extLst xmlns:a="http://schemas.openxmlformats.org/drawingml/2006/main">
              <a:ext uri="{FF2B5EF4-FFF2-40B4-BE49-F238E27FC236}">
                <a16:creationId xmlns:a16="http://schemas.microsoft.com/office/drawing/2014/main" id="{2FC7A11E-E175-4050-8DBE-8A1202DD557F}"/>
              </a:ext>
            </a:extLst>
          </p:cNvPr>
          <p:cNvSpPr>
            <a:spLocks xmlns:a="http://schemas.openxmlformats.org/drawingml/2006/main" noGrp="1"/>
          </p:cNvSpPr>
          <p:nvPr/>
        </p:nvSpPr>
        <p:spPr>
          <a:xfrm xmlns:a="http://schemas.openxmlformats.org/drawingml/2006/main">
            <a:off x="9439275" y="4276725"/>
            <a:ext cx="428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276D71"/>
                </a:solidFill>
                <a:latin typeface="Arial"/>
                <a:ea typeface="Arial"/>
                <a:cs typeface="Arial"/>
              </a:defRPr>
            </a:pPr>
            <a:r>
              <a:rPr sz="2250" b="1">
                <a:solidFill>
                  <a:srgbClr val="276D71"/>
                </a:solidFill>
                <a:latin typeface="Arial"/>
                <a:ea typeface="Arial"/>
                <a:cs typeface="Arial"/>
              </a:rPr>
              <a:t>→</a:t>
            </a:r>
          </a:p>
        </p:txBody>
      </p:sp>
      <p:sp>
        <p:nvSpPr>
          <p:cNvPr id="20" name="">
            <a:extLst xmlns:a="http://schemas.openxmlformats.org/drawingml/2006/main">
              <a:ext uri="{FF2B5EF4-FFF2-40B4-BE49-F238E27FC236}">
                <a16:creationId xmlns:a16="http://schemas.microsoft.com/office/drawing/2014/main" id="{B42059A8-65C6-44D9-BDC5-371145E71A49}"/>
              </a:ext>
            </a:extLst>
          </p:cNvPr>
          <p:cNvSpPr>
            <a:spLocks xmlns:a="http://schemas.openxmlformats.org/drawingml/2006/main" noGrp="1"/>
          </p:cNvSpPr>
          <p:nvPr/>
        </p:nvSpPr>
        <p:spPr>
          <a:xfrm xmlns:a="http://schemas.openxmlformats.org/drawingml/2006/main">
            <a:off x="10001250" y="4295775"/>
            <a:ext cx="1533525" cy="409575"/>
          </a:xfrm>
          <a:prstGeom xmlns:a="http://schemas.openxmlformats.org/drawingml/2006/main" prst="rect">
            <a:avLst/>
          </a:prstGeom>
          <a:solidFill xmlns:a="http://schemas.openxmlformats.org/drawingml/2006/main">
            <a:srgbClr val="EFE5D4"/>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ADD85482-31A3-4B8C-9412-975D604EDEB4}"/>
              </a:ext>
            </a:extLst>
          </p:cNvPr>
          <p:cNvSpPr>
            <a:spLocks xmlns:a="http://schemas.openxmlformats.org/drawingml/2006/main" noGrp="1"/>
          </p:cNvSpPr>
          <p:nvPr/>
        </p:nvSpPr>
        <p:spPr>
          <a:xfrm xmlns:a="http://schemas.openxmlformats.org/drawingml/2006/main">
            <a:off x="10153650" y="4371975"/>
            <a:ext cx="1333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42821"/>
                </a:solidFill>
                <a:latin typeface="Arial"/>
                <a:ea typeface="Arial"/>
                <a:cs typeface="Arial"/>
              </a:defRPr>
            </a:pPr>
            <a:r>
              <a:rPr sz="1350" b="1">
                <a:solidFill>
                  <a:srgbClr val="242821"/>
                </a:solidFill>
                <a:latin typeface="Arial"/>
                <a:ea typeface="Arial"/>
                <a:cs typeface="Arial"/>
              </a:rPr>
              <a:t>New site</a:t>
            </a:r>
          </a:p>
        </p:txBody>
      </p:sp>
      <p:sp>
        <p:nvSpPr>
          <p:cNvPr id="22" name="">
            <a:extLst xmlns:a="http://schemas.openxmlformats.org/drawingml/2006/main">
              <a:ext uri="{FF2B5EF4-FFF2-40B4-BE49-F238E27FC236}">
                <a16:creationId xmlns:a16="http://schemas.microsoft.com/office/drawing/2014/main" id="{2B20514B-A9B7-4010-B7F3-B6C8A18AC5F3}"/>
              </a:ext>
            </a:extLst>
          </p:cNvPr>
          <p:cNvSpPr>
            <a:spLocks xmlns:a="http://schemas.openxmlformats.org/drawingml/2006/main" noGrp="1"/>
          </p:cNvSpPr>
          <p:nvPr/>
        </p:nvSpPr>
        <p:spPr>
          <a:xfrm xmlns:a="http://schemas.openxmlformats.org/drawingml/2006/main">
            <a:off x="8172450" y="4953000"/>
            <a:ext cx="3543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625D55"/>
                </a:solidFill>
                <a:latin typeface="Arial"/>
                <a:ea typeface="Arial"/>
                <a:cs typeface="Arial"/>
              </a:defRPr>
            </a:pPr>
            <a:r>
              <a:rPr sz="1050" b="0">
                <a:solidFill>
                  <a:srgbClr val="625D55"/>
                </a:solidFill>
                <a:latin typeface="Arial"/>
                <a:ea typeface="Arial"/>
                <a:cs typeface="Arial"/>
              </a:rPr>
              <a:t>Our 11 April 2023 letter reports no drain connection at the new location.</a:t>
            </a:r>
          </a:p>
        </p:txBody>
      </p:sp>
      <p:sp>
        <p:nvSpPr>
          <p:cNvPr id="23" name="">
            <a:extLst xmlns:a="http://schemas.openxmlformats.org/drawingml/2006/main">
              <a:ext uri="{FF2B5EF4-FFF2-40B4-BE49-F238E27FC236}">
                <a16:creationId xmlns:a16="http://schemas.microsoft.com/office/drawing/2014/main" id="{1EA8E5D4-3EA7-48AD-888A-DB4DF85B4458}"/>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Choose the treatment route. Fund the operation. Verify the result.</a:t>
            </a:r>
          </a:p>
        </p:txBody>
      </p:sp>
      <p:sp>
        <p:nvSpPr>
          <p:cNvPr id="24" name="">
            <a:extLst xmlns:a="http://schemas.openxmlformats.org/drawingml/2006/main">
              <a:ext uri="{FF2B5EF4-FFF2-40B4-BE49-F238E27FC236}">
                <a16:creationId xmlns:a16="http://schemas.microsoft.com/office/drawing/2014/main" id="{3C317939-7591-4F37-8020-8E62CFF637B0}"/>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CPCB, March 2021, Fig. 3.1: 2020 inventory · Ixora relocation letter, 11 Apr 2023: company-reported case</a:t>
            </a:r>
          </a:p>
        </p:txBody>
      </p:sp>
      <p:sp>
        <p:nvSpPr>
          <p:cNvPr id="25" name="">
            <a:extLst xmlns:a="http://schemas.openxmlformats.org/drawingml/2006/main">
              <a:ext uri="{FF2B5EF4-FFF2-40B4-BE49-F238E27FC236}">
                <a16:creationId xmlns:a16="http://schemas.microsoft.com/office/drawing/2014/main" id="{46DB6ABE-B361-496E-BD73-03C245AA4432}"/>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34</a:t>
            </a:r>
          </a:p>
        </p:txBody>
      </p:sp>
    </p:spTree>
    <p:extLst>
      <p:ext uri="{BB962C8B-B14F-4D97-AF65-F5344CB8AC3E}">
        <p14:creationId xmlns:p14="http://schemas.microsoft.com/office/powerpoint/2010/main" val="950665535"/>
      </p:ext>
    </p:extLst>
  </p:cSld>
</p:sld>
</file>

<file path=ppt/slides/slide35.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079387B-70B7-4412-9CB0-80AEFA7D8209}"/>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7C9FE5A3-CD70-4421-8AAD-C13477642102}"/>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242821"/>
                </a:solidFill>
                <a:latin typeface="Arial"/>
                <a:ea typeface="Arial"/>
                <a:cs typeface="Arial"/>
              </a:defRPr>
            </a:pPr>
            <a:r>
              <a:rPr sz="2775" b="1">
                <a:solidFill>
                  <a:srgbClr val="242821"/>
                </a:solidFill>
                <a:latin typeface="Arial"/>
                <a:ea typeface="Arial"/>
                <a:cs typeface="Arial"/>
              </a:rPr>
              <a:t>The same street. The sewer beneath it.</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345f9f3ab69744a5"/>
          <a:stretch xmlns:a="http://schemas.openxmlformats.org/drawingml/2006/main"/>
        </p:blipFill>
        <p:spPr>
          <a:xfrm xmlns:a="http://schemas.openxmlformats.org/drawingml/2006/main">
            <a:off x="2144168" y="1428750"/>
            <a:ext cx="7903665" cy="44481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C4A6904-15D6-43BB-B007-3562B9514617}"/>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Toilet outlet → local connection → municipal sewer → downstream treatment.</a:t>
            </a:r>
          </a:p>
        </p:txBody>
      </p:sp>
      <p:sp>
        <p:nvSpPr>
          <p:cNvPr id="5" name="">
            <a:extLst xmlns:a="http://schemas.openxmlformats.org/drawingml/2006/main">
              <a:ext uri="{FF2B5EF4-FFF2-40B4-BE49-F238E27FC236}">
                <a16:creationId xmlns:a16="http://schemas.microsoft.com/office/drawing/2014/main" id="{D60F1584-9893-43D9-BFA7-974E1F5564C9}"/>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Generated cutaway of the existing illustrated street; not an as-built survey</a:t>
            </a:r>
          </a:p>
        </p:txBody>
      </p:sp>
      <p:sp>
        <p:nvSpPr>
          <p:cNvPr id="6" name="">
            <a:extLst xmlns:a="http://schemas.openxmlformats.org/drawingml/2006/main">
              <a:ext uri="{FF2B5EF4-FFF2-40B4-BE49-F238E27FC236}">
                <a16:creationId xmlns:a16="http://schemas.microsoft.com/office/drawing/2014/main" id="{CBFE8DF5-D6B3-4881-BB0E-E4BB705EEC04}"/>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35</a:t>
            </a:r>
          </a:p>
        </p:txBody>
      </p:sp>
    </p:spTree>
    <p:extLst>
      <p:ext uri="{BB962C8B-B14F-4D97-AF65-F5344CB8AC3E}">
        <p14:creationId xmlns:p14="http://schemas.microsoft.com/office/powerpoint/2010/main" val="211161946"/>
      </p:ext>
    </p:extLst>
  </p:cSld>
</p:sld>
</file>

<file path=ppt/slides/slide36.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1017B4E-AF23-4F92-BB28-6D3861CA1F9D}"/>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72ACE1D7-CD1A-4D34-9DE2-7AD5DB634147}"/>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Bring treatment to the site.</a:t>
            </a:r>
          </a:p>
        </p:txBody>
      </p:sp>
      <p:sp>
        <p:nvSpPr>
          <p:cNvPr id="3" name="">
            <a:extLst xmlns:a="http://schemas.openxmlformats.org/drawingml/2006/main">
              <a:ext uri="{FF2B5EF4-FFF2-40B4-BE49-F238E27FC236}">
                <a16:creationId xmlns:a16="http://schemas.microsoft.com/office/drawing/2014/main" id="{7F142802-D439-4023-86D0-BEECB9EEDD62}"/>
              </a:ext>
            </a:extLst>
          </p:cNvPr>
          <p:cNvSpPr>
            <a:spLocks xmlns:a="http://schemas.openxmlformats.org/drawingml/2006/main" noGrp="1"/>
          </p:cNvSpPr>
          <p:nvPr/>
        </p:nvSpPr>
        <p:spPr>
          <a:xfrm xmlns:a="http://schemas.openxmlformats.org/drawingml/2006/main">
            <a:off x="476250" y="1971675"/>
            <a:ext cx="780422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1a7ee64152cb4e26"/>
          <a:stretch xmlns:a="http://schemas.openxmlformats.org/drawingml/2006/main"/>
        </p:blipFill>
        <p:spPr>
          <a:xfrm xmlns:a="http://schemas.openxmlformats.org/drawingml/2006/main">
            <a:off x="1008627" y="1971675"/>
            <a:ext cx="6739467"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FA79D5A-FDB9-4734-84E7-A7395663B59E}"/>
              </a:ext>
            </a:extLst>
          </p:cNvPr>
          <p:cNvSpPr>
            <a:spLocks xmlns:a="http://schemas.openxmlformats.org/drawingml/2006/main" noGrp="1"/>
          </p:cNvSpPr>
          <p:nvPr/>
        </p:nvSpPr>
        <p:spPr>
          <a:xfrm xmlns:a="http://schemas.openxmlformats.org/drawingml/2006/main">
            <a:off x="476250" y="5410200"/>
            <a:ext cx="780422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E4D2A4E-91EA-469E-8E4B-18B5443FD139}"/>
              </a:ext>
            </a:extLst>
          </p:cNvPr>
          <p:cNvSpPr>
            <a:spLocks xmlns:a="http://schemas.openxmlformats.org/drawingml/2006/main" noGrp="1"/>
          </p:cNvSpPr>
          <p:nvPr/>
        </p:nvSpPr>
        <p:spPr>
          <a:xfrm xmlns:a="http://schemas.openxmlformats.org/drawingml/2006/main">
            <a:off x="542925" y="5448300"/>
            <a:ext cx="767087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Lumbini Park · ReFlow installation and adjoining kiosk</a:t>
            </a:r>
          </a:p>
        </p:txBody>
      </p:sp>
      <p:sp>
        <p:nvSpPr>
          <p:cNvPr id="7" name="">
            <a:extLst xmlns:a="http://schemas.openxmlformats.org/drawingml/2006/main">
              <a:ext uri="{FF2B5EF4-FFF2-40B4-BE49-F238E27FC236}">
                <a16:creationId xmlns:a16="http://schemas.microsoft.com/office/drawing/2014/main" id="{AC8FE558-D669-4D07-A816-1D3AB3070F44}"/>
              </a:ext>
            </a:extLst>
          </p:cNvPr>
          <p:cNvSpPr>
            <a:spLocks xmlns:a="http://schemas.openxmlformats.org/drawingml/2006/main" noGrp="1"/>
          </p:cNvSpPr>
          <p:nvPr/>
        </p:nvSpPr>
        <p:spPr>
          <a:xfrm xmlns:a="http://schemas.openxmlformats.org/drawingml/2006/main">
            <a:off x="8423345" y="1971675"/>
            <a:ext cx="3292405"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b75a8d191c4041e7"/>
          <a:stretch xmlns:a="http://schemas.openxmlformats.org/drawingml/2006/main"/>
        </p:blipFill>
        <p:spPr>
          <a:xfrm xmlns:a="http://schemas.openxmlformats.org/drawingml/2006/main">
            <a:off x="8647941" y="1971675"/>
            <a:ext cx="2843213"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BC966FE-5C05-461B-A288-ABE7946B27EB}"/>
              </a:ext>
            </a:extLst>
          </p:cNvPr>
          <p:cNvSpPr>
            <a:spLocks xmlns:a="http://schemas.openxmlformats.org/drawingml/2006/main" noGrp="1"/>
          </p:cNvSpPr>
          <p:nvPr/>
        </p:nvSpPr>
        <p:spPr>
          <a:xfrm xmlns:a="http://schemas.openxmlformats.org/drawingml/2006/main">
            <a:off x="8423345" y="5410200"/>
            <a:ext cx="3292405"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1E32539-6E2D-4375-930B-9BCF56EE7B32}"/>
              </a:ext>
            </a:extLst>
          </p:cNvPr>
          <p:cNvSpPr>
            <a:spLocks xmlns:a="http://schemas.openxmlformats.org/drawingml/2006/main" noGrp="1"/>
          </p:cNvSpPr>
          <p:nvPr/>
        </p:nvSpPr>
        <p:spPr>
          <a:xfrm xmlns:a="http://schemas.openxmlformats.org/drawingml/2006/main">
            <a:off x="8490020" y="5448300"/>
            <a:ext cx="315905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Factory view · Treatment equipment and pipework</a:t>
            </a:r>
          </a:p>
        </p:txBody>
      </p:sp>
      <p:sp>
        <p:nvSpPr>
          <p:cNvPr id="11" name="">
            <a:extLst xmlns:a="http://schemas.openxmlformats.org/drawingml/2006/main">
              <a:ext uri="{FF2B5EF4-FFF2-40B4-BE49-F238E27FC236}">
                <a16:creationId xmlns:a16="http://schemas.microsoft.com/office/drawing/2014/main" id="{9732DD87-371B-4A29-929A-39D475D1940F}"/>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The service bay contains the treatment equipment behind the public toilets.</a:t>
            </a:r>
          </a:p>
        </p:txBody>
      </p:sp>
      <p:sp>
        <p:nvSpPr>
          <p:cNvPr id="12" name="">
            <a:extLst xmlns:a="http://schemas.openxmlformats.org/drawingml/2006/main">
              <a:ext uri="{FF2B5EF4-FFF2-40B4-BE49-F238E27FC236}">
                <a16:creationId xmlns:a16="http://schemas.microsoft.com/office/drawing/2014/main" id="{1A1254D2-6FDD-4972-B7A7-0E5D21AE5AE9}"/>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Lumbini and factory photographs · Factory equipment is labelled separately</a:t>
            </a:r>
          </a:p>
        </p:txBody>
      </p:sp>
      <p:sp>
        <p:nvSpPr>
          <p:cNvPr id="13" name="">
            <a:extLst xmlns:a="http://schemas.openxmlformats.org/drawingml/2006/main">
              <a:ext uri="{FF2B5EF4-FFF2-40B4-BE49-F238E27FC236}">
                <a16:creationId xmlns:a16="http://schemas.microsoft.com/office/drawing/2014/main" id="{67630B27-96E5-494C-B5F7-326887BDBF4E}"/>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36</a:t>
            </a:r>
          </a:p>
        </p:txBody>
      </p:sp>
    </p:spTree>
    <p:extLst>
      <p:ext uri="{BB962C8B-B14F-4D97-AF65-F5344CB8AC3E}">
        <p14:creationId xmlns:p14="http://schemas.microsoft.com/office/powerpoint/2010/main" val="1108438251"/>
      </p:ext>
    </p:extLst>
  </p:cSld>
</p:sld>
</file>

<file path=ppt/slides/slide37.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C3D249B8-804A-488C-8774-F4894F5D6740}"/>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23577FFB-762C-47BC-B040-719B73F43319}"/>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Outside: the enclosure. Inside: the equipment.</a:t>
            </a:r>
          </a:p>
        </p:txBody>
      </p:sp>
      <p:sp>
        <p:nvSpPr>
          <p:cNvPr id="3" name="">
            <a:extLst xmlns:a="http://schemas.openxmlformats.org/drawingml/2006/main">
              <a:ext uri="{FF2B5EF4-FFF2-40B4-BE49-F238E27FC236}">
                <a16:creationId xmlns:a16="http://schemas.microsoft.com/office/drawing/2014/main" id="{B2766585-C3FF-4D06-BAD6-A721CCC842DE}"/>
              </a:ext>
            </a:extLst>
          </p:cNvPr>
          <p:cNvSpPr>
            <a:spLocks xmlns:a="http://schemas.openxmlformats.org/drawingml/2006/main" noGrp="1"/>
          </p:cNvSpPr>
          <p:nvPr/>
        </p:nvSpPr>
        <p:spPr>
          <a:xfrm xmlns:a="http://schemas.openxmlformats.org/drawingml/2006/main">
            <a:off x="476250" y="1971675"/>
            <a:ext cx="710184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7c6984676ea4485"/>
          <a:stretch xmlns:a="http://schemas.openxmlformats.org/drawingml/2006/main"/>
        </p:blipFill>
        <p:spPr>
          <a:xfrm xmlns:a="http://schemas.openxmlformats.org/drawingml/2006/main">
            <a:off x="1499870" y="1971675"/>
            <a:ext cx="5054600"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338DCE6-79E8-43A8-8E5B-2B5A045CE0B4}"/>
              </a:ext>
            </a:extLst>
          </p:cNvPr>
          <p:cNvSpPr>
            <a:spLocks xmlns:a="http://schemas.openxmlformats.org/drawingml/2006/main" noGrp="1"/>
          </p:cNvSpPr>
          <p:nvPr/>
        </p:nvSpPr>
        <p:spPr>
          <a:xfrm xmlns:a="http://schemas.openxmlformats.org/drawingml/2006/main">
            <a:off x="476250" y="5410200"/>
            <a:ext cx="710184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AB5CB8DA-A10A-4085-9002-8683AB3C295F}"/>
              </a:ext>
            </a:extLst>
          </p:cNvPr>
          <p:cNvSpPr>
            <a:spLocks xmlns:a="http://schemas.openxmlformats.org/drawingml/2006/main" noGrp="1"/>
          </p:cNvSpPr>
          <p:nvPr/>
        </p:nvSpPr>
        <p:spPr>
          <a:xfrm xmlns:a="http://schemas.openxmlformats.org/drawingml/2006/main">
            <a:off x="542925" y="5448300"/>
            <a:ext cx="696849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Installed BCRT exterior · enhanced photograph</a:t>
            </a:r>
          </a:p>
        </p:txBody>
      </p:sp>
      <p:sp>
        <p:nvSpPr>
          <p:cNvPr id="7" name="">
            <a:extLst xmlns:a="http://schemas.openxmlformats.org/drawingml/2006/main">
              <a:ext uri="{FF2B5EF4-FFF2-40B4-BE49-F238E27FC236}">
                <a16:creationId xmlns:a16="http://schemas.microsoft.com/office/drawing/2014/main" id="{08CCF341-1F43-489E-8DDE-BEF413AEC0C6}"/>
              </a:ext>
            </a:extLst>
          </p:cNvPr>
          <p:cNvSpPr>
            <a:spLocks xmlns:a="http://schemas.openxmlformats.org/drawingml/2006/main" noGrp="1"/>
          </p:cNvSpPr>
          <p:nvPr/>
        </p:nvSpPr>
        <p:spPr>
          <a:xfrm xmlns:a="http://schemas.openxmlformats.org/drawingml/2006/main">
            <a:off x="7720965" y="1971675"/>
            <a:ext cx="3994785"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a6d19a34b10d48d2"/>
          <a:stretch xmlns:a="http://schemas.openxmlformats.org/drawingml/2006/main"/>
        </p:blipFill>
        <p:spPr>
          <a:xfrm xmlns:a="http://schemas.openxmlformats.org/drawingml/2006/main">
            <a:off x="8296751" y="1971675"/>
            <a:ext cx="2843213"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BF8C7A1-D05A-4D75-A9F1-7EAC49D34CE3}"/>
              </a:ext>
            </a:extLst>
          </p:cNvPr>
          <p:cNvSpPr>
            <a:spLocks xmlns:a="http://schemas.openxmlformats.org/drawingml/2006/main" noGrp="1"/>
          </p:cNvSpPr>
          <p:nvPr/>
        </p:nvSpPr>
        <p:spPr>
          <a:xfrm xmlns:a="http://schemas.openxmlformats.org/drawingml/2006/main">
            <a:off x="7720965" y="5410200"/>
            <a:ext cx="3994785"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3539646-123B-4DD0-BA10-92E0583C9E54}"/>
              </a:ext>
            </a:extLst>
          </p:cNvPr>
          <p:cNvSpPr>
            <a:spLocks xmlns:a="http://schemas.openxmlformats.org/drawingml/2006/main" noGrp="1"/>
          </p:cNvSpPr>
          <p:nvPr/>
        </p:nvSpPr>
        <p:spPr>
          <a:xfrm xmlns:a="http://schemas.openxmlformats.org/drawingml/2006/main">
            <a:off x="7787640" y="5448300"/>
            <a:ext cx="386143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Treatment equipment · original factory photograph</a:t>
            </a:r>
          </a:p>
        </p:txBody>
      </p:sp>
      <p:sp>
        <p:nvSpPr>
          <p:cNvPr id="11" name="">
            <a:extLst xmlns:a="http://schemas.openxmlformats.org/drawingml/2006/main">
              <a:ext uri="{FF2B5EF4-FFF2-40B4-BE49-F238E27FC236}">
                <a16:creationId xmlns:a16="http://schemas.microsoft.com/office/drawing/2014/main" id="{C00FE1F2-057C-439B-9C46-1A40232A0891}"/>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The toilet enclosure also has to accommodate treatment and maintenance access.</a:t>
            </a:r>
          </a:p>
        </p:txBody>
      </p:sp>
      <p:sp>
        <p:nvSpPr>
          <p:cNvPr id="12" name="">
            <a:extLst xmlns:a="http://schemas.openxmlformats.org/drawingml/2006/main">
              <a:ext uri="{FF2B5EF4-FFF2-40B4-BE49-F238E27FC236}">
                <a16:creationId xmlns:a16="http://schemas.microsoft.com/office/drawing/2014/main" id="{646C9F75-EA68-4052-AE0E-9D8DAFE6BEE8}"/>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13" name="">
            <a:extLst xmlns:a="http://schemas.openxmlformats.org/drawingml/2006/main">
              <a:ext uri="{FF2B5EF4-FFF2-40B4-BE49-F238E27FC236}">
                <a16:creationId xmlns:a16="http://schemas.microsoft.com/office/drawing/2014/main" id="{5DC5B729-24FB-4502-BEFA-858B013E5CE2}"/>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37</a:t>
            </a:r>
          </a:p>
        </p:txBody>
      </p:sp>
    </p:spTree>
    <p:extLst>
      <p:ext uri="{BB962C8B-B14F-4D97-AF65-F5344CB8AC3E}">
        <p14:creationId xmlns:p14="http://schemas.microsoft.com/office/powerpoint/2010/main" val="1283695107"/>
      </p:ext>
    </p:extLst>
  </p:cSld>
</p:sld>
</file>

<file path=ppt/slides/slide38.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08E6F80B-EEC1-4B82-B5C7-B70B1A7472BD}"/>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D2BFA4E6-68E1-47D9-A44E-F3CF6FE77B6A}"/>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public side and the service side.</a:t>
            </a:r>
          </a:p>
        </p:txBody>
      </p:sp>
      <p:sp>
        <p:nvSpPr>
          <p:cNvPr id="3" name="">
            <a:extLst xmlns:a="http://schemas.openxmlformats.org/drawingml/2006/main">
              <a:ext uri="{FF2B5EF4-FFF2-40B4-BE49-F238E27FC236}">
                <a16:creationId xmlns:a16="http://schemas.microsoft.com/office/drawing/2014/main" id="{6C428185-0B4A-4FC9-B5DB-B1E984527AE9}"/>
              </a:ext>
            </a:extLst>
          </p:cNvPr>
          <p:cNvSpPr>
            <a:spLocks xmlns:a="http://schemas.openxmlformats.org/drawingml/2006/main" noGrp="1"/>
          </p:cNvSpPr>
          <p:nvPr/>
        </p:nvSpPr>
        <p:spPr>
          <a:xfrm xmlns:a="http://schemas.openxmlformats.org/drawingml/2006/main">
            <a:off x="476250" y="1971675"/>
            <a:ext cx="270271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f7817afa9bf418c"/>
          <a:stretch xmlns:a="http://schemas.openxmlformats.org/drawingml/2006/main"/>
        </p:blipFill>
        <p:spPr>
          <a:xfrm xmlns:a="http://schemas.openxmlformats.org/drawingml/2006/main">
            <a:off x="476250" y="2853630"/>
            <a:ext cx="2702719" cy="2027039"/>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C8B0230-BD3E-4F73-9656-901E84D75A1C}"/>
              </a:ext>
            </a:extLst>
          </p:cNvPr>
          <p:cNvSpPr>
            <a:spLocks xmlns:a="http://schemas.openxmlformats.org/drawingml/2006/main" noGrp="1"/>
          </p:cNvSpPr>
          <p:nvPr/>
        </p:nvSpPr>
        <p:spPr>
          <a:xfrm xmlns:a="http://schemas.openxmlformats.org/drawingml/2006/main">
            <a:off x="476250" y="5410200"/>
            <a:ext cx="2702719"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31FF1E9F-6759-4251-8FD0-296B4A97F34B}"/>
              </a:ext>
            </a:extLst>
          </p:cNvPr>
          <p:cNvSpPr>
            <a:spLocks xmlns:a="http://schemas.openxmlformats.org/drawingml/2006/main" noGrp="1"/>
          </p:cNvSpPr>
          <p:nvPr/>
        </p:nvSpPr>
        <p:spPr>
          <a:xfrm xmlns:a="http://schemas.openxmlformats.org/drawingml/2006/main">
            <a:off x="542925" y="5448300"/>
            <a:ext cx="2569369"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Daylight exterior · enhanced</a:t>
            </a:r>
          </a:p>
        </p:txBody>
      </p:sp>
      <p:sp>
        <p:nvSpPr>
          <p:cNvPr id="7" name="">
            <a:extLst xmlns:a="http://schemas.openxmlformats.org/drawingml/2006/main">
              <a:ext uri="{FF2B5EF4-FFF2-40B4-BE49-F238E27FC236}">
                <a16:creationId xmlns:a16="http://schemas.microsoft.com/office/drawing/2014/main" id="{E7B0C863-3ED9-48E2-9DA3-933CDD2DD95A}"/>
              </a:ext>
            </a:extLst>
          </p:cNvPr>
          <p:cNvSpPr>
            <a:spLocks xmlns:a="http://schemas.openxmlformats.org/drawingml/2006/main" noGrp="1"/>
          </p:cNvSpPr>
          <p:nvPr/>
        </p:nvSpPr>
        <p:spPr>
          <a:xfrm xmlns:a="http://schemas.openxmlformats.org/drawingml/2006/main">
            <a:off x="3321844" y="1971675"/>
            <a:ext cx="270271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b417f06bcee040d0"/>
          <a:stretch xmlns:a="http://schemas.openxmlformats.org/drawingml/2006/main"/>
        </p:blipFill>
        <p:spPr>
          <a:xfrm xmlns:a="http://schemas.openxmlformats.org/drawingml/2006/main">
            <a:off x="3321844" y="2853630"/>
            <a:ext cx="2702719" cy="2027039"/>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84A811DB-BAA6-4ABE-8E9F-9EA52E3B5382}"/>
              </a:ext>
            </a:extLst>
          </p:cNvPr>
          <p:cNvSpPr>
            <a:spLocks xmlns:a="http://schemas.openxmlformats.org/drawingml/2006/main" noGrp="1"/>
          </p:cNvSpPr>
          <p:nvPr/>
        </p:nvSpPr>
        <p:spPr>
          <a:xfrm xmlns:a="http://schemas.openxmlformats.org/drawingml/2006/main">
            <a:off x="3321844" y="5410200"/>
            <a:ext cx="2702719"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5190E2FB-C36E-4B3C-AAF3-8208371CCDEE}"/>
              </a:ext>
            </a:extLst>
          </p:cNvPr>
          <p:cNvSpPr>
            <a:spLocks xmlns:a="http://schemas.openxmlformats.org/drawingml/2006/main" noGrp="1"/>
          </p:cNvSpPr>
          <p:nvPr/>
        </p:nvSpPr>
        <p:spPr>
          <a:xfrm xmlns:a="http://schemas.openxmlformats.org/drawingml/2006/main">
            <a:off x="3388519" y="5448300"/>
            <a:ext cx="2569369"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Second daylight angle · enhanced</a:t>
            </a:r>
          </a:p>
        </p:txBody>
      </p:sp>
      <p:sp>
        <p:nvSpPr>
          <p:cNvPr id="11" name="">
            <a:extLst xmlns:a="http://schemas.openxmlformats.org/drawingml/2006/main">
              <a:ext uri="{FF2B5EF4-FFF2-40B4-BE49-F238E27FC236}">
                <a16:creationId xmlns:a16="http://schemas.microsoft.com/office/drawing/2014/main" id="{B1866DBD-50D1-459F-931B-FD55EC12F61C}"/>
              </a:ext>
            </a:extLst>
          </p:cNvPr>
          <p:cNvSpPr>
            <a:spLocks xmlns:a="http://schemas.openxmlformats.org/drawingml/2006/main" noGrp="1"/>
          </p:cNvSpPr>
          <p:nvPr/>
        </p:nvSpPr>
        <p:spPr>
          <a:xfrm xmlns:a="http://schemas.openxmlformats.org/drawingml/2006/main">
            <a:off x="6167438" y="1971675"/>
            <a:ext cx="270271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39f53be48a924e13"/>
          <a:stretch xmlns:a="http://schemas.openxmlformats.org/drawingml/2006/main"/>
        </p:blipFill>
        <p:spPr>
          <a:xfrm xmlns:a="http://schemas.openxmlformats.org/drawingml/2006/main">
            <a:off x="6167438" y="2853630"/>
            <a:ext cx="2702719" cy="2027039"/>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59DB3C05-7CCB-403F-9AED-871BFB448893}"/>
              </a:ext>
            </a:extLst>
          </p:cNvPr>
          <p:cNvSpPr>
            <a:spLocks xmlns:a="http://schemas.openxmlformats.org/drawingml/2006/main" noGrp="1"/>
          </p:cNvSpPr>
          <p:nvPr/>
        </p:nvSpPr>
        <p:spPr>
          <a:xfrm xmlns:a="http://schemas.openxmlformats.org/drawingml/2006/main">
            <a:off x="6167438" y="5410200"/>
            <a:ext cx="2702719"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52EF5E93-E8F4-4E3D-9A18-D3ED6C03FFC4}"/>
              </a:ext>
            </a:extLst>
          </p:cNvPr>
          <p:cNvSpPr>
            <a:spLocks xmlns:a="http://schemas.openxmlformats.org/drawingml/2006/main" noGrp="1"/>
          </p:cNvSpPr>
          <p:nvPr/>
        </p:nvSpPr>
        <p:spPr>
          <a:xfrm xmlns:a="http://schemas.openxmlformats.org/drawingml/2006/main">
            <a:off x="6234113" y="5448300"/>
            <a:ext cx="2569369"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Night frontage · enhanced</a:t>
            </a:r>
          </a:p>
        </p:txBody>
      </p:sp>
      <p:sp>
        <p:nvSpPr>
          <p:cNvPr id="15" name="">
            <a:extLst xmlns:a="http://schemas.openxmlformats.org/drawingml/2006/main">
              <a:ext uri="{FF2B5EF4-FFF2-40B4-BE49-F238E27FC236}">
                <a16:creationId xmlns:a16="http://schemas.microsoft.com/office/drawing/2014/main" id="{3EF7850B-8402-4D7F-862C-7B69E013C74C}"/>
              </a:ext>
            </a:extLst>
          </p:cNvPr>
          <p:cNvSpPr>
            <a:spLocks xmlns:a="http://schemas.openxmlformats.org/drawingml/2006/main" noGrp="1"/>
          </p:cNvSpPr>
          <p:nvPr/>
        </p:nvSpPr>
        <p:spPr>
          <a:xfrm xmlns:a="http://schemas.openxmlformats.org/drawingml/2006/main">
            <a:off x="9013031" y="1971675"/>
            <a:ext cx="270271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37" name=""/>
          <p:cNvPicPr>
            <a:picLocks xmlns:a="http://schemas.openxmlformats.org/drawingml/2006/main" noChangeAspect="1"/>
          </p:cNvPicPr>
          <p:nvPr/>
        </p:nvPicPr>
        <p:blipFill>
          <a:blip xmlns:r="http://schemas.openxmlformats.org/officeDocument/2006/relationships" xmlns:a="http://schemas.openxmlformats.org/drawingml/2006/main" r:embed="Rfa65ab96ba4944c0"/>
          <a:stretch xmlns:a="http://schemas.openxmlformats.org/drawingml/2006/main"/>
        </p:blipFill>
        <p:spPr>
          <a:xfrm xmlns:a="http://schemas.openxmlformats.org/drawingml/2006/main">
            <a:off x="9013031" y="2853630"/>
            <a:ext cx="2702719" cy="2027039"/>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1C099297-4767-4D6B-9045-B6EF80EEC7FC}"/>
              </a:ext>
            </a:extLst>
          </p:cNvPr>
          <p:cNvSpPr>
            <a:spLocks xmlns:a="http://schemas.openxmlformats.org/drawingml/2006/main" noGrp="1"/>
          </p:cNvSpPr>
          <p:nvPr/>
        </p:nvSpPr>
        <p:spPr>
          <a:xfrm xmlns:a="http://schemas.openxmlformats.org/drawingml/2006/main">
            <a:off x="9013031" y="5410200"/>
            <a:ext cx="2702719"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C19B0884-20ED-467F-B605-36C668776A1F}"/>
              </a:ext>
            </a:extLst>
          </p:cNvPr>
          <p:cNvSpPr>
            <a:spLocks xmlns:a="http://schemas.openxmlformats.org/drawingml/2006/main" noGrp="1"/>
          </p:cNvSpPr>
          <p:nvPr/>
        </p:nvSpPr>
        <p:spPr>
          <a:xfrm xmlns:a="http://schemas.openxmlformats.org/drawingml/2006/main">
            <a:off x="9079706" y="5448300"/>
            <a:ext cx="2569369"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Night entrance · original</a:t>
            </a:r>
          </a:p>
        </p:txBody>
      </p:sp>
      <p:sp>
        <p:nvSpPr>
          <p:cNvPr id="19" name="">
            <a:extLst xmlns:a="http://schemas.openxmlformats.org/drawingml/2006/main">
              <a:ext uri="{FF2B5EF4-FFF2-40B4-BE49-F238E27FC236}">
                <a16:creationId xmlns:a16="http://schemas.microsoft.com/office/drawing/2014/main" id="{2C84D6EF-2BBF-4882-82E6-0B1312483DE3}"/>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Public entrances, covered approach and illuminated signs.</a:t>
            </a:r>
          </a:p>
        </p:txBody>
      </p:sp>
      <p:sp>
        <p:nvSpPr>
          <p:cNvPr id="20" name="">
            <a:extLst xmlns:a="http://schemas.openxmlformats.org/drawingml/2006/main">
              <a:ext uri="{FF2B5EF4-FFF2-40B4-BE49-F238E27FC236}">
                <a16:creationId xmlns:a16="http://schemas.microsoft.com/office/drawing/2014/main" id="{69AB4EA4-3FD1-4E92-94E7-5E83493B2980}"/>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21" name="">
            <a:extLst xmlns:a="http://schemas.openxmlformats.org/drawingml/2006/main">
              <a:ext uri="{FF2B5EF4-FFF2-40B4-BE49-F238E27FC236}">
                <a16:creationId xmlns:a16="http://schemas.microsoft.com/office/drawing/2014/main" id="{88D70147-AB9C-42BC-9E43-05D73099A8EB}"/>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38</a:t>
            </a:r>
          </a:p>
        </p:txBody>
      </p:sp>
    </p:spTree>
    <p:extLst>
      <p:ext uri="{BB962C8B-B14F-4D97-AF65-F5344CB8AC3E}">
        <p14:creationId xmlns:p14="http://schemas.microsoft.com/office/powerpoint/2010/main" val="265662210"/>
      </p:ext>
    </p:extLst>
  </p:cSld>
</p:sld>
</file>

<file path=ppt/slides/slide39.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36" name="">
            <a:extLst xmlns:a="http://schemas.openxmlformats.org/drawingml/2006/main">
              <a:ext uri="{FF2B5EF4-FFF2-40B4-BE49-F238E27FC236}">
                <a16:creationId xmlns:a16="http://schemas.microsoft.com/office/drawing/2014/main" id="{531F2F73-44B2-4AFA-B643-C058D1B0A31C}"/>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9720065D-F4AB-4CD1-894B-F83A83AE6154}"/>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Follow the water.</a:t>
            </a:r>
          </a:p>
        </p:txBody>
      </p:sp>
      <p:pic>
        <p:nvPicPr>
          <p:cNvPr id="38" name=""/>
          <p:cNvPicPr>
            <a:picLocks xmlns:a="http://schemas.openxmlformats.org/drawingml/2006/main" noChangeAspect="1"/>
          </p:cNvPicPr>
          <p:nvPr/>
        </p:nvPicPr>
        <p:blipFill>
          <a:blip xmlns:r="http://schemas.openxmlformats.org/officeDocument/2006/relationships" xmlns:a="http://schemas.openxmlformats.org/drawingml/2006/main" r:embed="R9ba46da8959a4236"/>
          <a:stretch xmlns:a="http://schemas.openxmlformats.org/drawingml/2006/main"/>
        </p:blipFill>
        <p:spPr>
          <a:xfrm xmlns:a="http://schemas.openxmlformats.org/drawingml/2006/main">
            <a:off x="1227534" y="1714500"/>
            <a:ext cx="3021806" cy="40290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0B58CBB-7836-4916-89B1-49C8A4517B1B}"/>
              </a:ext>
            </a:extLst>
          </p:cNvPr>
          <p:cNvSpPr>
            <a:spLocks xmlns:a="http://schemas.openxmlformats.org/drawingml/2006/main" noGrp="1"/>
          </p:cNvSpPr>
          <p:nvPr/>
        </p:nvSpPr>
        <p:spPr>
          <a:xfrm xmlns:a="http://schemas.openxmlformats.org/drawingml/2006/main">
            <a:off x="476250" y="5476875"/>
            <a:ext cx="4524375" cy="266700"/>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965348E-8D6B-40AD-A47C-24385CF02021}"/>
              </a:ext>
            </a:extLst>
          </p:cNvPr>
          <p:cNvSpPr>
            <a:spLocks xmlns:a="http://schemas.openxmlformats.org/drawingml/2006/main" noGrp="1"/>
          </p:cNvSpPr>
          <p:nvPr/>
        </p:nvSpPr>
        <p:spPr>
          <a:xfrm xmlns:a="http://schemas.openxmlformats.org/drawingml/2006/main">
            <a:off x="590550" y="5543550"/>
            <a:ext cx="4286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1">
                <a:solidFill>
                  <a:srgbClr val="FFFFFF"/>
                </a:solidFill>
                <a:latin typeface="Arial"/>
                <a:ea typeface="Arial"/>
                <a:cs typeface="Arial"/>
              </a:defRPr>
            </a:pPr>
            <a:r>
              <a:rPr sz="750" b="1">
                <a:solidFill>
                  <a:srgbClr val="FFFFFF"/>
                </a:solidFill>
                <a:latin typeface="Arial"/>
                <a:ea typeface="Arial"/>
                <a:cs typeface="Arial"/>
              </a:rPr>
              <a:t>FACTORY PHOTOGRAPH · EQUIPMENT CONTEXT</a:t>
            </a:r>
          </a:p>
        </p:txBody>
      </p:sp>
      <p:sp>
        <p:nvSpPr>
          <p:cNvPr id="6" name="">
            <a:extLst xmlns:a="http://schemas.openxmlformats.org/drawingml/2006/main">
              <a:ext uri="{FF2B5EF4-FFF2-40B4-BE49-F238E27FC236}">
                <a16:creationId xmlns:a16="http://schemas.microsoft.com/office/drawing/2014/main" id="{B90166E7-6D52-4B8E-9E05-B3233E473B90}"/>
              </a:ext>
            </a:extLst>
          </p:cNvPr>
          <p:cNvSpPr>
            <a:spLocks xmlns:a="http://schemas.openxmlformats.org/drawingml/2006/main" noGrp="1"/>
          </p:cNvSpPr>
          <p:nvPr/>
        </p:nvSpPr>
        <p:spPr>
          <a:xfrm xmlns:a="http://schemas.openxmlformats.org/drawingml/2006/main">
            <a:off x="5715000" y="1714500"/>
            <a:ext cx="5810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B95320"/>
                </a:solidFill>
                <a:latin typeface="Arial"/>
                <a:ea typeface="Arial"/>
                <a:cs typeface="Arial"/>
              </a:defRPr>
            </a:pPr>
            <a:r>
              <a:rPr sz="825" b="1">
                <a:solidFill>
                  <a:srgbClr val="B95320"/>
                </a:solidFill>
                <a:latin typeface="Arial"/>
                <a:ea typeface="Arial"/>
                <a:cs typeface="Arial"/>
              </a:rPr>
              <a:t>DOCUMENTED FUNCTIONAL SEQUENCE</a:t>
            </a:r>
          </a:p>
        </p:txBody>
      </p:sp>
      <p:sp>
        <p:nvSpPr>
          <p:cNvPr id="7" name="">
            <a:extLst xmlns:a="http://schemas.openxmlformats.org/drawingml/2006/main">
              <a:ext uri="{FF2B5EF4-FFF2-40B4-BE49-F238E27FC236}">
                <a16:creationId xmlns:a16="http://schemas.microsoft.com/office/drawing/2014/main" id="{DDD96212-6B47-4782-B95B-4EBC1D54CD4C}"/>
              </a:ext>
            </a:extLst>
          </p:cNvPr>
          <p:cNvSpPr>
            <a:spLocks xmlns:a="http://schemas.openxmlformats.org/drawingml/2006/main" noGrp="1"/>
          </p:cNvSpPr>
          <p:nvPr/>
        </p:nvSpPr>
        <p:spPr>
          <a:xfrm xmlns:a="http://schemas.openxmlformats.org/drawingml/2006/main">
            <a:off x="5715000" y="2009775"/>
            <a:ext cx="304800" cy="304800"/>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D70D256E-CEB3-48B8-B4E0-50B129B61C5E}"/>
              </a:ext>
            </a:extLst>
          </p:cNvPr>
          <p:cNvSpPr>
            <a:spLocks xmlns:a="http://schemas.openxmlformats.org/drawingml/2006/main" noGrp="1"/>
          </p:cNvSpPr>
          <p:nvPr/>
        </p:nvSpPr>
        <p:spPr>
          <a:xfrm xmlns:a="http://schemas.openxmlformats.org/drawingml/2006/main">
            <a:off x="5810250" y="2057400"/>
            <a:ext cx="190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42821"/>
                </a:solidFill>
                <a:latin typeface="Arial"/>
                <a:ea typeface="Arial"/>
                <a:cs typeface="Arial"/>
              </a:defRPr>
            </a:pPr>
            <a:r>
              <a:rPr sz="1350" b="1">
                <a:solidFill>
                  <a:srgbClr val="242821"/>
                </a:solidFill>
                <a:latin typeface="Arial"/>
                <a:ea typeface="Arial"/>
                <a:cs typeface="Arial"/>
              </a:rPr>
              <a:t>1</a:t>
            </a:r>
          </a:p>
        </p:txBody>
      </p:sp>
      <p:sp>
        <p:nvSpPr>
          <p:cNvPr id="9" name="">
            <a:extLst xmlns:a="http://schemas.openxmlformats.org/drawingml/2006/main">
              <a:ext uri="{FF2B5EF4-FFF2-40B4-BE49-F238E27FC236}">
                <a16:creationId xmlns:a16="http://schemas.microsoft.com/office/drawing/2014/main" id="{D8C59629-2CEE-4217-9A36-0BD632A8D247}"/>
              </a:ext>
            </a:extLst>
          </p:cNvPr>
          <p:cNvSpPr>
            <a:spLocks xmlns:a="http://schemas.openxmlformats.org/drawingml/2006/main" noGrp="1"/>
          </p:cNvSpPr>
          <p:nvPr/>
        </p:nvSpPr>
        <p:spPr>
          <a:xfrm xmlns:a="http://schemas.openxmlformats.org/drawingml/2006/main">
            <a:off x="6191250" y="1990725"/>
            <a:ext cx="5334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242821"/>
                </a:solidFill>
                <a:latin typeface="Arial"/>
                <a:ea typeface="Arial"/>
                <a:cs typeface="Arial"/>
              </a:defRPr>
            </a:pPr>
            <a:r>
              <a:rPr sz="1650" b="1">
                <a:solidFill>
                  <a:srgbClr val="242821"/>
                </a:solidFill>
                <a:latin typeface="Arial"/>
                <a:ea typeface="Arial"/>
                <a:cs typeface="Arial"/>
              </a:rPr>
              <a:t>Collect</a:t>
            </a:r>
          </a:p>
        </p:txBody>
      </p:sp>
      <p:sp>
        <p:nvSpPr>
          <p:cNvPr id="10" name="">
            <a:extLst xmlns:a="http://schemas.openxmlformats.org/drawingml/2006/main">
              <a:ext uri="{FF2B5EF4-FFF2-40B4-BE49-F238E27FC236}">
                <a16:creationId xmlns:a16="http://schemas.microsoft.com/office/drawing/2014/main" id="{87BA573F-20B9-4510-A1B8-0746F7F3EE8A}"/>
              </a:ext>
            </a:extLst>
          </p:cNvPr>
          <p:cNvSpPr>
            <a:spLocks xmlns:a="http://schemas.openxmlformats.org/drawingml/2006/main" noGrp="1"/>
          </p:cNvSpPr>
          <p:nvPr/>
        </p:nvSpPr>
        <p:spPr>
          <a:xfrm xmlns:a="http://schemas.openxmlformats.org/drawingml/2006/main">
            <a:off x="6191250" y="2266950"/>
            <a:ext cx="5334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Regulate incoming wastewater.</a:t>
            </a:r>
          </a:p>
        </p:txBody>
      </p:sp>
      <p:sp>
        <p:nvSpPr>
          <p:cNvPr id="11" name="">
            <a:extLst xmlns:a="http://schemas.openxmlformats.org/drawingml/2006/main">
              <a:ext uri="{FF2B5EF4-FFF2-40B4-BE49-F238E27FC236}">
                <a16:creationId xmlns:a16="http://schemas.microsoft.com/office/drawing/2014/main" id="{FD1388EC-4C60-47CD-B278-C68070510A43}"/>
              </a:ext>
            </a:extLst>
          </p:cNvPr>
          <p:cNvSpPr>
            <a:spLocks xmlns:a="http://schemas.openxmlformats.org/drawingml/2006/main" noGrp="1"/>
          </p:cNvSpPr>
          <p:nvPr/>
        </p:nvSpPr>
        <p:spPr>
          <a:xfrm xmlns:a="http://schemas.openxmlformats.org/drawingml/2006/main">
            <a:off x="6191250" y="2533650"/>
            <a:ext cx="53340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87831D45-7FF8-4549-B1E7-05DEF68CD45C}"/>
              </a:ext>
            </a:extLst>
          </p:cNvPr>
          <p:cNvSpPr>
            <a:spLocks xmlns:a="http://schemas.openxmlformats.org/drawingml/2006/main" noGrp="1"/>
          </p:cNvSpPr>
          <p:nvPr/>
        </p:nvSpPr>
        <p:spPr>
          <a:xfrm xmlns:a="http://schemas.openxmlformats.org/drawingml/2006/main">
            <a:off x="5715000" y="2600325"/>
            <a:ext cx="304800" cy="304800"/>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422BA2A-0251-427A-8DD7-47AA37B2D712}"/>
              </a:ext>
            </a:extLst>
          </p:cNvPr>
          <p:cNvSpPr>
            <a:spLocks xmlns:a="http://schemas.openxmlformats.org/drawingml/2006/main" noGrp="1"/>
          </p:cNvSpPr>
          <p:nvPr/>
        </p:nvSpPr>
        <p:spPr>
          <a:xfrm xmlns:a="http://schemas.openxmlformats.org/drawingml/2006/main">
            <a:off x="5810250" y="2647950"/>
            <a:ext cx="190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42821"/>
                </a:solidFill>
                <a:latin typeface="Arial"/>
                <a:ea typeface="Arial"/>
                <a:cs typeface="Arial"/>
              </a:defRPr>
            </a:pPr>
            <a:r>
              <a:rPr sz="1350" b="1">
                <a:solidFill>
                  <a:srgbClr val="242821"/>
                </a:solidFill>
                <a:latin typeface="Arial"/>
                <a:ea typeface="Arial"/>
                <a:cs typeface="Arial"/>
              </a:rPr>
              <a:t>2</a:t>
            </a:r>
          </a:p>
        </p:txBody>
      </p:sp>
      <p:sp>
        <p:nvSpPr>
          <p:cNvPr id="14" name="">
            <a:extLst xmlns:a="http://schemas.openxmlformats.org/drawingml/2006/main">
              <a:ext uri="{FF2B5EF4-FFF2-40B4-BE49-F238E27FC236}">
                <a16:creationId xmlns:a16="http://schemas.microsoft.com/office/drawing/2014/main" id="{642F266B-B479-4F9A-960D-9A606066EF14}"/>
              </a:ext>
            </a:extLst>
          </p:cNvPr>
          <p:cNvSpPr>
            <a:spLocks xmlns:a="http://schemas.openxmlformats.org/drawingml/2006/main" noGrp="1"/>
          </p:cNvSpPr>
          <p:nvPr/>
        </p:nvSpPr>
        <p:spPr>
          <a:xfrm xmlns:a="http://schemas.openxmlformats.org/drawingml/2006/main">
            <a:off x="6191250" y="2581275"/>
            <a:ext cx="5334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242821"/>
                </a:solidFill>
                <a:latin typeface="Arial"/>
                <a:ea typeface="Arial"/>
                <a:cs typeface="Arial"/>
              </a:defRPr>
            </a:pPr>
            <a:r>
              <a:rPr sz="1650" b="1">
                <a:solidFill>
                  <a:srgbClr val="242821"/>
                </a:solidFill>
                <a:latin typeface="Arial"/>
                <a:ea typeface="Arial"/>
                <a:cs typeface="Arial"/>
              </a:rPr>
              <a:t>Biology</a:t>
            </a:r>
          </a:p>
        </p:txBody>
      </p:sp>
      <p:sp>
        <p:nvSpPr>
          <p:cNvPr id="15" name="">
            <a:extLst xmlns:a="http://schemas.openxmlformats.org/drawingml/2006/main">
              <a:ext uri="{FF2B5EF4-FFF2-40B4-BE49-F238E27FC236}">
                <a16:creationId xmlns:a16="http://schemas.microsoft.com/office/drawing/2014/main" id="{91A54FD1-5B49-42AE-9AC8-B006973BE110}"/>
              </a:ext>
            </a:extLst>
          </p:cNvPr>
          <p:cNvSpPr>
            <a:spLocks xmlns:a="http://schemas.openxmlformats.org/drawingml/2006/main" noGrp="1"/>
          </p:cNvSpPr>
          <p:nvPr/>
        </p:nvSpPr>
        <p:spPr>
          <a:xfrm xmlns:a="http://schemas.openxmlformats.org/drawingml/2006/main">
            <a:off x="6191250" y="2857500"/>
            <a:ext cx="5334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Anaerobic + aerobic treatment.</a:t>
            </a:r>
          </a:p>
        </p:txBody>
      </p:sp>
      <p:sp>
        <p:nvSpPr>
          <p:cNvPr id="16" name="">
            <a:extLst xmlns:a="http://schemas.openxmlformats.org/drawingml/2006/main">
              <a:ext uri="{FF2B5EF4-FFF2-40B4-BE49-F238E27FC236}">
                <a16:creationId xmlns:a16="http://schemas.microsoft.com/office/drawing/2014/main" id="{45664598-ABE1-4B79-B198-60AC385EA077}"/>
              </a:ext>
            </a:extLst>
          </p:cNvPr>
          <p:cNvSpPr>
            <a:spLocks xmlns:a="http://schemas.openxmlformats.org/drawingml/2006/main" noGrp="1"/>
          </p:cNvSpPr>
          <p:nvPr/>
        </p:nvSpPr>
        <p:spPr>
          <a:xfrm xmlns:a="http://schemas.openxmlformats.org/drawingml/2006/main">
            <a:off x="6191250" y="3124200"/>
            <a:ext cx="53340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5009CE89-D0D6-471E-A6F8-7D7037B02607}"/>
              </a:ext>
            </a:extLst>
          </p:cNvPr>
          <p:cNvSpPr>
            <a:spLocks xmlns:a="http://schemas.openxmlformats.org/drawingml/2006/main" noGrp="1"/>
          </p:cNvSpPr>
          <p:nvPr/>
        </p:nvSpPr>
        <p:spPr>
          <a:xfrm xmlns:a="http://schemas.openxmlformats.org/drawingml/2006/main">
            <a:off x="5715000" y="3190875"/>
            <a:ext cx="304800" cy="304800"/>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29914F24-CF64-419C-A7D5-ED01D89BC36B}"/>
              </a:ext>
            </a:extLst>
          </p:cNvPr>
          <p:cNvSpPr>
            <a:spLocks xmlns:a="http://schemas.openxmlformats.org/drawingml/2006/main" noGrp="1"/>
          </p:cNvSpPr>
          <p:nvPr/>
        </p:nvSpPr>
        <p:spPr>
          <a:xfrm xmlns:a="http://schemas.openxmlformats.org/drawingml/2006/main">
            <a:off x="5810250" y="3238500"/>
            <a:ext cx="190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42821"/>
                </a:solidFill>
                <a:latin typeface="Arial"/>
                <a:ea typeface="Arial"/>
                <a:cs typeface="Arial"/>
              </a:defRPr>
            </a:pPr>
            <a:r>
              <a:rPr sz="1350" b="1">
                <a:solidFill>
                  <a:srgbClr val="242821"/>
                </a:solidFill>
                <a:latin typeface="Arial"/>
                <a:ea typeface="Arial"/>
                <a:cs typeface="Arial"/>
              </a:rPr>
              <a:t>3</a:t>
            </a:r>
          </a:p>
        </p:txBody>
      </p:sp>
      <p:sp>
        <p:nvSpPr>
          <p:cNvPr id="19" name="">
            <a:extLst xmlns:a="http://schemas.openxmlformats.org/drawingml/2006/main">
              <a:ext uri="{FF2B5EF4-FFF2-40B4-BE49-F238E27FC236}">
                <a16:creationId xmlns:a16="http://schemas.microsoft.com/office/drawing/2014/main" id="{907D8456-CE0D-4FD5-843C-A1826C36F7F3}"/>
              </a:ext>
            </a:extLst>
          </p:cNvPr>
          <p:cNvSpPr>
            <a:spLocks xmlns:a="http://schemas.openxmlformats.org/drawingml/2006/main" noGrp="1"/>
          </p:cNvSpPr>
          <p:nvPr/>
        </p:nvSpPr>
        <p:spPr>
          <a:xfrm xmlns:a="http://schemas.openxmlformats.org/drawingml/2006/main">
            <a:off x="6191250" y="3171825"/>
            <a:ext cx="5334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242821"/>
                </a:solidFill>
                <a:latin typeface="Arial"/>
                <a:ea typeface="Arial"/>
                <a:cs typeface="Arial"/>
              </a:defRPr>
            </a:pPr>
            <a:r>
              <a:rPr sz="1650" b="1">
                <a:solidFill>
                  <a:srgbClr val="242821"/>
                </a:solidFill>
                <a:latin typeface="Arial"/>
                <a:ea typeface="Arial"/>
                <a:cs typeface="Arial"/>
              </a:rPr>
              <a:t>Treat further</a:t>
            </a:r>
          </a:p>
        </p:txBody>
      </p:sp>
      <p:sp>
        <p:nvSpPr>
          <p:cNvPr id="20" name="">
            <a:extLst xmlns:a="http://schemas.openxmlformats.org/drawingml/2006/main">
              <a:ext uri="{FF2B5EF4-FFF2-40B4-BE49-F238E27FC236}">
                <a16:creationId xmlns:a16="http://schemas.microsoft.com/office/drawing/2014/main" id="{6576E893-3EA8-458D-8E7B-A6B9CCE1FA0A}"/>
              </a:ext>
            </a:extLst>
          </p:cNvPr>
          <p:cNvSpPr>
            <a:spLocks xmlns:a="http://schemas.openxmlformats.org/drawingml/2006/main" noGrp="1"/>
          </p:cNvSpPr>
          <p:nvPr/>
        </p:nvSpPr>
        <p:spPr>
          <a:xfrm xmlns:a="http://schemas.openxmlformats.org/drawingml/2006/main">
            <a:off x="6191250" y="3448050"/>
            <a:ext cx="5334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Further treatment before reuse.</a:t>
            </a:r>
          </a:p>
        </p:txBody>
      </p:sp>
      <p:sp>
        <p:nvSpPr>
          <p:cNvPr id="21" name="">
            <a:extLst xmlns:a="http://schemas.openxmlformats.org/drawingml/2006/main">
              <a:ext uri="{FF2B5EF4-FFF2-40B4-BE49-F238E27FC236}">
                <a16:creationId xmlns:a16="http://schemas.microsoft.com/office/drawing/2014/main" id="{7CF2DCF2-AE8C-4020-BA34-8B8B52B61ACB}"/>
              </a:ext>
            </a:extLst>
          </p:cNvPr>
          <p:cNvSpPr>
            <a:spLocks xmlns:a="http://schemas.openxmlformats.org/drawingml/2006/main" noGrp="1"/>
          </p:cNvSpPr>
          <p:nvPr/>
        </p:nvSpPr>
        <p:spPr>
          <a:xfrm xmlns:a="http://schemas.openxmlformats.org/drawingml/2006/main">
            <a:off x="6191250" y="3714750"/>
            <a:ext cx="53340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ADB54AC2-08D8-4C4E-AF67-C5CCCC64C5C6}"/>
              </a:ext>
            </a:extLst>
          </p:cNvPr>
          <p:cNvSpPr>
            <a:spLocks xmlns:a="http://schemas.openxmlformats.org/drawingml/2006/main" noGrp="1"/>
          </p:cNvSpPr>
          <p:nvPr/>
        </p:nvSpPr>
        <p:spPr>
          <a:xfrm xmlns:a="http://schemas.openxmlformats.org/drawingml/2006/main">
            <a:off x="5715000" y="3781425"/>
            <a:ext cx="304800" cy="304800"/>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59E2A860-F1C3-4D20-9246-54475C84D96C}"/>
              </a:ext>
            </a:extLst>
          </p:cNvPr>
          <p:cNvSpPr>
            <a:spLocks xmlns:a="http://schemas.openxmlformats.org/drawingml/2006/main" noGrp="1"/>
          </p:cNvSpPr>
          <p:nvPr/>
        </p:nvSpPr>
        <p:spPr>
          <a:xfrm xmlns:a="http://schemas.openxmlformats.org/drawingml/2006/main">
            <a:off x="5810250" y="3829050"/>
            <a:ext cx="190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42821"/>
                </a:solidFill>
                <a:latin typeface="Arial"/>
                <a:ea typeface="Arial"/>
                <a:cs typeface="Arial"/>
              </a:defRPr>
            </a:pPr>
            <a:r>
              <a:rPr sz="1350" b="1">
                <a:solidFill>
                  <a:srgbClr val="242821"/>
                </a:solidFill>
                <a:latin typeface="Arial"/>
                <a:ea typeface="Arial"/>
                <a:cs typeface="Arial"/>
              </a:rPr>
              <a:t>4</a:t>
            </a:r>
          </a:p>
        </p:txBody>
      </p:sp>
      <p:sp>
        <p:nvSpPr>
          <p:cNvPr id="24" name="">
            <a:extLst xmlns:a="http://schemas.openxmlformats.org/drawingml/2006/main">
              <a:ext uri="{FF2B5EF4-FFF2-40B4-BE49-F238E27FC236}">
                <a16:creationId xmlns:a16="http://schemas.microsoft.com/office/drawing/2014/main" id="{E85682DF-96D0-4FF5-8440-4636FA82FCA4}"/>
              </a:ext>
            </a:extLst>
          </p:cNvPr>
          <p:cNvSpPr>
            <a:spLocks xmlns:a="http://schemas.openxmlformats.org/drawingml/2006/main" noGrp="1"/>
          </p:cNvSpPr>
          <p:nvPr/>
        </p:nvSpPr>
        <p:spPr>
          <a:xfrm xmlns:a="http://schemas.openxmlformats.org/drawingml/2006/main">
            <a:off x="6191250" y="3762375"/>
            <a:ext cx="5334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242821"/>
                </a:solidFill>
                <a:latin typeface="Arial"/>
                <a:ea typeface="Arial"/>
                <a:cs typeface="Arial"/>
              </a:defRPr>
            </a:pPr>
            <a:r>
              <a:rPr sz="1650" b="1">
                <a:solidFill>
                  <a:srgbClr val="242821"/>
                </a:solidFill>
                <a:latin typeface="Arial"/>
                <a:ea typeface="Arial"/>
                <a:cs typeface="Arial"/>
              </a:rPr>
              <a:t>Disinfect</a:t>
            </a:r>
          </a:p>
        </p:txBody>
      </p:sp>
      <p:sp>
        <p:nvSpPr>
          <p:cNvPr id="25" name="">
            <a:extLst xmlns:a="http://schemas.openxmlformats.org/drawingml/2006/main">
              <a:ext uri="{FF2B5EF4-FFF2-40B4-BE49-F238E27FC236}">
                <a16:creationId xmlns:a16="http://schemas.microsoft.com/office/drawing/2014/main" id="{7991C40F-F64D-4B23-9DB7-BDCC6E9C9827}"/>
              </a:ext>
            </a:extLst>
          </p:cNvPr>
          <p:cNvSpPr>
            <a:spLocks xmlns:a="http://schemas.openxmlformats.org/drawingml/2006/main" noGrp="1"/>
          </p:cNvSpPr>
          <p:nvPr/>
        </p:nvSpPr>
        <p:spPr>
          <a:xfrm xmlns:a="http://schemas.openxmlformats.org/drawingml/2006/main">
            <a:off x="6191250" y="4038600"/>
            <a:ext cx="5334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UV on the documented reuse path.</a:t>
            </a:r>
          </a:p>
        </p:txBody>
      </p:sp>
      <p:sp>
        <p:nvSpPr>
          <p:cNvPr id="26" name="">
            <a:extLst xmlns:a="http://schemas.openxmlformats.org/drawingml/2006/main">
              <a:ext uri="{FF2B5EF4-FFF2-40B4-BE49-F238E27FC236}">
                <a16:creationId xmlns:a16="http://schemas.microsoft.com/office/drawing/2014/main" id="{F5C0F481-CFF1-45BD-9A30-257588AA0E8B}"/>
              </a:ext>
            </a:extLst>
          </p:cNvPr>
          <p:cNvSpPr>
            <a:spLocks xmlns:a="http://schemas.openxmlformats.org/drawingml/2006/main" noGrp="1"/>
          </p:cNvSpPr>
          <p:nvPr/>
        </p:nvSpPr>
        <p:spPr>
          <a:xfrm xmlns:a="http://schemas.openxmlformats.org/drawingml/2006/main">
            <a:off x="6191250" y="4305300"/>
            <a:ext cx="53340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1E7BF4CD-CA50-4699-B711-2A7C7EF411C5}"/>
              </a:ext>
            </a:extLst>
          </p:cNvPr>
          <p:cNvSpPr>
            <a:spLocks xmlns:a="http://schemas.openxmlformats.org/drawingml/2006/main" noGrp="1"/>
          </p:cNvSpPr>
          <p:nvPr/>
        </p:nvSpPr>
        <p:spPr>
          <a:xfrm xmlns:a="http://schemas.openxmlformats.org/drawingml/2006/main">
            <a:off x="5715000" y="4371975"/>
            <a:ext cx="304800" cy="304800"/>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881FB32C-34B0-4C8E-8F7C-760A13B5F505}"/>
              </a:ext>
            </a:extLst>
          </p:cNvPr>
          <p:cNvSpPr>
            <a:spLocks xmlns:a="http://schemas.openxmlformats.org/drawingml/2006/main" noGrp="1"/>
          </p:cNvSpPr>
          <p:nvPr/>
        </p:nvSpPr>
        <p:spPr>
          <a:xfrm xmlns:a="http://schemas.openxmlformats.org/drawingml/2006/main">
            <a:off x="5810250" y="4419600"/>
            <a:ext cx="190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42821"/>
                </a:solidFill>
                <a:latin typeface="Arial"/>
                <a:ea typeface="Arial"/>
                <a:cs typeface="Arial"/>
              </a:defRPr>
            </a:pPr>
            <a:r>
              <a:rPr sz="1350" b="1">
                <a:solidFill>
                  <a:srgbClr val="242821"/>
                </a:solidFill>
                <a:latin typeface="Arial"/>
                <a:ea typeface="Arial"/>
                <a:cs typeface="Arial"/>
              </a:rPr>
              <a:t>5</a:t>
            </a:r>
          </a:p>
        </p:txBody>
      </p:sp>
      <p:sp>
        <p:nvSpPr>
          <p:cNvPr id="29" name="">
            <a:extLst xmlns:a="http://schemas.openxmlformats.org/drawingml/2006/main">
              <a:ext uri="{FF2B5EF4-FFF2-40B4-BE49-F238E27FC236}">
                <a16:creationId xmlns:a16="http://schemas.microsoft.com/office/drawing/2014/main" id="{5BD3011C-7A40-47AF-9D40-AB6908AE2CFC}"/>
              </a:ext>
            </a:extLst>
          </p:cNvPr>
          <p:cNvSpPr>
            <a:spLocks xmlns:a="http://schemas.openxmlformats.org/drawingml/2006/main" noGrp="1"/>
          </p:cNvSpPr>
          <p:nvPr/>
        </p:nvSpPr>
        <p:spPr>
          <a:xfrm xmlns:a="http://schemas.openxmlformats.org/drawingml/2006/main">
            <a:off x="6191250" y="4352925"/>
            <a:ext cx="5334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242821"/>
                </a:solidFill>
                <a:latin typeface="Arial"/>
                <a:ea typeface="Arial"/>
                <a:cs typeface="Arial"/>
              </a:defRPr>
            </a:pPr>
            <a:r>
              <a:rPr sz="1650" b="1">
                <a:solidFill>
                  <a:srgbClr val="242821"/>
                </a:solidFill>
                <a:latin typeface="Arial"/>
                <a:ea typeface="Arial"/>
                <a:cs typeface="Arial"/>
              </a:rPr>
              <a:t>Reuse</a:t>
            </a:r>
          </a:p>
        </p:txBody>
      </p:sp>
      <p:sp>
        <p:nvSpPr>
          <p:cNvPr id="30" name="">
            <a:extLst xmlns:a="http://schemas.openxmlformats.org/drawingml/2006/main">
              <a:ext uri="{FF2B5EF4-FFF2-40B4-BE49-F238E27FC236}">
                <a16:creationId xmlns:a16="http://schemas.microsoft.com/office/drawing/2014/main" id="{F953CF4B-EFC4-4A01-91F2-AB12FC9BAE5D}"/>
              </a:ext>
            </a:extLst>
          </p:cNvPr>
          <p:cNvSpPr>
            <a:spLocks xmlns:a="http://schemas.openxmlformats.org/drawingml/2006/main" noGrp="1"/>
          </p:cNvSpPr>
          <p:nvPr/>
        </p:nvSpPr>
        <p:spPr>
          <a:xfrm xmlns:a="http://schemas.openxmlformats.org/drawingml/2006/main">
            <a:off x="6191250" y="4629150"/>
            <a:ext cx="5334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Return treated water for flushing.</a:t>
            </a:r>
          </a:p>
        </p:txBody>
      </p:sp>
      <p:sp>
        <p:nvSpPr>
          <p:cNvPr id="31" name="">
            <a:extLst xmlns:a="http://schemas.openxmlformats.org/drawingml/2006/main">
              <a:ext uri="{FF2B5EF4-FFF2-40B4-BE49-F238E27FC236}">
                <a16:creationId xmlns:a16="http://schemas.microsoft.com/office/drawing/2014/main" id="{C8E868E8-192F-4D1E-B13D-B7D179D5FE5C}"/>
              </a:ext>
            </a:extLst>
          </p:cNvPr>
          <p:cNvSpPr>
            <a:spLocks xmlns:a="http://schemas.openxmlformats.org/drawingml/2006/main" noGrp="1"/>
          </p:cNvSpPr>
          <p:nvPr/>
        </p:nvSpPr>
        <p:spPr>
          <a:xfrm xmlns:a="http://schemas.openxmlformats.org/drawingml/2006/main">
            <a:off x="6191250" y="4895850"/>
            <a:ext cx="53340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11039256-8247-4AB6-AAC1-D9349F023097}"/>
              </a:ext>
            </a:extLst>
          </p:cNvPr>
          <p:cNvSpPr>
            <a:spLocks xmlns:a="http://schemas.openxmlformats.org/drawingml/2006/main" noGrp="1"/>
          </p:cNvSpPr>
          <p:nvPr/>
        </p:nvSpPr>
        <p:spPr>
          <a:xfrm xmlns:a="http://schemas.openxmlformats.org/drawingml/2006/main">
            <a:off x="5715000" y="5114925"/>
            <a:ext cx="5810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276D71"/>
                </a:solidFill>
                <a:latin typeface="Arial"/>
                <a:ea typeface="Arial"/>
                <a:cs typeface="Arial"/>
              </a:defRPr>
            </a:pPr>
            <a:r>
              <a:rPr sz="975" b="0">
                <a:solidFill>
                  <a:srgbClr val="276D71"/>
                </a:solidFill>
                <a:latin typeface="Arial"/>
                <a:ea typeface="Arial"/>
                <a:cs typeface="Arial"/>
              </a:rPr>
              <a:t>Additional ECR: high loading / unstable effluent.</a:t>
            </a:r>
          </a:p>
          <a:p xmlns:a="http://schemas.openxmlformats.org/drawingml/2006/main">
            <a:pPr>
              <a:defRPr sz="975" b="0">
                <a:solidFill>
                  <a:srgbClr val="276D71"/>
                </a:solidFill>
                <a:latin typeface="Arial"/>
                <a:ea typeface="Arial"/>
                <a:cs typeface="Arial"/>
              </a:defRPr>
            </a:pPr>
            <a:r>
              <a:rPr sz="975" b="0">
                <a:solidFill>
                  <a:srgbClr val="276D71"/>
                </a:solidFill>
                <a:latin typeface="Arial"/>
                <a:ea typeface="Arial"/>
                <a:cs typeface="Arial"/>
              </a:rPr>
              <a:t>Non-potable reuse · Simplified process, not a piping plan.</a:t>
            </a:r>
          </a:p>
        </p:txBody>
      </p:sp>
      <p:sp>
        <p:nvSpPr>
          <p:cNvPr id="33" name="">
            <a:extLst xmlns:a="http://schemas.openxmlformats.org/drawingml/2006/main">
              <a:ext uri="{FF2B5EF4-FFF2-40B4-BE49-F238E27FC236}">
                <a16:creationId xmlns:a16="http://schemas.microsoft.com/office/drawing/2014/main" id="{AB6288CE-21FF-4A1F-B4D3-FED570B3F91C}"/>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Collect → treat → disinfect → reuse for flushing</a:t>
            </a:r>
          </a:p>
        </p:txBody>
      </p:sp>
      <p:sp>
        <p:nvSpPr>
          <p:cNvPr id="34" name="">
            <a:extLst xmlns:a="http://schemas.openxmlformats.org/drawingml/2006/main">
              <a:ext uri="{FF2B5EF4-FFF2-40B4-BE49-F238E27FC236}">
                <a16:creationId xmlns:a16="http://schemas.microsoft.com/office/drawing/2014/main" id="{30A26D13-751F-4674-A301-249AC93E0FE6}"/>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BCRT O&amp;M manual, Aug 2024, pp. 6–8 (printed) · Simplified selected configuration</a:t>
            </a:r>
          </a:p>
        </p:txBody>
      </p:sp>
      <p:sp>
        <p:nvSpPr>
          <p:cNvPr id="35" name="">
            <a:extLst xmlns:a="http://schemas.openxmlformats.org/drawingml/2006/main">
              <a:ext uri="{FF2B5EF4-FFF2-40B4-BE49-F238E27FC236}">
                <a16:creationId xmlns:a16="http://schemas.microsoft.com/office/drawing/2014/main" id="{B35DCDF8-1FAC-4296-B80C-918EB59E4A61}"/>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39</a:t>
            </a:r>
          </a:p>
        </p:txBody>
      </p:sp>
    </p:spTree>
    <p:extLst>
      <p:ext uri="{BB962C8B-B14F-4D97-AF65-F5344CB8AC3E}">
        <p14:creationId xmlns:p14="http://schemas.microsoft.com/office/powerpoint/2010/main" val="4943494"/>
      </p:ext>
    </p:extLst>
  </p:cSld>
</p:sld>
</file>

<file path=ppt/slides/slide40.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9C30B71-83DE-4B84-8D48-FAADC3283527}"/>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370B14E0-251C-4659-A425-684F980FD5B1}"/>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242821"/>
                </a:solidFill>
                <a:latin typeface="Arial"/>
                <a:ea typeface="Arial"/>
                <a:cs typeface="Arial"/>
              </a:defRPr>
            </a:pPr>
            <a:r>
              <a:rPr sz="2775" b="1">
                <a:solidFill>
                  <a:srgbClr val="242821"/>
                </a:solidFill>
                <a:latin typeface="Arial"/>
                <a:ea typeface="Arial"/>
                <a:cs typeface="Arial"/>
              </a:rPr>
              <a:t>The treatment stages—and the return to flushing.</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4266117bdbd1484f"/>
          <a:stretch xmlns:a="http://schemas.openxmlformats.org/drawingml/2006/main"/>
        </p:blipFill>
        <p:spPr>
          <a:xfrm xmlns:a="http://schemas.openxmlformats.org/drawingml/2006/main">
            <a:off x="2144168" y="1428750"/>
            <a:ext cx="7903665" cy="44481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FF057D0-24D5-43F0-AA3A-3E584283687A}"/>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ECR provides additional treatment when required; the reuse route returns water for flushing.</a:t>
            </a:r>
          </a:p>
        </p:txBody>
      </p:sp>
      <p:sp>
        <p:nvSpPr>
          <p:cNvPr id="5" name="">
            <a:extLst xmlns:a="http://schemas.openxmlformats.org/drawingml/2006/main">
              <a:ext uri="{FF2B5EF4-FFF2-40B4-BE49-F238E27FC236}">
                <a16:creationId xmlns:a16="http://schemas.microsoft.com/office/drawing/2014/main" id="{236B294A-F1F3-42FB-90A4-F527A84DABE1}"/>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Based on BCRT O&amp;M manual, Aug 2024 · Conceptual equipment shapes; not to scale</a:t>
            </a:r>
          </a:p>
        </p:txBody>
      </p:sp>
      <p:sp>
        <p:nvSpPr>
          <p:cNvPr id="6" name="">
            <a:extLst xmlns:a="http://schemas.openxmlformats.org/drawingml/2006/main">
              <a:ext uri="{FF2B5EF4-FFF2-40B4-BE49-F238E27FC236}">
                <a16:creationId xmlns:a16="http://schemas.microsoft.com/office/drawing/2014/main" id="{FB0A5589-401D-4339-B172-AB33C54F5066}"/>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40</a:t>
            </a:r>
          </a:p>
        </p:txBody>
      </p:sp>
    </p:spTree>
    <p:extLst>
      <p:ext uri="{BB962C8B-B14F-4D97-AF65-F5344CB8AC3E}">
        <p14:creationId xmlns:p14="http://schemas.microsoft.com/office/powerpoint/2010/main" val="1993014769"/>
      </p:ext>
    </p:extLst>
  </p:cSld>
</p:sld>
</file>

<file path=ppt/slides/slide4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D5D6E3D7-6EFB-431B-8294-60D01591F765}"/>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4204B9B4-184E-4EAB-9F16-EBB88CCDA137}"/>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engineering is in the operating limits.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f3778392b454873"/>
          <a:stretch xmlns:a="http://schemas.openxmlformats.org/drawingml/2006/main"/>
        </p:blipFill>
        <p:spPr>
          <a:xfrm xmlns:a="http://schemas.openxmlformats.org/drawingml/2006/main">
            <a:off x="577992" y="1952625"/>
            <a:ext cx="5702016" cy="37909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A4CF29E-0A4A-46D0-8BF9-8D857DE77911}"/>
              </a:ext>
            </a:extLst>
          </p:cNvPr>
          <p:cNvSpPr>
            <a:spLocks xmlns:a="http://schemas.openxmlformats.org/drawingml/2006/main" noGrp="1"/>
          </p:cNvSpPr>
          <p:nvPr/>
        </p:nvSpPr>
        <p:spPr>
          <a:xfrm xmlns:a="http://schemas.openxmlformats.org/drawingml/2006/main">
            <a:off x="6953250" y="20002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Commission the biology</a:t>
            </a:r>
          </a:p>
        </p:txBody>
      </p:sp>
      <p:sp>
        <p:nvSpPr>
          <p:cNvPr id="5" name="">
            <a:extLst xmlns:a="http://schemas.openxmlformats.org/drawingml/2006/main">
              <a:ext uri="{FF2B5EF4-FFF2-40B4-BE49-F238E27FC236}">
                <a16:creationId xmlns:a16="http://schemas.microsoft.com/office/drawing/2014/main" id="{870ACCBE-3917-4129-B476-C4733C7C8D71}"/>
              </a:ext>
            </a:extLst>
          </p:cNvPr>
          <p:cNvSpPr>
            <a:spLocks xmlns:a="http://schemas.openxmlformats.org/drawingml/2006/main" noGrp="1"/>
          </p:cNvSpPr>
          <p:nvPr/>
        </p:nvSpPr>
        <p:spPr>
          <a:xfrm xmlns:a="http://schemas.openxmlformats.org/drawingml/2006/main">
            <a:off x="6953250" y="24860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Seed the process and increase loading in stages.</a:t>
            </a:r>
          </a:p>
        </p:txBody>
      </p:sp>
      <p:sp>
        <p:nvSpPr>
          <p:cNvPr id="6" name="">
            <a:extLst xmlns:a="http://schemas.openxmlformats.org/drawingml/2006/main">
              <a:ext uri="{FF2B5EF4-FFF2-40B4-BE49-F238E27FC236}">
                <a16:creationId xmlns:a16="http://schemas.microsoft.com/office/drawing/2014/main" id="{938F68EB-8919-43D0-8C23-8F4B8FDBA651}"/>
              </a:ext>
            </a:extLst>
          </p:cNvPr>
          <p:cNvSpPr>
            <a:spLocks xmlns:a="http://schemas.openxmlformats.org/drawingml/2006/main" noGrp="1"/>
          </p:cNvSpPr>
          <p:nvPr/>
        </p:nvSpPr>
        <p:spPr>
          <a:xfrm xmlns:a="http://schemas.openxmlformats.org/drawingml/2006/main">
            <a:off x="6953250" y="320040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Connect controls to use</a:t>
            </a:r>
          </a:p>
        </p:txBody>
      </p:sp>
      <p:sp>
        <p:nvSpPr>
          <p:cNvPr id="7" name="">
            <a:extLst xmlns:a="http://schemas.openxmlformats.org/drawingml/2006/main">
              <a:ext uri="{FF2B5EF4-FFF2-40B4-BE49-F238E27FC236}">
                <a16:creationId xmlns:a16="http://schemas.microsoft.com/office/drawing/2014/main" id="{B16AFF5E-4D07-4610-B9CA-B2D02A9E032A}"/>
              </a:ext>
            </a:extLst>
          </p:cNvPr>
          <p:cNvSpPr>
            <a:spLocks xmlns:a="http://schemas.openxmlformats.org/drawingml/2006/main" noGrp="1"/>
          </p:cNvSpPr>
          <p:nvPr/>
        </p:nvSpPr>
        <p:spPr>
          <a:xfrm xmlns:a="http://schemas.openxmlformats.org/drawingml/2006/main">
            <a:off x="6953250" y="36861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Reuse-water levels gate pump and UV operation.</a:t>
            </a:r>
          </a:p>
        </p:txBody>
      </p:sp>
      <p:sp>
        <p:nvSpPr>
          <p:cNvPr id="8" name="">
            <a:extLst xmlns:a="http://schemas.openxmlformats.org/drawingml/2006/main">
              <a:ext uri="{FF2B5EF4-FFF2-40B4-BE49-F238E27FC236}">
                <a16:creationId xmlns:a16="http://schemas.microsoft.com/office/drawing/2014/main" id="{4D348530-460E-4DFD-AC33-91472CE09A6E}"/>
              </a:ext>
            </a:extLst>
          </p:cNvPr>
          <p:cNvSpPr>
            <a:spLocks xmlns:a="http://schemas.openxmlformats.org/drawingml/2006/main" noGrp="1"/>
          </p:cNvSpPr>
          <p:nvPr/>
        </p:nvSpPr>
        <p:spPr>
          <a:xfrm xmlns:a="http://schemas.openxmlformats.org/drawingml/2006/main">
            <a:off x="6953250" y="44005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Coordinate cleaning</a:t>
            </a:r>
          </a:p>
        </p:txBody>
      </p:sp>
      <p:sp>
        <p:nvSpPr>
          <p:cNvPr id="9" name="">
            <a:extLst xmlns:a="http://schemas.openxmlformats.org/drawingml/2006/main">
              <a:ext uri="{FF2B5EF4-FFF2-40B4-BE49-F238E27FC236}">
                <a16:creationId xmlns:a16="http://schemas.microsoft.com/office/drawing/2014/main" id="{CACE9D55-58AF-46BE-B45C-E21354D51595}"/>
              </a:ext>
            </a:extLst>
          </p:cNvPr>
          <p:cNvSpPr>
            <a:spLocks xmlns:a="http://schemas.openxmlformats.org/drawingml/2006/main" noGrp="1"/>
          </p:cNvSpPr>
          <p:nvPr/>
        </p:nvSpPr>
        <p:spPr>
          <a:xfrm xmlns:a="http://schemas.openxmlformats.org/drawingml/2006/main">
            <a:off x="6953250" y="48863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Use a treatment-compatible cleaning protocol.</a:t>
            </a:r>
          </a:p>
        </p:txBody>
      </p:sp>
      <p:sp>
        <p:nvSpPr>
          <p:cNvPr id="10" name="">
            <a:extLst xmlns:a="http://schemas.openxmlformats.org/drawingml/2006/main">
              <a:ext uri="{FF2B5EF4-FFF2-40B4-BE49-F238E27FC236}">
                <a16:creationId xmlns:a16="http://schemas.microsoft.com/office/drawing/2014/main" id="{369E6D7C-423D-4AC5-8583-A6EC9167AD46}"/>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Hardware, operating conditions and daily care have to work together.</a:t>
            </a:r>
          </a:p>
        </p:txBody>
      </p:sp>
      <p:sp>
        <p:nvSpPr>
          <p:cNvPr id="11" name="">
            <a:extLst xmlns:a="http://schemas.openxmlformats.org/drawingml/2006/main">
              <a:ext uri="{FF2B5EF4-FFF2-40B4-BE49-F238E27FC236}">
                <a16:creationId xmlns:a16="http://schemas.microsoft.com/office/drawing/2014/main" id="{8B8BC55C-DE2A-4F0C-870B-51D223DD9E90}"/>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BCRT O&amp;M Manual, Aug 2024, printed pp. 12, 14–15, 23 · Documented configuration; actual control-panel photo</a:t>
            </a:r>
          </a:p>
        </p:txBody>
      </p:sp>
      <p:sp>
        <p:nvSpPr>
          <p:cNvPr id="12" name="">
            <a:extLst xmlns:a="http://schemas.openxmlformats.org/drawingml/2006/main">
              <a:ext uri="{FF2B5EF4-FFF2-40B4-BE49-F238E27FC236}">
                <a16:creationId xmlns:a16="http://schemas.microsoft.com/office/drawing/2014/main" id="{C41A55E8-CD14-42DB-A301-9CEAA857CBAD}"/>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41</a:t>
            </a:r>
          </a:p>
        </p:txBody>
      </p:sp>
    </p:spTree>
    <p:extLst>
      <p:ext uri="{BB962C8B-B14F-4D97-AF65-F5344CB8AC3E}">
        <p14:creationId xmlns:p14="http://schemas.microsoft.com/office/powerpoint/2010/main" val="1262724218"/>
      </p:ext>
    </p:extLst>
  </p:cSld>
</p:sld>
</file>

<file path=ppt/slides/slide4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775C83E-6F28-42C1-86A2-AC215FF4C046}"/>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2A59A2A8-45F0-4EE3-867D-46DE53735829}"/>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242821"/>
                </a:solidFill>
                <a:latin typeface="Arial"/>
                <a:ea typeface="Arial"/>
                <a:cs typeface="Arial"/>
              </a:defRPr>
            </a:pPr>
            <a:r>
              <a:rPr sz="2775" b="1">
                <a:solidFill>
                  <a:srgbClr val="242821"/>
                </a:solidFill>
                <a:latin typeface="Arial"/>
                <a:ea typeface="Arial"/>
                <a:cs typeface="Arial"/>
              </a:rPr>
              <a:t>ReFlow issues can be tracked by component.</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5d6a9d8050574dca"/>
          <a:stretch xmlns:a="http://schemas.openxmlformats.org/drawingml/2006/main"/>
        </p:blipFill>
        <p:spPr>
          <a:xfrm xmlns:a="http://schemas.openxmlformats.org/drawingml/2006/main">
            <a:off x="829142" y="1428750"/>
            <a:ext cx="10533715" cy="44481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F54B558-43F4-467F-8B2A-C2E6ABB94CD5}"/>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Name the component. Set the priority. Track the response.</a:t>
            </a:r>
          </a:p>
        </p:txBody>
      </p:sp>
      <p:sp>
        <p:nvSpPr>
          <p:cNvPr id="5" name="">
            <a:extLst xmlns:a="http://schemas.openxmlformats.org/drawingml/2006/main">
              <a:ext uri="{FF2B5EF4-FFF2-40B4-BE49-F238E27FC236}">
                <a16:creationId xmlns:a16="http://schemas.microsoft.com/office/drawing/2014/main" id="{08281112-1BAF-4A17-870B-281ABFC04D8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ReFlow dashboard DEMO workflow · AI-cleaned reproduction; original capture retained</a:t>
            </a:r>
          </a:p>
        </p:txBody>
      </p:sp>
      <p:sp>
        <p:nvSpPr>
          <p:cNvPr id="6" name="">
            <a:extLst xmlns:a="http://schemas.openxmlformats.org/drawingml/2006/main">
              <a:ext uri="{FF2B5EF4-FFF2-40B4-BE49-F238E27FC236}">
                <a16:creationId xmlns:a16="http://schemas.microsoft.com/office/drawing/2014/main" id="{C3EADB23-ED2D-4CCD-9DD6-4CEF6F8B4467}"/>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42</a:t>
            </a:r>
          </a:p>
        </p:txBody>
      </p:sp>
    </p:spTree>
    <p:extLst>
      <p:ext uri="{BB962C8B-B14F-4D97-AF65-F5344CB8AC3E}">
        <p14:creationId xmlns:p14="http://schemas.microsoft.com/office/powerpoint/2010/main" val="1274377196"/>
      </p:ext>
    </p:extLst>
  </p:cSld>
</p:sld>
</file>

<file path=ppt/slides/slide4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C95C35C-F934-4B8C-B1CE-113B3851D0FB}"/>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293C5E35-B2CA-4599-A549-C16506E95EF4}"/>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BCRT: read the specification before sizing the site.</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c6275b753e448f0"/>
          <a:stretch xmlns:a="http://schemas.openxmlformats.org/drawingml/2006/main"/>
        </p:blipFill>
        <p:spPr>
          <a:xfrm xmlns:a="http://schemas.openxmlformats.org/drawingml/2006/main">
            <a:off x="4095750" y="1552575"/>
            <a:ext cx="400050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1C08BF7-D83F-496F-B664-ACC650B38215}"/>
              </a:ext>
            </a:extLst>
          </p:cNvPr>
          <p:cNvSpPr>
            <a:spLocks xmlns:a="http://schemas.openxmlformats.org/drawingml/2006/main" noGrp="1"/>
          </p:cNvSpPr>
          <p:nvPr/>
        </p:nvSpPr>
        <p:spPr>
          <a:xfrm xmlns:a="http://schemas.openxmlformats.org/drawingml/2006/main">
            <a:off x="47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738936C-3A9B-4F9C-9102-0E13242CE683}"/>
              </a:ext>
            </a:extLst>
          </p:cNvPr>
          <p:cNvSpPr>
            <a:spLocks xmlns:a="http://schemas.openxmlformats.org/drawingml/2006/main" noGrp="1"/>
          </p:cNvSpPr>
          <p:nvPr/>
        </p:nvSpPr>
        <p:spPr>
          <a:xfrm xmlns:a="http://schemas.openxmlformats.org/drawingml/2006/main">
            <a:off x="55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1,000 L/day</a:t>
            </a:r>
          </a:p>
        </p:txBody>
      </p:sp>
      <p:sp>
        <p:nvSpPr>
          <p:cNvPr id="6" name="">
            <a:extLst xmlns:a="http://schemas.openxmlformats.org/drawingml/2006/main">
              <a:ext uri="{FF2B5EF4-FFF2-40B4-BE49-F238E27FC236}">
                <a16:creationId xmlns:a16="http://schemas.microsoft.com/office/drawing/2014/main" id="{E791266F-CB26-42C0-9E72-1A76E660E60F}"/>
              </a:ext>
            </a:extLst>
          </p:cNvPr>
          <p:cNvSpPr>
            <a:spLocks xmlns:a="http://schemas.openxmlformats.org/drawingml/2006/main" noGrp="1"/>
          </p:cNvSpPr>
          <p:nvPr/>
        </p:nvSpPr>
        <p:spPr>
          <a:xfrm xmlns:a="http://schemas.openxmlformats.org/drawingml/2006/main">
            <a:off x="55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Manual treatment capacity; maximum 1,200 L/day.</a:t>
            </a:r>
          </a:p>
        </p:txBody>
      </p:sp>
      <p:sp>
        <p:nvSpPr>
          <p:cNvPr id="7" name="">
            <a:extLst xmlns:a="http://schemas.openxmlformats.org/drawingml/2006/main">
              <a:ext uri="{FF2B5EF4-FFF2-40B4-BE49-F238E27FC236}">
                <a16:creationId xmlns:a16="http://schemas.microsoft.com/office/drawing/2014/main" id="{1FCB8F41-F61F-400B-B2B7-395FCADFED7A}"/>
              </a:ext>
            </a:extLst>
          </p:cNvPr>
          <p:cNvSpPr>
            <a:spLocks xmlns:a="http://schemas.openxmlformats.org/drawingml/2006/main" noGrp="1"/>
          </p:cNvSpPr>
          <p:nvPr/>
        </p:nvSpPr>
        <p:spPr>
          <a:xfrm xmlns:a="http://schemas.openxmlformats.org/drawingml/2006/main">
            <a:off x="428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DA8E250F-3376-4738-8EE8-7C2021F3BC6F}"/>
              </a:ext>
            </a:extLst>
          </p:cNvPr>
          <p:cNvSpPr>
            <a:spLocks xmlns:a="http://schemas.openxmlformats.org/drawingml/2006/main" noGrp="1"/>
          </p:cNvSpPr>
          <p:nvPr/>
        </p:nvSpPr>
        <p:spPr>
          <a:xfrm xmlns:a="http://schemas.openxmlformats.org/drawingml/2006/main">
            <a:off x="436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180 flushes/day</a:t>
            </a:r>
          </a:p>
        </p:txBody>
      </p:sp>
      <p:sp>
        <p:nvSpPr>
          <p:cNvPr id="9" name="">
            <a:extLst xmlns:a="http://schemas.openxmlformats.org/drawingml/2006/main">
              <a:ext uri="{FF2B5EF4-FFF2-40B4-BE49-F238E27FC236}">
                <a16:creationId xmlns:a16="http://schemas.microsoft.com/office/drawing/2014/main" id="{2B4E3334-5C89-41D2-8BF1-716903497F33}"/>
              </a:ext>
            </a:extLst>
          </p:cNvPr>
          <p:cNvSpPr>
            <a:spLocks xmlns:a="http://schemas.openxmlformats.org/drawingml/2006/main" noGrp="1"/>
          </p:cNvSpPr>
          <p:nvPr/>
        </p:nvSpPr>
        <p:spPr>
          <a:xfrm xmlns:a="http://schemas.openxmlformats.org/drawingml/2006/main">
            <a:off x="436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Manual figure; maximum 200. Not a visitor count.</a:t>
            </a:r>
          </a:p>
        </p:txBody>
      </p:sp>
      <p:sp>
        <p:nvSpPr>
          <p:cNvPr id="10" name="">
            <a:extLst xmlns:a="http://schemas.openxmlformats.org/drawingml/2006/main">
              <a:ext uri="{FF2B5EF4-FFF2-40B4-BE49-F238E27FC236}">
                <a16:creationId xmlns:a16="http://schemas.microsoft.com/office/drawing/2014/main" id="{638FC0CF-A7D2-4576-B7C5-898E32433F5E}"/>
              </a:ext>
            </a:extLst>
          </p:cNvPr>
          <p:cNvSpPr>
            <a:spLocks xmlns:a="http://schemas.openxmlformats.org/drawingml/2006/main" noGrp="1"/>
          </p:cNvSpPr>
          <p:nvPr/>
        </p:nvSpPr>
        <p:spPr>
          <a:xfrm xmlns:a="http://schemas.openxmlformats.org/drawingml/2006/main">
            <a:off x="809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228B3CF9-4383-4757-A38E-4EDF4ABD22EA}"/>
              </a:ext>
            </a:extLst>
          </p:cNvPr>
          <p:cNvSpPr>
            <a:spLocks xmlns:a="http://schemas.openxmlformats.org/drawingml/2006/main" noGrp="1"/>
          </p:cNvSpPr>
          <p:nvPr/>
        </p:nvSpPr>
        <p:spPr>
          <a:xfrm xmlns:a="http://schemas.openxmlformats.org/drawingml/2006/main">
            <a:off x="817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4.5 kW</a:t>
            </a:r>
          </a:p>
        </p:txBody>
      </p:sp>
      <p:sp>
        <p:nvSpPr>
          <p:cNvPr id="12" name="">
            <a:extLst xmlns:a="http://schemas.openxmlformats.org/drawingml/2006/main">
              <a:ext uri="{FF2B5EF4-FFF2-40B4-BE49-F238E27FC236}">
                <a16:creationId xmlns:a16="http://schemas.microsoft.com/office/drawing/2014/main" id="{45169CC9-D84C-423F-90FD-692B2547093E}"/>
              </a:ext>
            </a:extLst>
          </p:cNvPr>
          <p:cNvSpPr>
            <a:spLocks xmlns:a="http://schemas.openxmlformats.org/drawingml/2006/main" noGrp="1"/>
          </p:cNvSpPr>
          <p:nvPr/>
        </p:nvSpPr>
        <p:spPr>
          <a:xfrm xmlns:a="http://schemas.openxmlformats.org/drawingml/2006/main">
            <a:off x="817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Manual installed power, not measured energy consumption.</a:t>
            </a:r>
          </a:p>
        </p:txBody>
      </p:sp>
      <p:sp>
        <p:nvSpPr>
          <p:cNvPr id="13" name="">
            <a:extLst xmlns:a="http://schemas.openxmlformats.org/drawingml/2006/main">
              <a:ext uri="{FF2B5EF4-FFF2-40B4-BE49-F238E27FC236}">
                <a16:creationId xmlns:a16="http://schemas.microsoft.com/office/drawing/2014/main" id="{11122DE5-34C2-4428-8528-C148CC5BAB03}"/>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Reference: 40-foot, seven-cubicle BCRT. Confirm the installed variant separately.</a:t>
            </a:r>
          </a:p>
        </p:txBody>
      </p:sp>
      <p:sp>
        <p:nvSpPr>
          <p:cNvPr id="14" name="">
            <a:extLst xmlns:a="http://schemas.openxmlformats.org/drawingml/2006/main">
              <a:ext uri="{FF2B5EF4-FFF2-40B4-BE49-F238E27FC236}">
                <a16:creationId xmlns:a16="http://schemas.microsoft.com/office/drawing/2014/main" id="{F4AA3D1C-19B2-465F-8098-638B6F488E60}"/>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BCRT O&amp;M Manual, Aug 2024, cover and printed p. 3; reference configuration only</a:t>
            </a:r>
          </a:p>
        </p:txBody>
      </p:sp>
      <p:sp>
        <p:nvSpPr>
          <p:cNvPr id="15" name="">
            <a:extLst xmlns:a="http://schemas.openxmlformats.org/drawingml/2006/main">
              <a:ext uri="{FF2B5EF4-FFF2-40B4-BE49-F238E27FC236}">
                <a16:creationId xmlns:a16="http://schemas.microsoft.com/office/drawing/2014/main" id="{D5DC7BEF-82FF-4852-BF3F-5C571EC06E22}"/>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43</a:t>
            </a:r>
          </a:p>
        </p:txBody>
      </p:sp>
    </p:spTree>
    <p:extLst>
      <p:ext uri="{BB962C8B-B14F-4D97-AF65-F5344CB8AC3E}">
        <p14:creationId xmlns:p14="http://schemas.microsoft.com/office/powerpoint/2010/main" val="2092955383"/>
      </p:ext>
    </p:extLst>
  </p:cSld>
</p:sld>
</file>

<file path=ppt/slides/slide44.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61AF6F5-1E22-4231-96AA-B630F44AC816}"/>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E0F06916-6E35-4A1A-A5A5-CA06405B50A0}"/>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BCRT maintenance needs access and trained people.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d3c072bed3942e6"/>
          <a:stretch xmlns:a="http://schemas.openxmlformats.org/drawingml/2006/main"/>
        </p:blipFill>
        <p:spPr>
          <a:xfrm xmlns:a="http://schemas.openxmlformats.org/drawingml/2006/main">
            <a:off x="2007394" y="1952625"/>
            <a:ext cx="2843213" cy="37909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3C8DE24-4969-43EA-BF8A-66CC561CA2A0}"/>
              </a:ext>
            </a:extLst>
          </p:cNvPr>
          <p:cNvSpPr>
            <a:spLocks xmlns:a="http://schemas.openxmlformats.org/drawingml/2006/main" noGrp="1"/>
          </p:cNvSpPr>
          <p:nvPr/>
        </p:nvSpPr>
        <p:spPr>
          <a:xfrm xmlns:a="http://schemas.openxmlformats.org/drawingml/2006/main">
            <a:off x="6953250" y="20002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Inspect</a:t>
            </a:r>
          </a:p>
        </p:txBody>
      </p:sp>
      <p:sp>
        <p:nvSpPr>
          <p:cNvPr id="5" name="">
            <a:extLst xmlns:a="http://schemas.openxmlformats.org/drawingml/2006/main">
              <a:ext uri="{FF2B5EF4-FFF2-40B4-BE49-F238E27FC236}">
                <a16:creationId xmlns:a16="http://schemas.microsoft.com/office/drawing/2014/main" id="{0D8089BC-4C5E-4414-AB78-D634FA36E62A}"/>
              </a:ext>
            </a:extLst>
          </p:cNvPr>
          <p:cNvSpPr>
            <a:spLocks xmlns:a="http://schemas.openxmlformats.org/drawingml/2006/main" noGrp="1"/>
          </p:cNvSpPr>
          <p:nvPr/>
        </p:nvSpPr>
        <p:spPr>
          <a:xfrm xmlns:a="http://schemas.openxmlformats.org/drawingml/2006/main">
            <a:off x="6953250" y="24860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Check levels, pumps, blowers and pipework.</a:t>
            </a:r>
          </a:p>
        </p:txBody>
      </p:sp>
      <p:sp>
        <p:nvSpPr>
          <p:cNvPr id="6" name="">
            <a:extLst xmlns:a="http://schemas.openxmlformats.org/drawingml/2006/main">
              <a:ext uri="{FF2B5EF4-FFF2-40B4-BE49-F238E27FC236}">
                <a16:creationId xmlns:a16="http://schemas.microsoft.com/office/drawing/2014/main" id="{E4C5695B-E556-46C4-B456-B8374316101F}"/>
              </a:ext>
            </a:extLst>
          </p:cNvPr>
          <p:cNvSpPr>
            <a:spLocks xmlns:a="http://schemas.openxmlformats.org/drawingml/2006/main" noGrp="1"/>
          </p:cNvSpPr>
          <p:nvPr/>
        </p:nvSpPr>
        <p:spPr>
          <a:xfrm xmlns:a="http://schemas.openxmlformats.org/drawingml/2006/main">
            <a:off x="6953250" y="320040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Maintain</a:t>
            </a:r>
          </a:p>
        </p:txBody>
      </p:sp>
      <p:sp>
        <p:nvSpPr>
          <p:cNvPr id="7" name="">
            <a:extLst xmlns:a="http://schemas.openxmlformats.org/drawingml/2006/main">
              <a:ext uri="{FF2B5EF4-FFF2-40B4-BE49-F238E27FC236}">
                <a16:creationId xmlns:a16="http://schemas.microsoft.com/office/drawing/2014/main" id="{FA114C7D-FC41-4017-A537-4357CAC89177}"/>
              </a:ext>
            </a:extLst>
          </p:cNvPr>
          <p:cNvSpPr>
            <a:spLocks xmlns:a="http://schemas.openxmlformats.org/drawingml/2006/main" noGrp="1"/>
          </p:cNvSpPr>
          <p:nvPr/>
        </p:nvSpPr>
        <p:spPr>
          <a:xfrm xmlns:a="http://schemas.openxmlformats.org/drawingml/2006/main">
            <a:off x="6953250" y="36861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Keep equipment accessible for planned work.</a:t>
            </a:r>
          </a:p>
        </p:txBody>
      </p:sp>
      <p:sp>
        <p:nvSpPr>
          <p:cNvPr id="8" name="">
            <a:extLst xmlns:a="http://schemas.openxmlformats.org/drawingml/2006/main">
              <a:ext uri="{FF2B5EF4-FFF2-40B4-BE49-F238E27FC236}">
                <a16:creationId xmlns:a16="http://schemas.microsoft.com/office/drawing/2014/main" id="{05577C1F-8776-4EFF-B496-CEE996A6F4B6}"/>
              </a:ext>
            </a:extLst>
          </p:cNvPr>
          <p:cNvSpPr>
            <a:spLocks xmlns:a="http://schemas.openxmlformats.org/drawingml/2006/main" noGrp="1"/>
          </p:cNvSpPr>
          <p:nvPr/>
        </p:nvSpPr>
        <p:spPr>
          <a:xfrm xmlns:a="http://schemas.openxmlformats.org/drawingml/2006/main">
            <a:off x="6953250" y="44005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Escalate</a:t>
            </a:r>
          </a:p>
        </p:txBody>
      </p:sp>
      <p:sp>
        <p:nvSpPr>
          <p:cNvPr id="9" name="">
            <a:extLst xmlns:a="http://schemas.openxmlformats.org/drawingml/2006/main">
              <a:ext uri="{FF2B5EF4-FFF2-40B4-BE49-F238E27FC236}">
                <a16:creationId xmlns:a16="http://schemas.microsoft.com/office/drawing/2014/main" id="{3D3FC6CB-8E3A-4F02-B51E-117DA616733F}"/>
              </a:ext>
            </a:extLst>
          </p:cNvPr>
          <p:cNvSpPr>
            <a:spLocks xmlns:a="http://schemas.openxmlformats.org/drawingml/2006/main" noGrp="1"/>
          </p:cNvSpPr>
          <p:nvPr/>
        </p:nvSpPr>
        <p:spPr>
          <a:xfrm xmlns:a="http://schemas.openxmlformats.org/drawingml/2006/main">
            <a:off x="6953250" y="48863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Send treatment faults to a trained technician.</a:t>
            </a:r>
          </a:p>
        </p:txBody>
      </p:sp>
      <p:sp>
        <p:nvSpPr>
          <p:cNvPr id="10" name="">
            <a:extLst xmlns:a="http://schemas.openxmlformats.org/drawingml/2006/main">
              <a:ext uri="{FF2B5EF4-FFF2-40B4-BE49-F238E27FC236}">
                <a16:creationId xmlns:a16="http://schemas.microsoft.com/office/drawing/2014/main" id="{3AA88F3F-83C7-485A-B3D1-E4C82D778BA1}"/>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 serviceable plant needs more than a sealed enclosure.</a:t>
            </a:r>
          </a:p>
        </p:txBody>
      </p:sp>
      <p:sp>
        <p:nvSpPr>
          <p:cNvPr id="11" name="">
            <a:extLst xmlns:a="http://schemas.openxmlformats.org/drawingml/2006/main">
              <a:ext uri="{FF2B5EF4-FFF2-40B4-BE49-F238E27FC236}">
                <a16:creationId xmlns:a16="http://schemas.microsoft.com/office/drawing/2014/main" id="{3C852283-D0FF-48EA-9A39-E1D9EE90780C}"/>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factory photograph; BCRT O&amp;M Manual, printed pp. 2, 18–23</a:t>
            </a:r>
          </a:p>
        </p:txBody>
      </p:sp>
      <p:sp>
        <p:nvSpPr>
          <p:cNvPr id="12" name="">
            <a:extLst xmlns:a="http://schemas.openxmlformats.org/drawingml/2006/main">
              <a:ext uri="{FF2B5EF4-FFF2-40B4-BE49-F238E27FC236}">
                <a16:creationId xmlns:a16="http://schemas.microsoft.com/office/drawing/2014/main" id="{21E5B3DE-9D2B-4B1E-87D3-2178D860435F}"/>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44</a:t>
            </a:r>
          </a:p>
        </p:txBody>
      </p:sp>
    </p:spTree>
    <p:extLst>
      <p:ext uri="{BB962C8B-B14F-4D97-AF65-F5344CB8AC3E}">
        <p14:creationId xmlns:p14="http://schemas.microsoft.com/office/powerpoint/2010/main" val="342965830"/>
      </p:ext>
    </p:extLst>
  </p:cSld>
</p:sld>
</file>

<file path=ppt/slides/slide45.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276359bee2194e59"/>
          <a:stretch xmlns:a="http://schemas.openxmlformats.org/drawingml/2006/main"/>
        </p:blipFill>
        <p:spPr>
          <a:xfrm xmlns:a="http://schemas.openxmlformats.org/drawingml/2006/main">
            <a:off x="367112" y="0"/>
            <a:ext cx="11457775" cy="644842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BF16690-6911-4B22-8678-6E74FC7BD9C5}"/>
              </a:ext>
            </a:extLst>
          </p:cNvPr>
          <p:cNvSpPr>
            <a:spLocks xmlns:a="http://schemas.openxmlformats.org/drawingml/2006/main" noGrp="1"/>
          </p:cNvSpPr>
          <p:nvPr/>
        </p:nvSpPr>
        <p:spPr>
          <a:xfrm xmlns:a="http://schemas.openxmlformats.org/drawingml/2006/main">
            <a:off x="476250" y="6534150"/>
            <a:ext cx="1123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60363CCA-CD27-4C2E-8EAC-9107E2A2EED7}"/>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BCRT O&amp;M manual; non-potable reuse and managed outputs, not an as-built diagram</a:t>
            </a:r>
          </a:p>
        </p:txBody>
      </p:sp>
      <p:sp>
        <p:nvSpPr>
          <p:cNvPr id="4" name="">
            <a:extLst xmlns:a="http://schemas.openxmlformats.org/drawingml/2006/main">
              <a:ext uri="{FF2B5EF4-FFF2-40B4-BE49-F238E27FC236}">
                <a16:creationId xmlns:a16="http://schemas.microsoft.com/office/drawing/2014/main" id="{9A41B8AE-4F31-4367-8CC7-449015CA4255}"/>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45</a:t>
            </a:r>
          </a:p>
        </p:txBody>
      </p:sp>
    </p:spTree>
    <p:extLst>
      <p:ext uri="{BB962C8B-B14F-4D97-AF65-F5344CB8AC3E}">
        <p14:creationId xmlns:p14="http://schemas.microsoft.com/office/powerpoint/2010/main" val="88927706"/>
      </p:ext>
    </p:extLst>
  </p:cSld>
</p:sld>
</file>

<file path=ppt/slides/slide46.xml><?xml version="1.0" encoding="utf-8"?>
<p:sld xmlns:p="http://schemas.openxmlformats.org/presentationml/2006/main">
  <p:cSld>
    <p:bg>
      <p:bgPr>
        <a:solidFill xmlns:a="http://schemas.openxmlformats.org/drawingml/2006/main">
          <a:srgbClr val="173532"/>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1677B1C-0E43-474E-8D4B-1780E5E38879}"/>
              </a:ext>
            </a:extLst>
          </p:cNvPr>
          <p:cNvSpPr>
            <a:spLocks xmlns:a="http://schemas.openxmlformats.org/drawingml/2006/main" noGrp="1"/>
          </p:cNvSpPr>
          <p:nvPr/>
        </p:nvSpPr>
        <p:spPr>
          <a:xfrm xmlns:a="http://schemas.openxmlformats.org/drawingml/2006/main">
            <a:off x="0" y="0"/>
            <a:ext cx="12192000" cy="1524000"/>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D8F8CDE-1C91-4CAB-BF34-F7888C57CF46}"/>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FFA65D"/>
                </a:solidFill>
                <a:latin typeface="Arial"/>
                <a:ea typeface="Arial"/>
                <a:cs typeface="Arial"/>
              </a:defRPr>
            </a:pPr>
            <a:r>
              <a:rPr sz="900" b="1">
                <a:solidFill>
                  <a:srgbClr val="FFA65D"/>
                </a:solidFill>
                <a:latin typeface="Arial"/>
                <a:ea typeface="Arial"/>
                <a:cs typeface="Arial"/>
              </a:rPr>
              <a:t>LOOCAFE × REFLOW · BELOW THE STREET</a:t>
            </a:r>
          </a:p>
        </p:txBody>
      </p:sp>
      <p:sp>
        <p:nvSpPr>
          <p:cNvPr id="3" name="">
            <a:extLst xmlns:a="http://schemas.openxmlformats.org/drawingml/2006/main">
              <a:ext uri="{FF2B5EF4-FFF2-40B4-BE49-F238E27FC236}">
                <a16:creationId xmlns:a16="http://schemas.microsoft.com/office/drawing/2014/main" id="{736E22A2-BB39-45A9-97D1-98FF8D6E815F}"/>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BF5EB"/>
                </a:solidFill>
                <a:latin typeface="Arial"/>
                <a:ea typeface="Arial"/>
                <a:cs typeface="Arial"/>
              </a:defRPr>
            </a:pPr>
            <a:r>
              <a:rPr sz="3150" b="1">
                <a:solidFill>
                  <a:srgbClr val="FBF5EB"/>
                </a:solidFill>
                <a:latin typeface="Arial"/>
                <a:ea typeface="Arial"/>
                <a:cs typeface="Arial"/>
              </a:rPr>
              <a:t>Measure the difference.</a:t>
            </a:r>
          </a:p>
        </p:txBody>
      </p:sp>
      <p:sp>
        <p:nvSpPr>
          <p:cNvPr id="4" name="">
            <a:extLst xmlns:a="http://schemas.openxmlformats.org/drawingml/2006/main">
              <a:ext uri="{FF2B5EF4-FFF2-40B4-BE49-F238E27FC236}">
                <a16:creationId xmlns:a16="http://schemas.microsoft.com/office/drawing/2014/main" id="{3B5B68FB-3E21-4145-A149-A5958F10A654}"/>
              </a:ext>
            </a:extLst>
          </p:cNvPr>
          <p:cNvSpPr>
            <a:spLocks xmlns:a="http://schemas.openxmlformats.org/drawingml/2006/main" noGrp="1"/>
          </p:cNvSpPr>
          <p:nvPr/>
        </p:nvSpPr>
        <p:spPr>
          <a:xfrm xmlns:a="http://schemas.openxmlformats.org/drawingml/2006/main">
            <a:off x="523875" y="2095500"/>
            <a:ext cx="4762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0" b="1">
                <a:solidFill>
                  <a:srgbClr val="EA772E"/>
                </a:solidFill>
                <a:latin typeface="Arial"/>
                <a:ea typeface="Arial"/>
                <a:cs typeface="Arial"/>
              </a:defRPr>
            </a:pPr>
            <a:r>
              <a:rPr sz="10500" b="1">
                <a:solidFill>
                  <a:srgbClr val="EA772E"/>
                </a:solidFill>
                <a:latin typeface="Arial"/>
                <a:ea typeface="Arial"/>
                <a:cs typeface="Arial"/>
              </a:rPr>
              <a:t>400</a:t>
            </a:r>
          </a:p>
        </p:txBody>
      </p:sp>
      <p:sp>
        <p:nvSpPr>
          <p:cNvPr id="5" name="">
            <a:extLst xmlns:a="http://schemas.openxmlformats.org/drawingml/2006/main">
              <a:ext uri="{FF2B5EF4-FFF2-40B4-BE49-F238E27FC236}">
                <a16:creationId xmlns:a16="http://schemas.microsoft.com/office/drawing/2014/main" id="{1A010D80-AE94-4072-A69F-F4589DF1BDC0}"/>
              </a:ext>
            </a:extLst>
          </p:cNvPr>
          <p:cNvSpPr>
            <a:spLocks xmlns:a="http://schemas.openxmlformats.org/drawingml/2006/main" noGrp="1"/>
          </p:cNvSpPr>
          <p:nvPr/>
        </p:nvSpPr>
        <p:spPr>
          <a:xfrm xmlns:a="http://schemas.openxmlformats.org/drawingml/2006/main">
            <a:off x="571500" y="4048125"/>
            <a:ext cx="46196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FBF5EB"/>
                </a:solidFill>
                <a:latin typeface="Arial"/>
                <a:ea typeface="Arial"/>
                <a:cs typeface="Arial"/>
              </a:defRPr>
            </a:pPr>
            <a:r>
              <a:rPr sz="1500" b="0">
                <a:solidFill>
                  <a:srgbClr val="FBF5EB"/>
                </a:solidFill>
                <a:latin typeface="Arial"/>
                <a:ea typeface="Arial"/>
                <a:cs typeface="Arial"/>
              </a:rPr>
              <a:t>people/day pre-launch</a:t>
            </a:r>
          </a:p>
          <a:p xmlns:a="http://schemas.openxmlformats.org/drawingml/2006/main">
            <a:pPr>
              <a:defRPr sz="1500" b="0">
                <a:solidFill>
                  <a:srgbClr val="FBF5EB"/>
                </a:solidFill>
                <a:latin typeface="Arial"/>
                <a:ea typeface="Arial"/>
                <a:cs typeface="Arial"/>
              </a:defRPr>
            </a:pPr>
            <a:r>
              <a:rPr sz="1500" b="0">
                <a:solidFill>
                  <a:srgbClr val="FBF5EB"/>
                </a:solidFill>
                <a:latin typeface="Arial"/>
                <a:ea typeface="Arial"/>
                <a:cs typeface="Arial"/>
              </a:rPr>
              <a:t>Speaker-reported activity; not measured treatment performance.</a:t>
            </a:r>
          </a:p>
        </p:txBody>
      </p:sp>
      <p:sp>
        <p:nvSpPr>
          <p:cNvPr id="6" name="">
            <a:extLst xmlns:a="http://schemas.openxmlformats.org/drawingml/2006/main">
              <a:ext uri="{FF2B5EF4-FFF2-40B4-BE49-F238E27FC236}">
                <a16:creationId xmlns:a16="http://schemas.microsoft.com/office/drawing/2014/main" id="{17E62394-C2E7-4F6D-9622-7A160B2170BE}"/>
              </a:ext>
            </a:extLst>
          </p:cNvPr>
          <p:cNvSpPr>
            <a:spLocks xmlns:a="http://schemas.openxmlformats.org/drawingml/2006/main" noGrp="1"/>
          </p:cNvSpPr>
          <p:nvPr/>
        </p:nvSpPr>
        <p:spPr>
          <a:xfrm xmlns:a="http://schemas.openxmlformats.org/drawingml/2006/main">
            <a:off x="6191250" y="2286000"/>
            <a:ext cx="2428875" cy="19050"/>
          </a:xfrm>
          <a:prstGeom xmlns:a="http://schemas.openxmlformats.org/drawingml/2006/main" prst="rect">
            <a:avLst/>
          </a:prstGeom>
          <a:solidFill xmlns:a="http://schemas.openxmlformats.org/drawingml/2006/main">
            <a:srgbClr val="88A09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4F9479BC-6B0C-4EDD-923A-40F49F34F489}"/>
              </a:ext>
            </a:extLst>
          </p:cNvPr>
          <p:cNvSpPr>
            <a:spLocks xmlns:a="http://schemas.openxmlformats.org/drawingml/2006/main" noGrp="1"/>
          </p:cNvSpPr>
          <p:nvPr/>
        </p:nvSpPr>
        <p:spPr>
          <a:xfrm xmlns:a="http://schemas.openxmlformats.org/drawingml/2006/main">
            <a:off x="6191250" y="2457450"/>
            <a:ext cx="2428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BF5EB"/>
                </a:solidFill>
                <a:latin typeface="Arial"/>
                <a:ea typeface="Arial"/>
                <a:cs typeface="Arial"/>
              </a:defRPr>
            </a:pPr>
            <a:r>
              <a:rPr sz="1800" b="0">
                <a:solidFill>
                  <a:srgbClr val="FBF5EB"/>
                </a:solidFill>
                <a:latin typeface="Arial"/>
                <a:ea typeface="Arial"/>
                <a:cs typeface="Arial"/>
              </a:rPr>
              <a:t>Water reused</a:t>
            </a:r>
          </a:p>
        </p:txBody>
      </p:sp>
      <p:sp>
        <p:nvSpPr>
          <p:cNvPr id="8" name="">
            <a:extLst xmlns:a="http://schemas.openxmlformats.org/drawingml/2006/main">
              <a:ext uri="{FF2B5EF4-FFF2-40B4-BE49-F238E27FC236}">
                <a16:creationId xmlns:a16="http://schemas.microsoft.com/office/drawing/2014/main" id="{FDCDE43E-82D1-4CFD-B6EF-32FAEC77D5D1}"/>
              </a:ext>
            </a:extLst>
          </p:cNvPr>
          <p:cNvSpPr>
            <a:spLocks xmlns:a="http://schemas.openxmlformats.org/drawingml/2006/main" noGrp="1"/>
          </p:cNvSpPr>
          <p:nvPr/>
        </p:nvSpPr>
        <p:spPr>
          <a:xfrm xmlns:a="http://schemas.openxmlformats.org/drawingml/2006/main">
            <a:off x="6191250" y="3076575"/>
            <a:ext cx="2428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BDCDC4"/>
                </a:solidFill>
                <a:latin typeface="Arial"/>
                <a:ea typeface="Arial"/>
                <a:cs typeface="Arial"/>
              </a:defRPr>
            </a:pPr>
            <a:r>
              <a:rPr sz="1200" b="0">
                <a:solidFill>
                  <a:srgbClr val="BDCDC4"/>
                </a:solidFill>
                <a:latin typeface="Arial"/>
                <a:ea typeface="Arial"/>
                <a:cs typeface="Arial"/>
              </a:rPr>
              <a:t>litres/day</a:t>
            </a:r>
          </a:p>
        </p:txBody>
      </p:sp>
      <p:sp>
        <p:nvSpPr>
          <p:cNvPr id="9" name="">
            <a:extLst xmlns:a="http://schemas.openxmlformats.org/drawingml/2006/main">
              <a:ext uri="{FF2B5EF4-FFF2-40B4-BE49-F238E27FC236}">
                <a16:creationId xmlns:a16="http://schemas.microsoft.com/office/drawing/2014/main" id="{E3D77E40-A050-4DCC-B6D5-5F60F68886C2}"/>
              </a:ext>
            </a:extLst>
          </p:cNvPr>
          <p:cNvSpPr>
            <a:spLocks xmlns:a="http://schemas.openxmlformats.org/drawingml/2006/main" noGrp="1"/>
          </p:cNvSpPr>
          <p:nvPr/>
        </p:nvSpPr>
        <p:spPr>
          <a:xfrm xmlns:a="http://schemas.openxmlformats.org/drawingml/2006/main">
            <a:off x="8858250" y="2286000"/>
            <a:ext cx="2428875" cy="19050"/>
          </a:xfrm>
          <a:prstGeom xmlns:a="http://schemas.openxmlformats.org/drawingml/2006/main" prst="rect">
            <a:avLst/>
          </a:prstGeom>
          <a:solidFill xmlns:a="http://schemas.openxmlformats.org/drawingml/2006/main">
            <a:srgbClr val="88A09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A97C391-DC7D-4C97-8971-7D9848B2C2B8}"/>
              </a:ext>
            </a:extLst>
          </p:cNvPr>
          <p:cNvSpPr>
            <a:spLocks xmlns:a="http://schemas.openxmlformats.org/drawingml/2006/main" noGrp="1"/>
          </p:cNvSpPr>
          <p:nvPr/>
        </p:nvSpPr>
        <p:spPr>
          <a:xfrm xmlns:a="http://schemas.openxmlformats.org/drawingml/2006/main">
            <a:off x="8858250" y="2457450"/>
            <a:ext cx="2428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BF5EB"/>
                </a:solidFill>
                <a:latin typeface="Arial"/>
                <a:ea typeface="Arial"/>
                <a:cs typeface="Arial"/>
              </a:defRPr>
            </a:pPr>
            <a:r>
              <a:rPr sz="1800" b="0">
                <a:solidFill>
                  <a:srgbClr val="FBF5EB"/>
                </a:solidFill>
                <a:latin typeface="Arial"/>
                <a:ea typeface="Arial"/>
                <a:cs typeface="Arial"/>
              </a:rPr>
              <a:t>Freshwater makeup</a:t>
            </a:r>
          </a:p>
        </p:txBody>
      </p:sp>
      <p:sp>
        <p:nvSpPr>
          <p:cNvPr id="11" name="">
            <a:extLst xmlns:a="http://schemas.openxmlformats.org/drawingml/2006/main">
              <a:ext uri="{FF2B5EF4-FFF2-40B4-BE49-F238E27FC236}">
                <a16:creationId xmlns:a16="http://schemas.microsoft.com/office/drawing/2014/main" id="{7C6D664C-C9B5-4EB5-B0B3-4094E645F8FA}"/>
              </a:ext>
            </a:extLst>
          </p:cNvPr>
          <p:cNvSpPr>
            <a:spLocks xmlns:a="http://schemas.openxmlformats.org/drawingml/2006/main" noGrp="1"/>
          </p:cNvSpPr>
          <p:nvPr/>
        </p:nvSpPr>
        <p:spPr>
          <a:xfrm xmlns:a="http://schemas.openxmlformats.org/drawingml/2006/main">
            <a:off x="8858250" y="3076575"/>
            <a:ext cx="2428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BDCDC4"/>
                </a:solidFill>
                <a:latin typeface="Arial"/>
                <a:ea typeface="Arial"/>
                <a:cs typeface="Arial"/>
              </a:defRPr>
            </a:pPr>
            <a:r>
              <a:rPr sz="1200" b="0">
                <a:solidFill>
                  <a:srgbClr val="BDCDC4"/>
                </a:solidFill>
                <a:latin typeface="Arial"/>
                <a:ea typeface="Arial"/>
                <a:cs typeface="Arial"/>
              </a:rPr>
              <a:t>litres/day</a:t>
            </a:r>
          </a:p>
        </p:txBody>
      </p:sp>
      <p:sp>
        <p:nvSpPr>
          <p:cNvPr id="12" name="">
            <a:extLst xmlns:a="http://schemas.openxmlformats.org/drawingml/2006/main">
              <a:ext uri="{FF2B5EF4-FFF2-40B4-BE49-F238E27FC236}">
                <a16:creationId xmlns:a16="http://schemas.microsoft.com/office/drawing/2014/main" id="{0CAA30BD-12AF-4DDE-BB86-64A74FED20F6}"/>
              </a:ext>
            </a:extLst>
          </p:cNvPr>
          <p:cNvSpPr>
            <a:spLocks xmlns:a="http://schemas.openxmlformats.org/drawingml/2006/main" noGrp="1"/>
          </p:cNvSpPr>
          <p:nvPr/>
        </p:nvSpPr>
        <p:spPr>
          <a:xfrm xmlns:a="http://schemas.openxmlformats.org/drawingml/2006/main">
            <a:off x="6191250" y="3667125"/>
            <a:ext cx="2428875" cy="19050"/>
          </a:xfrm>
          <a:prstGeom xmlns:a="http://schemas.openxmlformats.org/drawingml/2006/main" prst="rect">
            <a:avLst/>
          </a:prstGeom>
          <a:solidFill xmlns:a="http://schemas.openxmlformats.org/drawingml/2006/main">
            <a:srgbClr val="88A09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FC1B898C-1E7B-44C3-8808-AE453A617526}"/>
              </a:ext>
            </a:extLst>
          </p:cNvPr>
          <p:cNvSpPr>
            <a:spLocks xmlns:a="http://schemas.openxmlformats.org/drawingml/2006/main" noGrp="1"/>
          </p:cNvSpPr>
          <p:nvPr/>
        </p:nvSpPr>
        <p:spPr>
          <a:xfrm xmlns:a="http://schemas.openxmlformats.org/drawingml/2006/main">
            <a:off x="6191250" y="3838575"/>
            <a:ext cx="2428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BF5EB"/>
                </a:solidFill>
                <a:latin typeface="Arial"/>
                <a:ea typeface="Arial"/>
                <a:cs typeface="Arial"/>
              </a:defRPr>
            </a:pPr>
            <a:r>
              <a:rPr sz="1800" b="0">
                <a:solidFill>
                  <a:srgbClr val="FBF5EB"/>
                </a:solidFill>
                <a:latin typeface="Arial"/>
                <a:ea typeface="Arial"/>
                <a:cs typeface="Arial"/>
              </a:rPr>
              <a:t>Energy intensity</a:t>
            </a:r>
          </a:p>
        </p:txBody>
      </p:sp>
      <p:sp>
        <p:nvSpPr>
          <p:cNvPr id="14" name="">
            <a:extLst xmlns:a="http://schemas.openxmlformats.org/drawingml/2006/main">
              <a:ext uri="{FF2B5EF4-FFF2-40B4-BE49-F238E27FC236}">
                <a16:creationId xmlns:a16="http://schemas.microsoft.com/office/drawing/2014/main" id="{6BC30DC9-9672-48C7-BE9D-E7D53DE76A1C}"/>
              </a:ext>
            </a:extLst>
          </p:cNvPr>
          <p:cNvSpPr>
            <a:spLocks xmlns:a="http://schemas.openxmlformats.org/drawingml/2006/main" noGrp="1"/>
          </p:cNvSpPr>
          <p:nvPr/>
        </p:nvSpPr>
        <p:spPr>
          <a:xfrm xmlns:a="http://schemas.openxmlformats.org/drawingml/2006/main">
            <a:off x="6191250" y="4457700"/>
            <a:ext cx="2428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BDCDC4"/>
                </a:solidFill>
                <a:latin typeface="Arial"/>
                <a:ea typeface="Arial"/>
                <a:cs typeface="Arial"/>
              </a:defRPr>
            </a:pPr>
            <a:r>
              <a:rPr sz="1200" b="0">
                <a:solidFill>
                  <a:srgbClr val="BDCDC4"/>
                </a:solidFill>
                <a:latin typeface="Arial"/>
                <a:ea typeface="Arial"/>
                <a:cs typeface="Arial"/>
              </a:rPr>
              <a:t>kWh/m³ treated</a:t>
            </a:r>
          </a:p>
        </p:txBody>
      </p:sp>
      <p:sp>
        <p:nvSpPr>
          <p:cNvPr id="15" name="">
            <a:extLst xmlns:a="http://schemas.openxmlformats.org/drawingml/2006/main">
              <a:ext uri="{FF2B5EF4-FFF2-40B4-BE49-F238E27FC236}">
                <a16:creationId xmlns:a16="http://schemas.microsoft.com/office/drawing/2014/main" id="{5168DBD2-13DF-419E-8E02-DB58C690C261}"/>
              </a:ext>
            </a:extLst>
          </p:cNvPr>
          <p:cNvSpPr>
            <a:spLocks xmlns:a="http://schemas.openxmlformats.org/drawingml/2006/main" noGrp="1"/>
          </p:cNvSpPr>
          <p:nvPr/>
        </p:nvSpPr>
        <p:spPr>
          <a:xfrm xmlns:a="http://schemas.openxmlformats.org/drawingml/2006/main">
            <a:off x="8858250" y="3667125"/>
            <a:ext cx="2428875" cy="19050"/>
          </a:xfrm>
          <a:prstGeom xmlns:a="http://schemas.openxmlformats.org/drawingml/2006/main" prst="rect">
            <a:avLst/>
          </a:prstGeom>
          <a:solidFill xmlns:a="http://schemas.openxmlformats.org/drawingml/2006/main">
            <a:srgbClr val="88A09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092ACF19-E45F-496D-AEE8-9A511386C049}"/>
              </a:ext>
            </a:extLst>
          </p:cNvPr>
          <p:cNvSpPr>
            <a:spLocks xmlns:a="http://schemas.openxmlformats.org/drawingml/2006/main" noGrp="1"/>
          </p:cNvSpPr>
          <p:nvPr/>
        </p:nvSpPr>
        <p:spPr>
          <a:xfrm xmlns:a="http://schemas.openxmlformats.org/drawingml/2006/main">
            <a:off x="8858250" y="3838575"/>
            <a:ext cx="2428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BF5EB"/>
                </a:solidFill>
                <a:latin typeface="Arial"/>
                <a:ea typeface="Arial"/>
                <a:cs typeface="Arial"/>
              </a:defRPr>
            </a:pPr>
            <a:r>
              <a:rPr sz="1800" b="0">
                <a:solidFill>
                  <a:srgbClr val="FBF5EB"/>
                </a:solidFill>
                <a:latin typeface="Arial"/>
                <a:ea typeface="Arial"/>
                <a:cs typeface="Arial"/>
              </a:rPr>
              <a:t>Verified service</a:t>
            </a:r>
          </a:p>
        </p:txBody>
      </p:sp>
      <p:sp>
        <p:nvSpPr>
          <p:cNvPr id="17" name="">
            <a:extLst xmlns:a="http://schemas.openxmlformats.org/drawingml/2006/main">
              <a:ext uri="{FF2B5EF4-FFF2-40B4-BE49-F238E27FC236}">
                <a16:creationId xmlns:a16="http://schemas.microsoft.com/office/drawing/2014/main" id="{FABF5EA4-AEBB-4A56-82AF-6D53C73FCAE3}"/>
              </a:ext>
            </a:extLst>
          </p:cNvPr>
          <p:cNvSpPr>
            <a:spLocks xmlns:a="http://schemas.openxmlformats.org/drawingml/2006/main" noGrp="1"/>
          </p:cNvSpPr>
          <p:nvPr/>
        </p:nvSpPr>
        <p:spPr>
          <a:xfrm xmlns:a="http://schemas.openxmlformats.org/drawingml/2006/main">
            <a:off x="8858250" y="4457700"/>
            <a:ext cx="2428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BDCDC4"/>
                </a:solidFill>
                <a:latin typeface="Arial"/>
                <a:ea typeface="Arial"/>
                <a:cs typeface="Arial"/>
              </a:defRPr>
            </a:pPr>
            <a:r>
              <a:rPr sz="1200" b="0">
                <a:solidFill>
                  <a:srgbClr val="BDCDC4"/>
                </a:solidFill>
                <a:latin typeface="Arial"/>
                <a:ea typeface="Arial"/>
                <a:cs typeface="Arial"/>
              </a:rPr>
              <a:t>Availability + sample results</a:t>
            </a:r>
          </a:p>
        </p:txBody>
      </p:sp>
      <p:sp>
        <p:nvSpPr>
          <p:cNvPr id="18" name="">
            <a:extLst xmlns:a="http://schemas.openxmlformats.org/drawingml/2006/main">
              <a:ext uri="{FF2B5EF4-FFF2-40B4-BE49-F238E27FC236}">
                <a16:creationId xmlns:a16="http://schemas.microsoft.com/office/drawing/2014/main" id="{2595CCBC-CF39-445D-8046-9D828BC9207B}"/>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FBF5EB"/>
                </a:solidFill>
                <a:latin typeface="Arial"/>
                <a:ea typeface="Arial"/>
                <a:cs typeface="Arial"/>
              </a:defRPr>
            </a:pPr>
            <a:r>
              <a:rPr sz="1500" b="1">
                <a:solidFill>
                  <a:srgbClr val="FBF5EB"/>
                </a:solidFill>
                <a:latin typeface="Arial"/>
                <a:ea typeface="Arial"/>
                <a:cs typeface="Arial"/>
              </a:rPr>
              <a:t>Measure water, reliability and treatment quality together.</a:t>
            </a:r>
          </a:p>
        </p:txBody>
      </p:sp>
      <p:sp>
        <p:nvSpPr>
          <p:cNvPr id="19" name="">
            <a:extLst xmlns:a="http://schemas.openxmlformats.org/drawingml/2006/main">
              <a:ext uri="{FF2B5EF4-FFF2-40B4-BE49-F238E27FC236}">
                <a16:creationId xmlns:a16="http://schemas.microsoft.com/office/drawing/2014/main" id="{D9159FB5-E3CC-458D-A926-C7566363A55A}"/>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C3D0C8"/>
                </a:solidFill>
                <a:latin typeface="Arial"/>
                <a:ea typeface="Arial"/>
                <a:cs typeface="Arial"/>
              </a:defRPr>
            </a:pPr>
            <a:r>
              <a:rPr sz="750" b="0">
                <a:solidFill>
                  <a:srgbClr val="C3D0C8"/>
                </a:solidFill>
                <a:latin typeface="Arial"/>
                <a:ea typeface="Arial"/>
                <a:cs typeface="Arial"/>
              </a:rPr>
              <a:t>400 people/day: speaker-reported pre-launch activity; period and count method unverified</a:t>
            </a:r>
          </a:p>
        </p:txBody>
      </p:sp>
      <p:sp>
        <p:nvSpPr>
          <p:cNvPr id="20" name="">
            <a:extLst xmlns:a="http://schemas.openxmlformats.org/drawingml/2006/main">
              <a:ext uri="{FF2B5EF4-FFF2-40B4-BE49-F238E27FC236}">
                <a16:creationId xmlns:a16="http://schemas.microsoft.com/office/drawing/2014/main" id="{0F1785AE-A89C-4C17-8B5B-E6C2688C4ABC}"/>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C3D0C8"/>
                </a:solidFill>
                <a:latin typeface="Arial"/>
                <a:ea typeface="Arial"/>
                <a:cs typeface="Arial"/>
              </a:defRPr>
            </a:pPr>
            <a:r>
              <a:rPr sz="825" b="1">
                <a:solidFill>
                  <a:srgbClr val="C3D0C8"/>
                </a:solidFill>
                <a:latin typeface="Arial"/>
                <a:ea typeface="Arial"/>
                <a:cs typeface="Arial"/>
              </a:rPr>
              <a:t>46</a:t>
            </a:r>
          </a:p>
        </p:txBody>
      </p:sp>
    </p:spTree>
    <p:extLst>
      <p:ext uri="{BB962C8B-B14F-4D97-AF65-F5344CB8AC3E}">
        <p14:creationId xmlns:p14="http://schemas.microsoft.com/office/powerpoint/2010/main" val="1672427492"/>
      </p:ext>
    </p:extLst>
  </p:cSld>
</p:sld>
</file>

<file path=ppt/slides/slide47.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1f0068c3d8164408"/>
          <a:stretch xmlns:a="http://schemas.openxmlformats.org/drawingml/2006/main"/>
        </p:blipFill>
        <p:spPr>
          <a:xfrm xmlns:a="http://schemas.openxmlformats.org/drawingml/2006/main">
            <a:off x="367112" y="0"/>
            <a:ext cx="11457775" cy="644842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3D1C68E-1305-47A3-B3E8-7A78F070F403}"/>
              </a:ext>
            </a:extLst>
          </p:cNvPr>
          <p:cNvSpPr>
            <a:spLocks xmlns:a="http://schemas.openxmlformats.org/drawingml/2006/main" noGrp="1"/>
          </p:cNvSpPr>
          <p:nvPr/>
        </p:nvSpPr>
        <p:spPr>
          <a:xfrm xmlns:a="http://schemas.openxmlformats.org/drawingml/2006/main">
            <a:off x="476250" y="6534150"/>
            <a:ext cx="1123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518C1F54-CB42-43D9-933A-FEE52699764D}"/>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Proposed service-network illustration · Not a deployment map</a:t>
            </a:r>
          </a:p>
        </p:txBody>
      </p:sp>
      <p:sp>
        <p:nvSpPr>
          <p:cNvPr id="4" name="">
            <a:extLst xmlns:a="http://schemas.openxmlformats.org/drawingml/2006/main">
              <a:ext uri="{FF2B5EF4-FFF2-40B4-BE49-F238E27FC236}">
                <a16:creationId xmlns:a16="http://schemas.microsoft.com/office/drawing/2014/main" id="{CE161A8C-E406-4155-8E1F-6CBF3A50BBD1}"/>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47</a:t>
            </a:r>
          </a:p>
        </p:txBody>
      </p:sp>
    </p:spTree>
    <p:extLst>
      <p:ext uri="{BB962C8B-B14F-4D97-AF65-F5344CB8AC3E}">
        <p14:creationId xmlns:p14="http://schemas.microsoft.com/office/powerpoint/2010/main" val="612943748"/>
      </p:ext>
    </p:extLst>
  </p:cSld>
</p:sld>
</file>

<file path=ppt/slides/slide48.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5CBA9A95-348B-4739-9E73-6B434B5F0758}"/>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A2D96C5D-01C6-48F5-953A-DF54978992BD}"/>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Citywide sanitation uses more than one treatment route.</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fef8e8ed8c134ffe"/>
          <a:stretch xmlns:a="http://schemas.openxmlformats.org/drawingml/2006/main"/>
        </p:blipFill>
        <p:spPr>
          <a:xfrm xmlns:a="http://schemas.openxmlformats.org/drawingml/2006/main">
            <a:off x="478193" y="1914525"/>
            <a:ext cx="7311313" cy="41148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4D7DDDF-E366-4A1E-859A-F37ED87BC9FA}"/>
              </a:ext>
            </a:extLst>
          </p:cNvPr>
          <p:cNvSpPr>
            <a:spLocks xmlns:a="http://schemas.openxmlformats.org/drawingml/2006/main" noGrp="1"/>
          </p:cNvSpPr>
          <p:nvPr/>
        </p:nvSpPr>
        <p:spPr>
          <a:xfrm xmlns:a="http://schemas.openxmlformats.org/drawingml/2006/main">
            <a:off x="1996821" y="4632960"/>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1</a:t>
            </a:r>
          </a:p>
        </p:txBody>
      </p:sp>
      <p:sp>
        <p:nvSpPr>
          <p:cNvPr id="5" name="">
            <a:extLst xmlns:a="http://schemas.openxmlformats.org/drawingml/2006/main">
              <a:ext uri="{FF2B5EF4-FFF2-40B4-BE49-F238E27FC236}">
                <a16:creationId xmlns:a16="http://schemas.microsoft.com/office/drawing/2014/main" id="{9FE69747-C4D4-4E15-9FBC-C09C64B61892}"/>
              </a:ext>
            </a:extLst>
          </p:cNvPr>
          <p:cNvSpPr>
            <a:spLocks xmlns:a="http://schemas.openxmlformats.org/drawingml/2006/main" noGrp="1"/>
          </p:cNvSpPr>
          <p:nvPr/>
        </p:nvSpPr>
        <p:spPr>
          <a:xfrm xmlns:a="http://schemas.openxmlformats.org/drawingml/2006/main">
            <a:off x="6166485" y="4550664"/>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2</a:t>
            </a:r>
          </a:p>
        </p:txBody>
      </p:sp>
      <p:sp>
        <p:nvSpPr>
          <p:cNvPr id="6" name="">
            <a:extLst xmlns:a="http://schemas.openxmlformats.org/drawingml/2006/main">
              <a:ext uri="{FF2B5EF4-FFF2-40B4-BE49-F238E27FC236}">
                <a16:creationId xmlns:a16="http://schemas.microsoft.com/office/drawing/2014/main" id="{13E85026-42F8-4D59-B240-35D943B6944F}"/>
              </a:ext>
            </a:extLst>
          </p:cNvPr>
          <p:cNvSpPr>
            <a:spLocks xmlns:a="http://schemas.openxmlformats.org/drawingml/2006/main" noGrp="1"/>
          </p:cNvSpPr>
          <p:nvPr/>
        </p:nvSpPr>
        <p:spPr>
          <a:xfrm xmlns:a="http://schemas.openxmlformats.org/drawingml/2006/main">
            <a:off x="4045077" y="4344924"/>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3</a:t>
            </a:r>
          </a:p>
        </p:txBody>
      </p:sp>
      <p:sp>
        <p:nvSpPr>
          <p:cNvPr id="7" name="">
            <a:extLst xmlns:a="http://schemas.openxmlformats.org/drawingml/2006/main">
              <a:ext uri="{FF2B5EF4-FFF2-40B4-BE49-F238E27FC236}">
                <a16:creationId xmlns:a16="http://schemas.microsoft.com/office/drawing/2014/main" id="{5DA11224-903D-4010-9216-4D372110696D}"/>
              </a:ext>
            </a:extLst>
          </p:cNvPr>
          <p:cNvSpPr>
            <a:spLocks xmlns:a="http://schemas.openxmlformats.org/drawingml/2006/main" noGrp="1"/>
          </p:cNvSpPr>
          <p:nvPr/>
        </p:nvSpPr>
        <p:spPr>
          <a:xfrm xmlns:a="http://schemas.openxmlformats.org/drawingml/2006/main">
            <a:off x="8239125" y="1933575"/>
            <a:ext cx="2667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B95320"/>
                </a:solidFill>
                <a:latin typeface="Arial"/>
                <a:ea typeface="Arial"/>
                <a:cs typeface="Arial"/>
              </a:defRPr>
            </a:pPr>
            <a:r>
              <a:rPr sz="1800" b="1">
                <a:solidFill>
                  <a:srgbClr val="B95320"/>
                </a:solidFill>
                <a:latin typeface="Arial"/>
                <a:ea typeface="Arial"/>
                <a:cs typeface="Arial"/>
              </a:rPr>
              <a:t>1</a:t>
            </a:r>
          </a:p>
        </p:txBody>
      </p:sp>
      <p:sp>
        <p:nvSpPr>
          <p:cNvPr id="8" name="">
            <a:extLst xmlns:a="http://schemas.openxmlformats.org/drawingml/2006/main">
              <a:ext uri="{FF2B5EF4-FFF2-40B4-BE49-F238E27FC236}">
                <a16:creationId xmlns:a16="http://schemas.microsoft.com/office/drawing/2014/main" id="{A55F626E-8A7A-4F6F-B90C-AE93FBDE08D1}"/>
              </a:ext>
            </a:extLst>
          </p:cNvPr>
          <p:cNvSpPr>
            <a:spLocks xmlns:a="http://schemas.openxmlformats.org/drawingml/2006/main" noGrp="1"/>
          </p:cNvSpPr>
          <p:nvPr/>
        </p:nvSpPr>
        <p:spPr>
          <a:xfrm xmlns:a="http://schemas.openxmlformats.org/drawingml/2006/main">
            <a:off x="8591550" y="1933575"/>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Sewers + treatment</a:t>
            </a:r>
          </a:p>
        </p:txBody>
      </p:sp>
      <p:sp>
        <p:nvSpPr>
          <p:cNvPr id="9" name="">
            <a:extLst xmlns:a="http://schemas.openxmlformats.org/drawingml/2006/main">
              <a:ext uri="{FF2B5EF4-FFF2-40B4-BE49-F238E27FC236}">
                <a16:creationId xmlns:a16="http://schemas.microsoft.com/office/drawing/2014/main" id="{4780DEB0-7FE7-4354-9885-5DE0BE1EF2ED}"/>
              </a:ext>
            </a:extLst>
          </p:cNvPr>
          <p:cNvSpPr>
            <a:spLocks xmlns:a="http://schemas.openxmlformats.org/drawingml/2006/main" noGrp="1"/>
          </p:cNvSpPr>
          <p:nvPr/>
        </p:nvSpPr>
        <p:spPr>
          <a:xfrm xmlns:a="http://schemas.openxmlformats.org/drawingml/2006/main">
            <a:off x="8591550" y="2343150"/>
            <a:ext cx="3095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Convey wastewater to a suitable treatment plant.</a:t>
            </a:r>
          </a:p>
        </p:txBody>
      </p:sp>
      <p:sp>
        <p:nvSpPr>
          <p:cNvPr id="10" name="">
            <a:extLst xmlns:a="http://schemas.openxmlformats.org/drawingml/2006/main">
              <a:ext uri="{FF2B5EF4-FFF2-40B4-BE49-F238E27FC236}">
                <a16:creationId xmlns:a16="http://schemas.microsoft.com/office/drawing/2014/main" id="{303B086E-EF7E-4F5C-A6E8-44835CA7923A}"/>
              </a:ext>
            </a:extLst>
          </p:cNvPr>
          <p:cNvSpPr>
            <a:spLocks xmlns:a="http://schemas.openxmlformats.org/drawingml/2006/main" noGrp="1"/>
          </p:cNvSpPr>
          <p:nvPr/>
        </p:nvSpPr>
        <p:spPr>
          <a:xfrm xmlns:a="http://schemas.openxmlformats.org/drawingml/2006/main">
            <a:off x="8239125" y="3086100"/>
            <a:ext cx="2667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B95320"/>
                </a:solidFill>
                <a:latin typeface="Arial"/>
                <a:ea typeface="Arial"/>
                <a:cs typeface="Arial"/>
              </a:defRPr>
            </a:pPr>
            <a:r>
              <a:rPr sz="1800" b="1">
                <a:solidFill>
                  <a:srgbClr val="B95320"/>
                </a:solidFill>
                <a:latin typeface="Arial"/>
                <a:ea typeface="Arial"/>
                <a:cs typeface="Arial"/>
              </a:rPr>
              <a:t>2</a:t>
            </a:r>
          </a:p>
        </p:txBody>
      </p:sp>
      <p:sp>
        <p:nvSpPr>
          <p:cNvPr id="11" name="">
            <a:extLst xmlns:a="http://schemas.openxmlformats.org/drawingml/2006/main">
              <a:ext uri="{FF2B5EF4-FFF2-40B4-BE49-F238E27FC236}">
                <a16:creationId xmlns:a16="http://schemas.microsoft.com/office/drawing/2014/main" id="{E6C56DB6-E12A-4435-AFA8-01FFDEEB1248}"/>
              </a:ext>
            </a:extLst>
          </p:cNvPr>
          <p:cNvSpPr>
            <a:spLocks xmlns:a="http://schemas.openxmlformats.org/drawingml/2006/main" noGrp="1"/>
          </p:cNvSpPr>
          <p:nvPr/>
        </p:nvSpPr>
        <p:spPr>
          <a:xfrm xmlns:a="http://schemas.openxmlformats.org/drawingml/2006/main">
            <a:off x="8591550" y="3086100"/>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Local treatment</a:t>
            </a:r>
          </a:p>
        </p:txBody>
      </p:sp>
      <p:sp>
        <p:nvSpPr>
          <p:cNvPr id="12" name="">
            <a:extLst xmlns:a="http://schemas.openxmlformats.org/drawingml/2006/main">
              <a:ext uri="{FF2B5EF4-FFF2-40B4-BE49-F238E27FC236}">
                <a16:creationId xmlns:a16="http://schemas.microsoft.com/office/drawing/2014/main" id="{64936A72-A48F-496F-8B53-CC5EB54B7FE7}"/>
              </a:ext>
            </a:extLst>
          </p:cNvPr>
          <p:cNvSpPr>
            <a:spLocks xmlns:a="http://schemas.openxmlformats.org/drawingml/2006/main" noGrp="1"/>
          </p:cNvSpPr>
          <p:nvPr/>
        </p:nvSpPr>
        <p:spPr>
          <a:xfrm xmlns:a="http://schemas.openxmlformats.org/drawingml/2006/main">
            <a:off x="8591550" y="3495675"/>
            <a:ext cx="3095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Treat at or near the site; match the reuse or disposal route.</a:t>
            </a:r>
          </a:p>
        </p:txBody>
      </p:sp>
      <p:sp>
        <p:nvSpPr>
          <p:cNvPr id="13" name="">
            <a:extLst xmlns:a="http://schemas.openxmlformats.org/drawingml/2006/main">
              <a:ext uri="{FF2B5EF4-FFF2-40B4-BE49-F238E27FC236}">
                <a16:creationId xmlns:a16="http://schemas.microsoft.com/office/drawing/2014/main" id="{BAEF86C4-E162-4F85-960F-AAFB4E40FB3C}"/>
              </a:ext>
            </a:extLst>
          </p:cNvPr>
          <p:cNvSpPr>
            <a:spLocks xmlns:a="http://schemas.openxmlformats.org/drawingml/2006/main" noGrp="1"/>
          </p:cNvSpPr>
          <p:nvPr/>
        </p:nvSpPr>
        <p:spPr>
          <a:xfrm xmlns:a="http://schemas.openxmlformats.org/drawingml/2006/main">
            <a:off x="8239125" y="4238625"/>
            <a:ext cx="2667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B95320"/>
                </a:solidFill>
                <a:latin typeface="Arial"/>
                <a:ea typeface="Arial"/>
                <a:cs typeface="Arial"/>
              </a:defRPr>
            </a:pPr>
            <a:r>
              <a:rPr sz="1800" b="1">
                <a:solidFill>
                  <a:srgbClr val="B95320"/>
                </a:solidFill>
                <a:latin typeface="Arial"/>
                <a:ea typeface="Arial"/>
                <a:cs typeface="Arial"/>
              </a:rPr>
              <a:t>3</a:t>
            </a:r>
          </a:p>
        </p:txBody>
      </p:sp>
      <p:sp>
        <p:nvSpPr>
          <p:cNvPr id="14" name="">
            <a:extLst xmlns:a="http://schemas.openxmlformats.org/drawingml/2006/main">
              <a:ext uri="{FF2B5EF4-FFF2-40B4-BE49-F238E27FC236}">
                <a16:creationId xmlns:a16="http://schemas.microsoft.com/office/drawing/2014/main" id="{F766EE0D-C0AC-4EFC-81F4-6005AF631191}"/>
              </a:ext>
            </a:extLst>
          </p:cNvPr>
          <p:cNvSpPr>
            <a:spLocks xmlns:a="http://schemas.openxmlformats.org/drawingml/2006/main" noGrp="1"/>
          </p:cNvSpPr>
          <p:nvPr/>
        </p:nvSpPr>
        <p:spPr>
          <a:xfrm xmlns:a="http://schemas.openxmlformats.org/drawingml/2006/main">
            <a:off x="8591550" y="4238625"/>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Managed residuals</a:t>
            </a:r>
          </a:p>
        </p:txBody>
      </p:sp>
      <p:sp>
        <p:nvSpPr>
          <p:cNvPr id="15" name="">
            <a:extLst xmlns:a="http://schemas.openxmlformats.org/drawingml/2006/main">
              <a:ext uri="{FF2B5EF4-FFF2-40B4-BE49-F238E27FC236}">
                <a16:creationId xmlns:a16="http://schemas.microsoft.com/office/drawing/2014/main" id="{A3FE3DF7-6427-46FB-841F-DF31A024D57D}"/>
              </a:ext>
            </a:extLst>
          </p:cNvPr>
          <p:cNvSpPr>
            <a:spLocks xmlns:a="http://schemas.openxmlformats.org/drawingml/2006/main" noGrp="1"/>
          </p:cNvSpPr>
          <p:nvPr/>
        </p:nvSpPr>
        <p:spPr>
          <a:xfrm xmlns:a="http://schemas.openxmlformats.org/drawingml/2006/main">
            <a:off x="8591550" y="4648200"/>
            <a:ext cx="3095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Arrange collection, transport and suitable treatment or disposal.</a:t>
            </a:r>
          </a:p>
        </p:txBody>
      </p:sp>
      <p:sp>
        <p:nvSpPr>
          <p:cNvPr id="16" name="">
            <a:extLst xmlns:a="http://schemas.openxmlformats.org/drawingml/2006/main">
              <a:ext uri="{FF2B5EF4-FFF2-40B4-BE49-F238E27FC236}">
                <a16:creationId xmlns:a16="http://schemas.microsoft.com/office/drawing/2014/main" id="{6930A9BE-3D8B-49CB-8FE4-B373771D4112}"/>
              </a:ext>
            </a:extLst>
          </p:cNvPr>
          <p:cNvSpPr>
            <a:spLocks xmlns:a="http://schemas.openxmlformats.org/drawingml/2006/main" noGrp="1"/>
          </p:cNvSpPr>
          <p:nvPr/>
        </p:nvSpPr>
        <p:spPr>
          <a:xfrm xmlns:a="http://schemas.openxmlformats.org/drawingml/2006/main">
            <a:off x="8239125" y="5638800"/>
            <a:ext cx="3476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MATCH THE ROUTE TO THE SITE</a:t>
            </a:r>
          </a:p>
        </p:txBody>
      </p:sp>
      <p:sp>
        <p:nvSpPr>
          <p:cNvPr id="17" name="">
            <a:extLst xmlns:a="http://schemas.openxmlformats.org/drawingml/2006/main">
              <a:ext uri="{FF2B5EF4-FFF2-40B4-BE49-F238E27FC236}">
                <a16:creationId xmlns:a16="http://schemas.microsoft.com/office/drawing/2014/main" id="{3794EF82-8D6F-4324-B123-0272F696826C}"/>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Connect suitable sites to sewers; use appropriate local treatment where it fits the service need.</a:t>
            </a:r>
          </a:p>
        </p:txBody>
      </p:sp>
      <p:sp>
        <p:nvSpPr>
          <p:cNvPr id="18" name="">
            <a:extLst xmlns:a="http://schemas.openxmlformats.org/drawingml/2006/main">
              <a:ext uri="{FF2B5EF4-FFF2-40B4-BE49-F238E27FC236}">
                <a16:creationId xmlns:a16="http://schemas.microsoft.com/office/drawing/2014/main" id="{14DFF0AC-9770-4160-A263-CA7D618B7D7A}"/>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NIUA handbook, 2019, pp. 19, 23–27, 40–43 · Not a city map or piping plan</a:t>
            </a:r>
          </a:p>
        </p:txBody>
      </p:sp>
      <p:sp>
        <p:nvSpPr>
          <p:cNvPr id="19" name="">
            <a:extLst xmlns:a="http://schemas.openxmlformats.org/drawingml/2006/main">
              <a:ext uri="{FF2B5EF4-FFF2-40B4-BE49-F238E27FC236}">
                <a16:creationId xmlns:a16="http://schemas.microsoft.com/office/drawing/2014/main" id="{5B720252-9228-4B24-A277-6CFE38E7092E}"/>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48</a:t>
            </a:r>
          </a:p>
        </p:txBody>
      </p:sp>
    </p:spTree>
    <p:extLst>
      <p:ext uri="{BB962C8B-B14F-4D97-AF65-F5344CB8AC3E}">
        <p14:creationId xmlns:p14="http://schemas.microsoft.com/office/powerpoint/2010/main" val="1073739761"/>
      </p:ext>
    </p:extLst>
  </p:cSld>
</p:sld>
</file>

<file path=ppt/slides/slide49.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A1B2406-7B1B-4AC3-BFCB-12E8B2671120}"/>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2CEA5BEC-4A13-4EB3-9214-F0ED45237A02}"/>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Come and look inside.</a:t>
            </a:r>
          </a:p>
        </p:txBody>
      </p:sp>
      <p:sp>
        <p:nvSpPr>
          <p:cNvPr id="3" name="">
            <a:extLst xmlns:a="http://schemas.openxmlformats.org/drawingml/2006/main">
              <a:ext uri="{FF2B5EF4-FFF2-40B4-BE49-F238E27FC236}">
                <a16:creationId xmlns:a16="http://schemas.microsoft.com/office/drawing/2014/main" id="{1F24222C-4F84-483E-B93C-6F3505DFC80F}"/>
              </a:ext>
            </a:extLst>
          </p:cNvPr>
          <p:cNvSpPr>
            <a:spLocks xmlns:a="http://schemas.openxmlformats.org/drawingml/2006/main" noGrp="1"/>
          </p:cNvSpPr>
          <p:nvPr/>
        </p:nvSpPr>
        <p:spPr>
          <a:xfrm xmlns:a="http://schemas.openxmlformats.org/drawingml/2006/main">
            <a:off x="476250" y="1971675"/>
            <a:ext cx="5214372"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0dc613c65acd4e85"/>
          <a:stretch xmlns:a="http://schemas.openxmlformats.org/drawingml/2006/main"/>
        </p:blipFill>
        <p:spPr>
          <a:xfrm xmlns:a="http://schemas.openxmlformats.org/drawingml/2006/main">
            <a:off x="556136" y="1971675"/>
            <a:ext cx="5054600"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013288A-4191-4241-83FD-59D132074050}"/>
              </a:ext>
            </a:extLst>
          </p:cNvPr>
          <p:cNvSpPr>
            <a:spLocks xmlns:a="http://schemas.openxmlformats.org/drawingml/2006/main" noGrp="1"/>
          </p:cNvSpPr>
          <p:nvPr/>
        </p:nvSpPr>
        <p:spPr>
          <a:xfrm xmlns:a="http://schemas.openxmlformats.org/drawingml/2006/main">
            <a:off x="5833497" y="1971675"/>
            <a:ext cx="588225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1924320f840470c"/>
          <a:stretch xmlns:a="http://schemas.openxmlformats.org/drawingml/2006/main"/>
        </p:blipFill>
        <p:spPr>
          <a:xfrm xmlns:a="http://schemas.openxmlformats.org/drawingml/2006/main">
            <a:off x="5923615" y="1971675"/>
            <a:ext cx="5702016" cy="37909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308CBC3F-9965-42CB-9D4F-6D1A3A54AB07}"/>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The next conversation should happen at the unit.</a:t>
            </a:r>
          </a:p>
        </p:txBody>
      </p:sp>
      <p:sp>
        <p:nvSpPr>
          <p:cNvPr id="8" name="">
            <a:extLst xmlns:a="http://schemas.openxmlformats.org/drawingml/2006/main">
              <a:ext uri="{FF2B5EF4-FFF2-40B4-BE49-F238E27FC236}">
                <a16:creationId xmlns:a16="http://schemas.microsoft.com/office/drawing/2014/main" id="{AD59CD66-BB72-4A19-8EC5-D7360C37E9CC}"/>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ReFlow visit photographs · Lumbini Park</a:t>
            </a:r>
          </a:p>
        </p:txBody>
      </p:sp>
      <p:sp>
        <p:nvSpPr>
          <p:cNvPr id="9" name="">
            <a:extLst xmlns:a="http://schemas.openxmlformats.org/drawingml/2006/main">
              <a:ext uri="{FF2B5EF4-FFF2-40B4-BE49-F238E27FC236}">
                <a16:creationId xmlns:a16="http://schemas.microsoft.com/office/drawing/2014/main" id="{F6C2DCB6-9BB3-48D2-AB14-96FD05892999}"/>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49</a:t>
            </a:r>
          </a:p>
        </p:txBody>
      </p:sp>
    </p:spTree>
    <p:extLst>
      <p:ext uri="{BB962C8B-B14F-4D97-AF65-F5344CB8AC3E}">
        <p14:creationId xmlns:p14="http://schemas.microsoft.com/office/powerpoint/2010/main" val="1220467111"/>
      </p:ext>
    </p:extLst>
  </p:cSld>
</p:sld>
</file>

<file path=ppt/slides/slide50.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39" name="">
            <a:extLst xmlns:a="http://schemas.openxmlformats.org/drawingml/2006/main">
              <a:ext uri="{FF2B5EF4-FFF2-40B4-BE49-F238E27FC236}">
                <a16:creationId xmlns:a16="http://schemas.microsoft.com/office/drawing/2014/main" id="{92B79252-BBD4-4C05-8B6F-FDD53FA23E66}"/>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069F1623-284F-4FA7-A928-182939CD8496}"/>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market: different ways to fund and run a toilet.</a:t>
            </a:r>
          </a:p>
        </p:txBody>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7805921504064ee0"/>
          <a:stretch xmlns:a="http://schemas.openxmlformats.org/drawingml/2006/main"/>
        </p:blipFill>
        <p:spPr>
          <a:xfrm xmlns:a="http://schemas.openxmlformats.org/drawingml/2006/main">
            <a:off x="4167188" y="1428750"/>
            <a:ext cx="3857625" cy="12858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9C9E29F-A8CC-4577-BD27-537DDC1FC669}"/>
              </a:ext>
            </a:extLst>
          </p:cNvPr>
          <p:cNvSpPr>
            <a:spLocks xmlns:a="http://schemas.openxmlformats.org/drawingml/2006/main" noGrp="1"/>
          </p:cNvSpPr>
          <p:nvPr/>
        </p:nvSpPr>
        <p:spPr>
          <a:xfrm xmlns:a="http://schemas.openxmlformats.org/drawingml/2006/main">
            <a:off x="476250" y="2857500"/>
            <a:ext cx="2809875" cy="42862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0CCD044-B380-4ED1-8CD1-034CA67F90D9}"/>
              </a:ext>
            </a:extLst>
          </p:cNvPr>
          <p:cNvSpPr>
            <a:spLocks xmlns:a="http://schemas.openxmlformats.org/drawingml/2006/main" noGrp="1"/>
          </p:cNvSpPr>
          <p:nvPr/>
        </p:nvSpPr>
        <p:spPr>
          <a:xfrm xmlns:a="http://schemas.openxmlformats.org/drawingml/2006/main">
            <a:off x="590550" y="2943225"/>
            <a:ext cx="25812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Model</a:t>
            </a:r>
          </a:p>
        </p:txBody>
      </p:sp>
      <p:sp>
        <p:nvSpPr>
          <p:cNvPr id="6" name="">
            <a:extLst xmlns:a="http://schemas.openxmlformats.org/drawingml/2006/main">
              <a:ext uri="{FF2B5EF4-FFF2-40B4-BE49-F238E27FC236}">
                <a16:creationId xmlns:a16="http://schemas.microsoft.com/office/drawing/2014/main" id="{0D419FCB-41D1-4F10-A509-693CC2006332}"/>
              </a:ext>
            </a:extLst>
          </p:cNvPr>
          <p:cNvSpPr>
            <a:spLocks xmlns:a="http://schemas.openxmlformats.org/drawingml/2006/main" noGrp="1"/>
          </p:cNvSpPr>
          <p:nvPr/>
        </p:nvSpPr>
        <p:spPr>
          <a:xfrm xmlns:a="http://schemas.openxmlformats.org/drawingml/2006/main">
            <a:off x="3286125" y="2857500"/>
            <a:ext cx="2809875" cy="42862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679C72BE-F1D1-47D3-ABF0-21BF23FA49FD}"/>
              </a:ext>
            </a:extLst>
          </p:cNvPr>
          <p:cNvSpPr>
            <a:spLocks xmlns:a="http://schemas.openxmlformats.org/drawingml/2006/main" noGrp="1"/>
          </p:cNvSpPr>
          <p:nvPr/>
        </p:nvSpPr>
        <p:spPr>
          <a:xfrm xmlns:a="http://schemas.openxmlformats.org/drawingml/2006/main">
            <a:off x="3400425" y="2943225"/>
            <a:ext cx="25812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Upkeep funding</a:t>
            </a:r>
          </a:p>
        </p:txBody>
      </p:sp>
      <p:sp>
        <p:nvSpPr>
          <p:cNvPr id="8" name="">
            <a:extLst xmlns:a="http://schemas.openxmlformats.org/drawingml/2006/main">
              <a:ext uri="{FF2B5EF4-FFF2-40B4-BE49-F238E27FC236}">
                <a16:creationId xmlns:a16="http://schemas.microsoft.com/office/drawing/2014/main" id="{D2AA5321-34F1-45C9-843D-D75E8A6B1D8D}"/>
              </a:ext>
            </a:extLst>
          </p:cNvPr>
          <p:cNvSpPr>
            <a:spLocks xmlns:a="http://schemas.openxmlformats.org/drawingml/2006/main" noGrp="1"/>
          </p:cNvSpPr>
          <p:nvPr/>
        </p:nvSpPr>
        <p:spPr>
          <a:xfrm xmlns:a="http://schemas.openxmlformats.org/drawingml/2006/main">
            <a:off x="6096000" y="2857500"/>
            <a:ext cx="2809875" cy="42862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9892BA6C-0DD6-432C-A08F-5BF2561EAF97}"/>
              </a:ext>
            </a:extLst>
          </p:cNvPr>
          <p:cNvSpPr>
            <a:spLocks xmlns:a="http://schemas.openxmlformats.org/drawingml/2006/main" noGrp="1"/>
          </p:cNvSpPr>
          <p:nvPr/>
        </p:nvSpPr>
        <p:spPr>
          <a:xfrm xmlns:a="http://schemas.openxmlformats.org/drawingml/2006/main">
            <a:off x="6210300" y="2943225"/>
            <a:ext cx="25812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Wastewater route</a:t>
            </a:r>
          </a:p>
        </p:txBody>
      </p:sp>
      <p:sp>
        <p:nvSpPr>
          <p:cNvPr id="10" name="">
            <a:extLst xmlns:a="http://schemas.openxmlformats.org/drawingml/2006/main">
              <a:ext uri="{FF2B5EF4-FFF2-40B4-BE49-F238E27FC236}">
                <a16:creationId xmlns:a16="http://schemas.microsoft.com/office/drawing/2014/main" id="{9CC26D11-0F4E-46F4-A670-9E425F61076D}"/>
              </a:ext>
            </a:extLst>
          </p:cNvPr>
          <p:cNvSpPr>
            <a:spLocks xmlns:a="http://schemas.openxmlformats.org/drawingml/2006/main" noGrp="1"/>
          </p:cNvSpPr>
          <p:nvPr/>
        </p:nvSpPr>
        <p:spPr>
          <a:xfrm xmlns:a="http://schemas.openxmlformats.org/drawingml/2006/main">
            <a:off x="8905875" y="2857500"/>
            <a:ext cx="2809875" cy="42862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4C0E5744-86AE-44DC-9CA0-73AAE0A0E528}"/>
              </a:ext>
            </a:extLst>
          </p:cNvPr>
          <p:cNvSpPr>
            <a:spLocks xmlns:a="http://schemas.openxmlformats.org/drawingml/2006/main" noGrp="1"/>
          </p:cNvSpPr>
          <p:nvPr/>
        </p:nvSpPr>
        <p:spPr>
          <a:xfrm xmlns:a="http://schemas.openxmlformats.org/drawingml/2006/main">
            <a:off x="9020175" y="2943225"/>
            <a:ext cx="25812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Main dependency</a:t>
            </a:r>
          </a:p>
        </p:txBody>
      </p:sp>
      <p:sp>
        <p:nvSpPr>
          <p:cNvPr id="12" name="">
            <a:extLst xmlns:a="http://schemas.openxmlformats.org/drawingml/2006/main">
              <a:ext uri="{FF2B5EF4-FFF2-40B4-BE49-F238E27FC236}">
                <a16:creationId xmlns:a16="http://schemas.microsoft.com/office/drawing/2014/main" id="{998743F5-CBD2-4179-9BB2-9436DC438A59}"/>
              </a:ext>
            </a:extLst>
          </p:cNvPr>
          <p:cNvSpPr>
            <a:spLocks xmlns:a="http://schemas.openxmlformats.org/drawingml/2006/main" noGrp="1"/>
          </p:cNvSpPr>
          <p:nvPr/>
        </p:nvSpPr>
        <p:spPr>
          <a:xfrm xmlns:a="http://schemas.openxmlformats.org/drawingml/2006/main">
            <a:off x="476250" y="3286125"/>
            <a:ext cx="11239500" cy="690563"/>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55EF2E4-581B-4B90-B0CE-B5D9264E8BBF}"/>
              </a:ext>
            </a:extLst>
          </p:cNvPr>
          <p:cNvSpPr>
            <a:spLocks xmlns:a="http://schemas.openxmlformats.org/drawingml/2006/main" noGrp="1"/>
          </p:cNvSpPr>
          <p:nvPr/>
        </p:nvSpPr>
        <p:spPr>
          <a:xfrm xmlns:a="http://schemas.openxmlformats.org/drawingml/2006/main">
            <a:off x="590550" y="3352800"/>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Municipal / contracted</a:t>
            </a:r>
          </a:p>
        </p:txBody>
      </p:sp>
      <p:sp>
        <p:nvSpPr>
          <p:cNvPr id="14" name="">
            <a:extLst xmlns:a="http://schemas.openxmlformats.org/drawingml/2006/main">
              <a:ext uri="{FF2B5EF4-FFF2-40B4-BE49-F238E27FC236}">
                <a16:creationId xmlns:a16="http://schemas.microsoft.com/office/drawing/2014/main" id="{54E14C87-D83F-447A-B2D9-BF79636300FD}"/>
              </a:ext>
            </a:extLst>
          </p:cNvPr>
          <p:cNvSpPr>
            <a:spLocks xmlns:a="http://schemas.openxmlformats.org/drawingml/2006/main" noGrp="1"/>
          </p:cNvSpPr>
          <p:nvPr/>
        </p:nvSpPr>
        <p:spPr>
          <a:xfrm xmlns:a="http://schemas.openxmlformats.org/drawingml/2006/main">
            <a:off x="3400425" y="3352800"/>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Budget or O&amp;M contract</a:t>
            </a:r>
          </a:p>
        </p:txBody>
      </p:sp>
      <p:sp>
        <p:nvSpPr>
          <p:cNvPr id="15" name="">
            <a:extLst xmlns:a="http://schemas.openxmlformats.org/drawingml/2006/main">
              <a:ext uri="{FF2B5EF4-FFF2-40B4-BE49-F238E27FC236}">
                <a16:creationId xmlns:a16="http://schemas.microsoft.com/office/drawing/2014/main" id="{1EF7C19A-DA0D-47DB-8735-A7B1848953A1}"/>
              </a:ext>
            </a:extLst>
          </p:cNvPr>
          <p:cNvSpPr>
            <a:spLocks xmlns:a="http://schemas.openxmlformats.org/drawingml/2006/main" noGrp="1"/>
          </p:cNvSpPr>
          <p:nvPr/>
        </p:nvSpPr>
        <p:spPr>
          <a:xfrm xmlns:a="http://schemas.openxmlformats.org/drawingml/2006/main">
            <a:off x="6210300" y="3352800"/>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Sewer or managed local system</a:t>
            </a:r>
          </a:p>
        </p:txBody>
      </p:sp>
      <p:sp>
        <p:nvSpPr>
          <p:cNvPr id="16" name="">
            <a:extLst xmlns:a="http://schemas.openxmlformats.org/drawingml/2006/main">
              <a:ext uri="{FF2B5EF4-FFF2-40B4-BE49-F238E27FC236}">
                <a16:creationId xmlns:a16="http://schemas.microsoft.com/office/drawing/2014/main" id="{1D91E149-72C2-465F-B39E-2D30FD5B8B3B}"/>
              </a:ext>
            </a:extLst>
          </p:cNvPr>
          <p:cNvSpPr>
            <a:spLocks xmlns:a="http://schemas.openxmlformats.org/drawingml/2006/main" noGrp="1"/>
          </p:cNvSpPr>
          <p:nvPr/>
        </p:nvSpPr>
        <p:spPr>
          <a:xfrm xmlns:a="http://schemas.openxmlformats.org/drawingml/2006/main">
            <a:off x="9020175" y="3352800"/>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Budget and supervision</a:t>
            </a:r>
          </a:p>
        </p:txBody>
      </p:sp>
      <p:sp>
        <p:nvSpPr>
          <p:cNvPr id="17" name="">
            <a:extLst xmlns:a="http://schemas.openxmlformats.org/drawingml/2006/main">
              <a:ext uri="{FF2B5EF4-FFF2-40B4-BE49-F238E27FC236}">
                <a16:creationId xmlns:a16="http://schemas.microsoft.com/office/drawing/2014/main" id="{3B2DCE4E-2149-4732-A820-236D5D923051}"/>
              </a:ext>
            </a:extLst>
          </p:cNvPr>
          <p:cNvSpPr>
            <a:spLocks xmlns:a="http://schemas.openxmlformats.org/drawingml/2006/main" noGrp="1"/>
          </p:cNvSpPr>
          <p:nvPr/>
        </p:nvSpPr>
        <p:spPr>
          <a:xfrm xmlns:a="http://schemas.openxmlformats.org/drawingml/2006/main">
            <a:off x="476250" y="3976688"/>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E7B48619-8D6A-4304-8D94-553A9A244D97}"/>
              </a:ext>
            </a:extLst>
          </p:cNvPr>
          <p:cNvSpPr>
            <a:spLocks xmlns:a="http://schemas.openxmlformats.org/drawingml/2006/main" noGrp="1"/>
          </p:cNvSpPr>
          <p:nvPr/>
        </p:nvSpPr>
        <p:spPr>
          <a:xfrm xmlns:a="http://schemas.openxmlformats.org/drawingml/2006/main">
            <a:off x="476250" y="3976688"/>
            <a:ext cx="11239500" cy="690563"/>
          </a:xfrm>
          <a:prstGeom xmlns:a="http://schemas.openxmlformats.org/drawingml/2006/main" prst="rect">
            <a:avLst/>
          </a:prstGeom>
          <a:solidFill xmlns:a="http://schemas.openxmlformats.org/drawingml/2006/main">
            <a:srgbClr val="EFE7D9"/>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B87BCF90-BC78-4F8A-AFC0-C454FC46E414}"/>
              </a:ext>
            </a:extLst>
          </p:cNvPr>
          <p:cNvSpPr>
            <a:spLocks xmlns:a="http://schemas.openxmlformats.org/drawingml/2006/main" noGrp="1"/>
          </p:cNvSpPr>
          <p:nvPr/>
        </p:nvSpPr>
        <p:spPr>
          <a:xfrm xmlns:a="http://schemas.openxmlformats.org/drawingml/2006/main">
            <a:off x="590550" y="4043363"/>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Pay-per-use</a:t>
            </a:r>
          </a:p>
        </p:txBody>
      </p:sp>
      <p:sp>
        <p:nvSpPr>
          <p:cNvPr id="20" name="">
            <a:extLst xmlns:a="http://schemas.openxmlformats.org/drawingml/2006/main">
              <a:ext uri="{FF2B5EF4-FFF2-40B4-BE49-F238E27FC236}">
                <a16:creationId xmlns:a16="http://schemas.microsoft.com/office/drawing/2014/main" id="{262F809F-3186-4094-B0EF-9E495FB6BBE6}"/>
              </a:ext>
            </a:extLst>
          </p:cNvPr>
          <p:cNvSpPr>
            <a:spLocks xmlns:a="http://schemas.openxmlformats.org/drawingml/2006/main" noGrp="1"/>
          </p:cNvSpPr>
          <p:nvPr/>
        </p:nvSpPr>
        <p:spPr>
          <a:xfrm xmlns:a="http://schemas.openxmlformats.org/drawingml/2006/main">
            <a:off x="3400425" y="4043363"/>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User charges; sometimes subsidy</a:t>
            </a:r>
          </a:p>
        </p:txBody>
      </p:sp>
      <p:sp>
        <p:nvSpPr>
          <p:cNvPr id="21" name="">
            <a:extLst xmlns:a="http://schemas.openxmlformats.org/drawingml/2006/main">
              <a:ext uri="{FF2B5EF4-FFF2-40B4-BE49-F238E27FC236}">
                <a16:creationId xmlns:a16="http://schemas.microsoft.com/office/drawing/2014/main" id="{4BCCE2E9-DAAE-46A7-A72E-65588FCF851C}"/>
              </a:ext>
            </a:extLst>
          </p:cNvPr>
          <p:cNvSpPr>
            <a:spLocks xmlns:a="http://schemas.openxmlformats.org/drawingml/2006/main" noGrp="1"/>
          </p:cNvSpPr>
          <p:nvPr/>
        </p:nvSpPr>
        <p:spPr>
          <a:xfrm xmlns:a="http://schemas.openxmlformats.org/drawingml/2006/main">
            <a:off x="6210300" y="4043363"/>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Site-dependent</a:t>
            </a:r>
          </a:p>
        </p:txBody>
      </p:sp>
      <p:sp>
        <p:nvSpPr>
          <p:cNvPr id="22" name="">
            <a:extLst xmlns:a="http://schemas.openxmlformats.org/drawingml/2006/main">
              <a:ext uri="{FF2B5EF4-FFF2-40B4-BE49-F238E27FC236}">
                <a16:creationId xmlns:a16="http://schemas.microsoft.com/office/drawing/2014/main" id="{FE9395CB-3EDA-44C0-810A-9CB9B590FF0B}"/>
              </a:ext>
            </a:extLst>
          </p:cNvPr>
          <p:cNvSpPr>
            <a:spLocks xmlns:a="http://schemas.openxmlformats.org/drawingml/2006/main" noGrp="1"/>
          </p:cNvSpPr>
          <p:nvPr/>
        </p:nvSpPr>
        <p:spPr>
          <a:xfrm xmlns:a="http://schemas.openxmlformats.org/drawingml/2006/main">
            <a:off x="9020175" y="4043363"/>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Demand and affordability</a:t>
            </a:r>
          </a:p>
        </p:txBody>
      </p:sp>
      <p:sp>
        <p:nvSpPr>
          <p:cNvPr id="23" name="">
            <a:extLst xmlns:a="http://schemas.openxmlformats.org/drawingml/2006/main">
              <a:ext uri="{FF2B5EF4-FFF2-40B4-BE49-F238E27FC236}">
                <a16:creationId xmlns:a16="http://schemas.microsoft.com/office/drawing/2014/main" id="{73949F21-1F59-4B64-BA3E-6A32B04EF14D}"/>
              </a:ext>
            </a:extLst>
          </p:cNvPr>
          <p:cNvSpPr>
            <a:spLocks xmlns:a="http://schemas.openxmlformats.org/drawingml/2006/main" noGrp="1"/>
          </p:cNvSpPr>
          <p:nvPr/>
        </p:nvSpPr>
        <p:spPr>
          <a:xfrm xmlns:a="http://schemas.openxmlformats.org/drawingml/2006/main">
            <a:off x="476250" y="4667250"/>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10F1B561-C0D8-44B0-87D2-5ED85FA71039}"/>
              </a:ext>
            </a:extLst>
          </p:cNvPr>
          <p:cNvSpPr>
            <a:spLocks xmlns:a="http://schemas.openxmlformats.org/drawingml/2006/main" noGrp="1"/>
          </p:cNvSpPr>
          <p:nvPr/>
        </p:nvSpPr>
        <p:spPr>
          <a:xfrm xmlns:a="http://schemas.openxmlformats.org/drawingml/2006/main">
            <a:off x="476250" y="4667250"/>
            <a:ext cx="11239500" cy="690563"/>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E38C2106-44B5-41DF-9F65-E391D11FC89E}"/>
              </a:ext>
            </a:extLst>
          </p:cNvPr>
          <p:cNvSpPr>
            <a:spLocks xmlns:a="http://schemas.openxmlformats.org/drawingml/2006/main" noGrp="1"/>
          </p:cNvSpPr>
          <p:nvPr/>
        </p:nvSpPr>
        <p:spPr>
          <a:xfrm xmlns:a="http://schemas.openxmlformats.org/drawingml/2006/main">
            <a:off x="590550" y="4733925"/>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Retail / advertising</a:t>
            </a:r>
          </a:p>
        </p:txBody>
      </p:sp>
      <p:sp>
        <p:nvSpPr>
          <p:cNvPr id="26" name="">
            <a:extLst xmlns:a="http://schemas.openxmlformats.org/drawingml/2006/main">
              <a:ext uri="{FF2B5EF4-FFF2-40B4-BE49-F238E27FC236}">
                <a16:creationId xmlns:a16="http://schemas.microsoft.com/office/drawing/2014/main" id="{593342A4-2791-4C04-9799-0600E0619FEB}"/>
              </a:ext>
            </a:extLst>
          </p:cNvPr>
          <p:cNvSpPr>
            <a:spLocks xmlns:a="http://schemas.openxmlformats.org/drawingml/2006/main" noGrp="1"/>
          </p:cNvSpPr>
          <p:nvPr/>
        </p:nvSpPr>
        <p:spPr>
          <a:xfrm xmlns:a="http://schemas.openxmlformats.org/drawingml/2006/main">
            <a:off x="3400425" y="4733925"/>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Trading margin and advertising</a:t>
            </a:r>
          </a:p>
        </p:txBody>
      </p:sp>
      <p:sp>
        <p:nvSpPr>
          <p:cNvPr id="27" name="">
            <a:extLst xmlns:a="http://schemas.openxmlformats.org/drawingml/2006/main">
              <a:ext uri="{FF2B5EF4-FFF2-40B4-BE49-F238E27FC236}">
                <a16:creationId xmlns:a16="http://schemas.microsoft.com/office/drawing/2014/main" id="{FA633DC0-F547-4C22-8C43-499549C24BDD}"/>
              </a:ext>
            </a:extLst>
          </p:cNvPr>
          <p:cNvSpPr>
            <a:spLocks xmlns:a="http://schemas.openxmlformats.org/drawingml/2006/main" noGrp="1"/>
          </p:cNvSpPr>
          <p:nvPr/>
        </p:nvSpPr>
        <p:spPr>
          <a:xfrm xmlns:a="http://schemas.openxmlformats.org/drawingml/2006/main">
            <a:off x="6210300" y="4733925"/>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Site-dependent</a:t>
            </a:r>
          </a:p>
        </p:txBody>
      </p:sp>
      <p:sp>
        <p:nvSpPr>
          <p:cNvPr id="28" name="">
            <a:extLst xmlns:a="http://schemas.openxmlformats.org/drawingml/2006/main">
              <a:ext uri="{FF2B5EF4-FFF2-40B4-BE49-F238E27FC236}">
                <a16:creationId xmlns:a16="http://schemas.microsoft.com/office/drawing/2014/main" id="{9D0FC70F-17EF-420D-A0F8-6CAC0B45FB10}"/>
              </a:ext>
            </a:extLst>
          </p:cNvPr>
          <p:cNvSpPr>
            <a:spLocks xmlns:a="http://schemas.openxmlformats.org/drawingml/2006/main" noGrp="1"/>
          </p:cNvSpPr>
          <p:nvPr/>
        </p:nvSpPr>
        <p:spPr>
          <a:xfrm xmlns:a="http://schemas.openxmlformats.org/drawingml/2006/main">
            <a:off x="9020175" y="4733925"/>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Income and enforceable upkeep</a:t>
            </a:r>
          </a:p>
        </p:txBody>
      </p:sp>
      <p:sp>
        <p:nvSpPr>
          <p:cNvPr id="29" name="">
            <a:extLst xmlns:a="http://schemas.openxmlformats.org/drawingml/2006/main">
              <a:ext uri="{FF2B5EF4-FFF2-40B4-BE49-F238E27FC236}">
                <a16:creationId xmlns:a16="http://schemas.microsoft.com/office/drawing/2014/main" id="{5225DC85-D6F8-4335-862F-4A82A18E7370}"/>
              </a:ext>
            </a:extLst>
          </p:cNvPr>
          <p:cNvSpPr>
            <a:spLocks xmlns:a="http://schemas.openxmlformats.org/drawingml/2006/main" noGrp="1"/>
          </p:cNvSpPr>
          <p:nvPr/>
        </p:nvSpPr>
        <p:spPr>
          <a:xfrm xmlns:a="http://schemas.openxmlformats.org/drawingml/2006/main">
            <a:off x="476250" y="5357813"/>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4E2970EE-ED8C-485D-84C8-70B2C2FE28B4}"/>
              </a:ext>
            </a:extLst>
          </p:cNvPr>
          <p:cNvSpPr>
            <a:spLocks xmlns:a="http://schemas.openxmlformats.org/drawingml/2006/main" noGrp="1"/>
          </p:cNvSpPr>
          <p:nvPr/>
        </p:nvSpPr>
        <p:spPr>
          <a:xfrm xmlns:a="http://schemas.openxmlformats.org/drawingml/2006/main">
            <a:off x="476250" y="5357813"/>
            <a:ext cx="11239500" cy="690563"/>
          </a:xfrm>
          <a:prstGeom xmlns:a="http://schemas.openxmlformats.org/drawingml/2006/main" prst="rect">
            <a:avLst/>
          </a:prstGeom>
          <a:solidFill xmlns:a="http://schemas.openxmlformats.org/drawingml/2006/main">
            <a:srgbClr val="EFE7D9"/>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1E1CEF57-EDC5-48EB-9B68-5BD15E1437E4}"/>
              </a:ext>
            </a:extLst>
          </p:cNvPr>
          <p:cNvSpPr>
            <a:spLocks xmlns:a="http://schemas.openxmlformats.org/drawingml/2006/main" noGrp="1"/>
          </p:cNvSpPr>
          <p:nvPr/>
        </p:nvSpPr>
        <p:spPr>
          <a:xfrm xmlns:a="http://schemas.openxmlformats.org/drawingml/2006/main">
            <a:off x="590550" y="5424488"/>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LooCafe + BCRT</a:t>
            </a:r>
          </a:p>
        </p:txBody>
      </p:sp>
      <p:sp>
        <p:nvSpPr>
          <p:cNvPr id="32" name="">
            <a:extLst xmlns:a="http://schemas.openxmlformats.org/drawingml/2006/main">
              <a:ext uri="{FF2B5EF4-FFF2-40B4-BE49-F238E27FC236}">
                <a16:creationId xmlns:a16="http://schemas.microsoft.com/office/drawing/2014/main" id="{B0A20B46-41C6-4D72-9BFD-348F2D4FEC4E}"/>
              </a:ext>
            </a:extLst>
          </p:cNvPr>
          <p:cNvSpPr>
            <a:spLocks xmlns:a="http://schemas.openxmlformats.org/drawingml/2006/main" noGrp="1"/>
          </p:cNvSpPr>
          <p:nvPr/>
        </p:nvSpPr>
        <p:spPr>
          <a:xfrm xmlns:a="http://schemas.openxmlformats.org/drawingml/2006/main">
            <a:off x="3400425" y="5424488"/>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Operating model + treatment budget</a:t>
            </a:r>
          </a:p>
        </p:txBody>
      </p:sp>
      <p:sp>
        <p:nvSpPr>
          <p:cNvPr id="33" name="">
            <a:extLst xmlns:a="http://schemas.openxmlformats.org/drawingml/2006/main">
              <a:ext uri="{FF2B5EF4-FFF2-40B4-BE49-F238E27FC236}">
                <a16:creationId xmlns:a16="http://schemas.microsoft.com/office/drawing/2014/main" id="{D33B4344-31C9-42D6-BE83-C887A7893C59}"/>
              </a:ext>
            </a:extLst>
          </p:cNvPr>
          <p:cNvSpPr>
            <a:spLocks xmlns:a="http://schemas.openxmlformats.org/drawingml/2006/main" noGrp="1"/>
          </p:cNvSpPr>
          <p:nvPr/>
        </p:nvSpPr>
        <p:spPr>
          <a:xfrm xmlns:a="http://schemas.openxmlformats.org/drawingml/2006/main">
            <a:off x="6210300" y="5424488"/>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On-site treatment; flushing reuse</a:t>
            </a:r>
          </a:p>
        </p:txBody>
      </p:sp>
      <p:sp>
        <p:nvSpPr>
          <p:cNvPr id="34" name="">
            <a:extLst xmlns:a="http://schemas.openxmlformats.org/drawingml/2006/main">
              <a:ext uri="{FF2B5EF4-FFF2-40B4-BE49-F238E27FC236}">
                <a16:creationId xmlns:a16="http://schemas.microsoft.com/office/drawing/2014/main" id="{26B5A317-F887-4FA2-AE36-11A989ABB1A9}"/>
              </a:ext>
            </a:extLst>
          </p:cNvPr>
          <p:cNvSpPr>
            <a:spLocks xmlns:a="http://schemas.openxmlformats.org/drawingml/2006/main" noGrp="1"/>
          </p:cNvSpPr>
          <p:nvPr/>
        </p:nvSpPr>
        <p:spPr>
          <a:xfrm xmlns:a="http://schemas.openxmlformats.org/drawingml/2006/main">
            <a:off x="9020175" y="5424488"/>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Commissioning and technical care</a:t>
            </a:r>
          </a:p>
        </p:txBody>
      </p:sp>
      <p:sp>
        <p:nvSpPr>
          <p:cNvPr id="35" name="">
            <a:extLst xmlns:a="http://schemas.openxmlformats.org/drawingml/2006/main">
              <a:ext uri="{FF2B5EF4-FFF2-40B4-BE49-F238E27FC236}">
                <a16:creationId xmlns:a16="http://schemas.microsoft.com/office/drawing/2014/main" id="{42455871-2D0A-4A11-AAC0-3EA50E7B4A88}"/>
              </a:ext>
            </a:extLst>
          </p:cNvPr>
          <p:cNvSpPr>
            <a:spLocks xmlns:a="http://schemas.openxmlformats.org/drawingml/2006/main" noGrp="1"/>
          </p:cNvSpPr>
          <p:nvPr/>
        </p:nvSpPr>
        <p:spPr>
          <a:xfrm xmlns:a="http://schemas.openxmlformats.org/drawingml/2006/main">
            <a:off x="476250" y="6048375"/>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12B21BB2-3234-482B-B144-D043D5178391}"/>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Models can overlap. A prefab shell alone does not determine service quality.</a:t>
            </a:r>
          </a:p>
        </p:txBody>
      </p:sp>
      <p:sp>
        <p:nvSpPr>
          <p:cNvPr id="37" name="">
            <a:extLst xmlns:a="http://schemas.openxmlformats.org/drawingml/2006/main">
              <a:ext uri="{FF2B5EF4-FFF2-40B4-BE49-F238E27FC236}">
                <a16:creationId xmlns:a16="http://schemas.microsoft.com/office/drawing/2014/main" id="{07B1010C-A078-4D58-A0E3-70ECA74E5A62}"/>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Analytical comparison: MoHUA sanitation guidance, NIUA and company model documents</a:t>
            </a:r>
          </a:p>
        </p:txBody>
      </p:sp>
      <p:sp>
        <p:nvSpPr>
          <p:cNvPr id="38" name="">
            <a:extLst xmlns:a="http://schemas.openxmlformats.org/drawingml/2006/main">
              <a:ext uri="{FF2B5EF4-FFF2-40B4-BE49-F238E27FC236}">
                <a16:creationId xmlns:a16="http://schemas.microsoft.com/office/drawing/2014/main" id="{89A9D049-6FAE-49F6-B404-4DAD0D7F99F1}"/>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50</a:t>
            </a:r>
          </a:p>
        </p:txBody>
      </p:sp>
    </p:spTree>
    <p:extLst>
      <p:ext uri="{BB962C8B-B14F-4D97-AF65-F5344CB8AC3E}">
        <p14:creationId xmlns:p14="http://schemas.microsoft.com/office/powerpoint/2010/main" val="967686045"/>
      </p:ext>
    </p:extLst>
  </p:cSld>
</p:sld>
</file>

<file path=ppt/slides/slide5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38" name="">
            <a:extLst xmlns:a="http://schemas.openxmlformats.org/drawingml/2006/main">
              <a:ext uri="{FF2B5EF4-FFF2-40B4-BE49-F238E27FC236}">
                <a16:creationId xmlns:a16="http://schemas.microsoft.com/office/drawing/2014/main" id="{D0A3FB9B-14BB-4BE7-963B-8C42E4B90D65}"/>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F1C2D9D0-788E-4D63-BCA0-046E76AFD4E5}"/>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Standard LooCafe and LooCafe with BCRT.</a:t>
            </a:r>
          </a:p>
        </p:txBody>
      </p:sp>
      <p:pic>
        <p:nvPicPr>
          <p:cNvPr id="40" name=""/>
          <p:cNvPicPr>
            <a:picLocks xmlns:a="http://schemas.openxmlformats.org/drawingml/2006/main" noChangeAspect="1"/>
          </p:cNvPicPr>
          <p:nvPr/>
        </p:nvPicPr>
        <p:blipFill>
          <a:blip xmlns:r="http://schemas.openxmlformats.org/officeDocument/2006/relationships" xmlns:a="http://schemas.openxmlformats.org/drawingml/2006/main" r:embed="R686ebb7bd7c741fb"/>
          <a:stretch xmlns:a="http://schemas.openxmlformats.org/drawingml/2006/main"/>
        </p:blipFill>
        <p:spPr>
          <a:xfrm xmlns:a="http://schemas.openxmlformats.org/drawingml/2006/main">
            <a:off x="4167188" y="1428750"/>
            <a:ext cx="3857625" cy="12858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A61F9F0-DF83-4A15-B401-32582FEAC902}"/>
              </a:ext>
            </a:extLst>
          </p:cNvPr>
          <p:cNvSpPr>
            <a:spLocks xmlns:a="http://schemas.openxmlformats.org/drawingml/2006/main" noGrp="1"/>
          </p:cNvSpPr>
          <p:nvPr/>
        </p:nvSpPr>
        <p:spPr>
          <a:xfrm xmlns:a="http://schemas.openxmlformats.org/drawingml/2006/main">
            <a:off x="476250" y="2857500"/>
            <a:ext cx="3746500" cy="42862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965D1F24-84F8-48F3-9A3E-E3F922B5F9ED}"/>
              </a:ext>
            </a:extLst>
          </p:cNvPr>
          <p:cNvSpPr>
            <a:spLocks xmlns:a="http://schemas.openxmlformats.org/drawingml/2006/main" noGrp="1"/>
          </p:cNvSpPr>
          <p:nvPr/>
        </p:nvSpPr>
        <p:spPr>
          <a:xfrm xmlns:a="http://schemas.openxmlformats.org/drawingml/2006/main">
            <a:off x="590550" y="2943225"/>
            <a:ext cx="35179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Question</a:t>
            </a:r>
          </a:p>
        </p:txBody>
      </p:sp>
      <p:sp>
        <p:nvSpPr>
          <p:cNvPr id="6" name="">
            <a:extLst xmlns:a="http://schemas.openxmlformats.org/drawingml/2006/main">
              <a:ext uri="{FF2B5EF4-FFF2-40B4-BE49-F238E27FC236}">
                <a16:creationId xmlns:a16="http://schemas.microsoft.com/office/drawing/2014/main" id="{7D7564A6-15BA-41A4-954A-13259A431C49}"/>
              </a:ext>
            </a:extLst>
          </p:cNvPr>
          <p:cNvSpPr>
            <a:spLocks xmlns:a="http://schemas.openxmlformats.org/drawingml/2006/main" noGrp="1"/>
          </p:cNvSpPr>
          <p:nvPr/>
        </p:nvSpPr>
        <p:spPr>
          <a:xfrm xmlns:a="http://schemas.openxmlformats.org/drawingml/2006/main">
            <a:off x="4222750" y="2857500"/>
            <a:ext cx="3746500" cy="42862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46F81BC5-DEBD-4AAF-8548-37717D547275}"/>
              </a:ext>
            </a:extLst>
          </p:cNvPr>
          <p:cNvSpPr>
            <a:spLocks xmlns:a="http://schemas.openxmlformats.org/drawingml/2006/main" noGrp="1"/>
          </p:cNvSpPr>
          <p:nvPr/>
        </p:nvSpPr>
        <p:spPr>
          <a:xfrm xmlns:a="http://schemas.openxmlformats.org/drawingml/2006/main">
            <a:off x="4337050" y="2943225"/>
            <a:ext cx="35179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Standard LooCafe</a:t>
            </a:r>
          </a:p>
        </p:txBody>
      </p:sp>
      <p:sp>
        <p:nvSpPr>
          <p:cNvPr id="8" name="">
            <a:extLst xmlns:a="http://schemas.openxmlformats.org/drawingml/2006/main">
              <a:ext uri="{FF2B5EF4-FFF2-40B4-BE49-F238E27FC236}">
                <a16:creationId xmlns:a16="http://schemas.microsoft.com/office/drawing/2014/main" id="{8A0A06E2-E402-4848-9F87-BAE77E9870B0}"/>
              </a:ext>
            </a:extLst>
          </p:cNvPr>
          <p:cNvSpPr>
            <a:spLocks xmlns:a="http://schemas.openxmlformats.org/drawingml/2006/main" noGrp="1"/>
          </p:cNvSpPr>
          <p:nvPr/>
        </p:nvSpPr>
        <p:spPr>
          <a:xfrm xmlns:a="http://schemas.openxmlformats.org/drawingml/2006/main">
            <a:off x="7969250" y="2857500"/>
            <a:ext cx="3746500" cy="42862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12FA73B-37BE-41DF-B681-5CD31CB18ABF}"/>
              </a:ext>
            </a:extLst>
          </p:cNvPr>
          <p:cNvSpPr>
            <a:spLocks xmlns:a="http://schemas.openxmlformats.org/drawingml/2006/main" noGrp="1"/>
          </p:cNvSpPr>
          <p:nvPr/>
        </p:nvSpPr>
        <p:spPr>
          <a:xfrm xmlns:a="http://schemas.openxmlformats.org/drawingml/2006/main">
            <a:off x="8083550" y="2943225"/>
            <a:ext cx="35179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With BCRT / ReFlow</a:t>
            </a:r>
          </a:p>
        </p:txBody>
      </p:sp>
      <p:sp>
        <p:nvSpPr>
          <p:cNvPr id="10" name="">
            <a:extLst xmlns:a="http://schemas.openxmlformats.org/drawingml/2006/main">
              <a:ext uri="{FF2B5EF4-FFF2-40B4-BE49-F238E27FC236}">
                <a16:creationId xmlns:a16="http://schemas.microsoft.com/office/drawing/2014/main" id="{79308446-71A4-4E4D-91AA-10AF11ADD837}"/>
              </a:ext>
            </a:extLst>
          </p:cNvPr>
          <p:cNvSpPr>
            <a:spLocks xmlns:a="http://schemas.openxmlformats.org/drawingml/2006/main" noGrp="1"/>
          </p:cNvSpPr>
          <p:nvPr/>
        </p:nvSpPr>
        <p:spPr>
          <a:xfrm xmlns:a="http://schemas.openxmlformats.org/drawingml/2006/main">
            <a:off x="476250" y="3286125"/>
            <a:ext cx="11239500" cy="5524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C141FE8F-7AA8-48DE-9E81-D69DF18276D7}"/>
              </a:ext>
            </a:extLst>
          </p:cNvPr>
          <p:cNvSpPr>
            <a:spLocks xmlns:a="http://schemas.openxmlformats.org/drawingml/2006/main" noGrp="1"/>
          </p:cNvSpPr>
          <p:nvPr/>
        </p:nvSpPr>
        <p:spPr>
          <a:xfrm xmlns:a="http://schemas.openxmlformats.org/drawingml/2006/main">
            <a:off x="590550" y="33528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Public service</a:t>
            </a:r>
          </a:p>
        </p:txBody>
      </p:sp>
      <p:sp>
        <p:nvSpPr>
          <p:cNvPr id="12" name="">
            <a:extLst xmlns:a="http://schemas.openxmlformats.org/drawingml/2006/main">
              <a:ext uri="{FF2B5EF4-FFF2-40B4-BE49-F238E27FC236}">
                <a16:creationId xmlns:a16="http://schemas.microsoft.com/office/drawing/2014/main" id="{BEF75CD6-AB9E-4FAA-8A4F-B55ABDC8EFB6}"/>
              </a:ext>
            </a:extLst>
          </p:cNvPr>
          <p:cNvSpPr>
            <a:spLocks xmlns:a="http://schemas.openxmlformats.org/drawingml/2006/main" noGrp="1"/>
          </p:cNvSpPr>
          <p:nvPr/>
        </p:nvSpPr>
        <p:spPr>
          <a:xfrm xmlns:a="http://schemas.openxmlformats.org/drawingml/2006/main">
            <a:off x="4337050" y="33528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Toilets, retail and operating responsibility</a:t>
            </a:r>
          </a:p>
        </p:txBody>
      </p:sp>
      <p:sp>
        <p:nvSpPr>
          <p:cNvPr id="13" name="">
            <a:extLst xmlns:a="http://schemas.openxmlformats.org/drawingml/2006/main">
              <a:ext uri="{FF2B5EF4-FFF2-40B4-BE49-F238E27FC236}">
                <a16:creationId xmlns:a16="http://schemas.microsoft.com/office/drawing/2014/main" id="{AC86DFE1-E5F6-49F6-9E6A-29B0CA02B841}"/>
              </a:ext>
            </a:extLst>
          </p:cNvPr>
          <p:cNvSpPr>
            <a:spLocks xmlns:a="http://schemas.openxmlformats.org/drawingml/2006/main" noGrp="1"/>
          </p:cNvSpPr>
          <p:nvPr/>
        </p:nvSpPr>
        <p:spPr>
          <a:xfrm xmlns:a="http://schemas.openxmlformats.org/drawingml/2006/main">
            <a:off x="8083550" y="33528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Retains the public service model</a:t>
            </a:r>
          </a:p>
        </p:txBody>
      </p:sp>
      <p:sp>
        <p:nvSpPr>
          <p:cNvPr id="14" name="">
            <a:extLst xmlns:a="http://schemas.openxmlformats.org/drawingml/2006/main">
              <a:ext uri="{FF2B5EF4-FFF2-40B4-BE49-F238E27FC236}">
                <a16:creationId xmlns:a16="http://schemas.microsoft.com/office/drawing/2014/main" id="{25142F99-A992-44A2-99F2-A8D864456592}"/>
              </a:ext>
            </a:extLst>
          </p:cNvPr>
          <p:cNvSpPr>
            <a:spLocks xmlns:a="http://schemas.openxmlformats.org/drawingml/2006/main" noGrp="1"/>
          </p:cNvSpPr>
          <p:nvPr/>
        </p:nvSpPr>
        <p:spPr>
          <a:xfrm xmlns:a="http://schemas.openxmlformats.org/drawingml/2006/main">
            <a:off x="476250" y="3838575"/>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56DE6B44-EEC0-427D-911C-DA398B0AD3B3}"/>
              </a:ext>
            </a:extLst>
          </p:cNvPr>
          <p:cNvSpPr>
            <a:spLocks xmlns:a="http://schemas.openxmlformats.org/drawingml/2006/main" noGrp="1"/>
          </p:cNvSpPr>
          <p:nvPr/>
        </p:nvSpPr>
        <p:spPr>
          <a:xfrm xmlns:a="http://schemas.openxmlformats.org/drawingml/2006/main">
            <a:off x="476250" y="3838575"/>
            <a:ext cx="11239500" cy="552450"/>
          </a:xfrm>
          <a:prstGeom xmlns:a="http://schemas.openxmlformats.org/drawingml/2006/main" prst="rect">
            <a:avLst/>
          </a:prstGeom>
          <a:solidFill xmlns:a="http://schemas.openxmlformats.org/drawingml/2006/main">
            <a:srgbClr val="EFE7D9"/>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CFF51D72-DFD6-45E6-A02A-43057B126332}"/>
              </a:ext>
            </a:extLst>
          </p:cNvPr>
          <p:cNvSpPr>
            <a:spLocks xmlns:a="http://schemas.openxmlformats.org/drawingml/2006/main" noGrp="1"/>
          </p:cNvSpPr>
          <p:nvPr/>
        </p:nvSpPr>
        <p:spPr>
          <a:xfrm xmlns:a="http://schemas.openxmlformats.org/drawingml/2006/main">
            <a:off x="590550" y="390525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Wastewater</a:t>
            </a:r>
          </a:p>
        </p:txBody>
      </p:sp>
      <p:sp>
        <p:nvSpPr>
          <p:cNvPr id="17" name="">
            <a:extLst xmlns:a="http://schemas.openxmlformats.org/drawingml/2006/main">
              <a:ext uri="{FF2B5EF4-FFF2-40B4-BE49-F238E27FC236}">
                <a16:creationId xmlns:a16="http://schemas.microsoft.com/office/drawing/2014/main" id="{BCBD748B-2F68-43F1-9DE7-04FF10DE7033}"/>
              </a:ext>
            </a:extLst>
          </p:cNvPr>
          <p:cNvSpPr>
            <a:spLocks xmlns:a="http://schemas.openxmlformats.org/drawingml/2006/main" noGrp="1"/>
          </p:cNvSpPr>
          <p:nvPr/>
        </p:nvSpPr>
        <p:spPr>
          <a:xfrm xmlns:a="http://schemas.openxmlformats.org/drawingml/2006/main">
            <a:off x="4337050" y="390525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Suitable sewer or another managed route</a:t>
            </a:r>
          </a:p>
        </p:txBody>
      </p:sp>
      <p:sp>
        <p:nvSpPr>
          <p:cNvPr id="18" name="">
            <a:extLst xmlns:a="http://schemas.openxmlformats.org/drawingml/2006/main">
              <a:ext uri="{FF2B5EF4-FFF2-40B4-BE49-F238E27FC236}">
                <a16:creationId xmlns:a16="http://schemas.microsoft.com/office/drawing/2014/main" id="{375AD61E-97CD-4009-95EE-D7FC70B324FA}"/>
              </a:ext>
            </a:extLst>
          </p:cNvPr>
          <p:cNvSpPr>
            <a:spLocks xmlns:a="http://schemas.openxmlformats.org/drawingml/2006/main" noGrp="1"/>
          </p:cNvSpPr>
          <p:nvPr/>
        </p:nvSpPr>
        <p:spPr>
          <a:xfrm xmlns:a="http://schemas.openxmlformats.org/drawingml/2006/main">
            <a:off x="8083550" y="390525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Treatment at site; flushing reuse</a:t>
            </a:r>
          </a:p>
        </p:txBody>
      </p:sp>
      <p:sp>
        <p:nvSpPr>
          <p:cNvPr id="19" name="">
            <a:extLst xmlns:a="http://schemas.openxmlformats.org/drawingml/2006/main">
              <a:ext uri="{FF2B5EF4-FFF2-40B4-BE49-F238E27FC236}">
                <a16:creationId xmlns:a16="http://schemas.microsoft.com/office/drawing/2014/main" id="{6F52F664-BF47-40D8-9F09-66B124244DDE}"/>
              </a:ext>
            </a:extLst>
          </p:cNvPr>
          <p:cNvSpPr>
            <a:spLocks xmlns:a="http://schemas.openxmlformats.org/drawingml/2006/main" noGrp="1"/>
          </p:cNvSpPr>
          <p:nvPr/>
        </p:nvSpPr>
        <p:spPr>
          <a:xfrm xmlns:a="http://schemas.openxmlformats.org/drawingml/2006/main">
            <a:off x="476250" y="4391025"/>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66CA0026-6952-46F1-99B7-43CEE2DF6495}"/>
              </a:ext>
            </a:extLst>
          </p:cNvPr>
          <p:cNvSpPr>
            <a:spLocks xmlns:a="http://schemas.openxmlformats.org/drawingml/2006/main" noGrp="1"/>
          </p:cNvSpPr>
          <p:nvPr/>
        </p:nvSpPr>
        <p:spPr>
          <a:xfrm xmlns:a="http://schemas.openxmlformats.org/drawingml/2006/main">
            <a:off x="476250" y="4391025"/>
            <a:ext cx="11239500" cy="5524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847B650D-2521-4AF2-974F-375242B1DA17}"/>
              </a:ext>
            </a:extLst>
          </p:cNvPr>
          <p:cNvSpPr>
            <a:spLocks xmlns:a="http://schemas.openxmlformats.org/drawingml/2006/main" noGrp="1"/>
          </p:cNvSpPr>
          <p:nvPr/>
        </p:nvSpPr>
        <p:spPr>
          <a:xfrm xmlns:a="http://schemas.openxmlformats.org/drawingml/2006/main">
            <a:off x="590550" y="44577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Equipment</a:t>
            </a:r>
          </a:p>
        </p:txBody>
      </p:sp>
      <p:sp>
        <p:nvSpPr>
          <p:cNvPr id="22" name="">
            <a:extLst xmlns:a="http://schemas.openxmlformats.org/drawingml/2006/main">
              <a:ext uri="{FF2B5EF4-FFF2-40B4-BE49-F238E27FC236}">
                <a16:creationId xmlns:a16="http://schemas.microsoft.com/office/drawing/2014/main" id="{29643104-A399-4647-9CD5-F44C70B113DB}"/>
              </a:ext>
            </a:extLst>
          </p:cNvPr>
          <p:cNvSpPr>
            <a:spLocks xmlns:a="http://schemas.openxmlformats.org/drawingml/2006/main" noGrp="1"/>
          </p:cNvSpPr>
          <p:nvPr/>
        </p:nvSpPr>
        <p:spPr>
          <a:xfrm xmlns:a="http://schemas.openxmlformats.org/drawingml/2006/main">
            <a:off x="4337050" y="44577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Fixtures and facility utilities</a:t>
            </a:r>
          </a:p>
        </p:txBody>
      </p:sp>
      <p:sp>
        <p:nvSpPr>
          <p:cNvPr id="23" name="">
            <a:extLst xmlns:a="http://schemas.openxmlformats.org/drawingml/2006/main">
              <a:ext uri="{FF2B5EF4-FFF2-40B4-BE49-F238E27FC236}">
                <a16:creationId xmlns:a16="http://schemas.microsoft.com/office/drawing/2014/main" id="{E119E671-F291-4BDA-8F13-14CDAF0E8029}"/>
              </a:ext>
            </a:extLst>
          </p:cNvPr>
          <p:cNvSpPr>
            <a:spLocks xmlns:a="http://schemas.openxmlformats.org/drawingml/2006/main" noGrp="1"/>
          </p:cNvSpPr>
          <p:nvPr/>
        </p:nvSpPr>
        <p:spPr>
          <a:xfrm xmlns:a="http://schemas.openxmlformats.org/drawingml/2006/main">
            <a:off x="8083550" y="44577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Adds process equipment and controls</a:t>
            </a:r>
          </a:p>
        </p:txBody>
      </p:sp>
      <p:sp>
        <p:nvSpPr>
          <p:cNvPr id="24" name="">
            <a:extLst xmlns:a="http://schemas.openxmlformats.org/drawingml/2006/main">
              <a:ext uri="{FF2B5EF4-FFF2-40B4-BE49-F238E27FC236}">
                <a16:creationId xmlns:a16="http://schemas.microsoft.com/office/drawing/2014/main" id="{ABE1F080-C11D-470D-B04F-FC018130D35F}"/>
              </a:ext>
            </a:extLst>
          </p:cNvPr>
          <p:cNvSpPr>
            <a:spLocks xmlns:a="http://schemas.openxmlformats.org/drawingml/2006/main" noGrp="1"/>
          </p:cNvSpPr>
          <p:nvPr/>
        </p:nvSpPr>
        <p:spPr>
          <a:xfrm xmlns:a="http://schemas.openxmlformats.org/drawingml/2006/main">
            <a:off x="476250" y="4943475"/>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40647D09-630A-4E5A-99CB-D59F1391854B}"/>
              </a:ext>
            </a:extLst>
          </p:cNvPr>
          <p:cNvSpPr>
            <a:spLocks xmlns:a="http://schemas.openxmlformats.org/drawingml/2006/main" noGrp="1"/>
          </p:cNvSpPr>
          <p:nvPr/>
        </p:nvSpPr>
        <p:spPr>
          <a:xfrm xmlns:a="http://schemas.openxmlformats.org/drawingml/2006/main">
            <a:off x="476250" y="4943475"/>
            <a:ext cx="11239500" cy="552450"/>
          </a:xfrm>
          <a:prstGeom xmlns:a="http://schemas.openxmlformats.org/drawingml/2006/main" prst="rect">
            <a:avLst/>
          </a:prstGeom>
          <a:solidFill xmlns:a="http://schemas.openxmlformats.org/drawingml/2006/main">
            <a:srgbClr val="EFE7D9"/>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16B6A238-836B-4F93-A847-0125B2770E45}"/>
              </a:ext>
            </a:extLst>
          </p:cNvPr>
          <p:cNvSpPr>
            <a:spLocks xmlns:a="http://schemas.openxmlformats.org/drawingml/2006/main" noGrp="1"/>
          </p:cNvSpPr>
          <p:nvPr/>
        </p:nvSpPr>
        <p:spPr>
          <a:xfrm xmlns:a="http://schemas.openxmlformats.org/drawingml/2006/main">
            <a:off x="590550" y="501015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Daily operation</a:t>
            </a:r>
          </a:p>
        </p:txBody>
      </p:sp>
      <p:sp>
        <p:nvSpPr>
          <p:cNvPr id="27" name="">
            <a:extLst xmlns:a="http://schemas.openxmlformats.org/drawingml/2006/main">
              <a:ext uri="{FF2B5EF4-FFF2-40B4-BE49-F238E27FC236}">
                <a16:creationId xmlns:a16="http://schemas.microsoft.com/office/drawing/2014/main" id="{2A3FBE6F-87D7-400E-B33E-83AE6629DD74}"/>
              </a:ext>
            </a:extLst>
          </p:cNvPr>
          <p:cNvSpPr>
            <a:spLocks xmlns:a="http://schemas.openxmlformats.org/drawingml/2006/main" noGrp="1"/>
          </p:cNvSpPr>
          <p:nvPr/>
        </p:nvSpPr>
        <p:spPr>
          <a:xfrm xmlns:a="http://schemas.openxmlformats.org/drawingml/2006/main">
            <a:off x="4337050" y="501015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Cleaning, repairs and utilities</a:t>
            </a:r>
          </a:p>
        </p:txBody>
      </p:sp>
      <p:sp>
        <p:nvSpPr>
          <p:cNvPr id="28" name="">
            <a:extLst xmlns:a="http://schemas.openxmlformats.org/drawingml/2006/main">
              <a:ext uri="{FF2B5EF4-FFF2-40B4-BE49-F238E27FC236}">
                <a16:creationId xmlns:a16="http://schemas.microsoft.com/office/drawing/2014/main" id="{5B738DAC-3A03-48A2-BE80-608B6BF667B2}"/>
              </a:ext>
            </a:extLst>
          </p:cNvPr>
          <p:cNvSpPr>
            <a:spLocks xmlns:a="http://schemas.openxmlformats.org/drawingml/2006/main" noGrp="1"/>
          </p:cNvSpPr>
          <p:nvPr/>
        </p:nvSpPr>
        <p:spPr>
          <a:xfrm xmlns:a="http://schemas.openxmlformats.org/drawingml/2006/main">
            <a:off x="8083550" y="501015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Also commissioning and treatment care</a:t>
            </a:r>
          </a:p>
        </p:txBody>
      </p:sp>
      <p:sp>
        <p:nvSpPr>
          <p:cNvPr id="29" name="">
            <a:extLst xmlns:a="http://schemas.openxmlformats.org/drawingml/2006/main">
              <a:ext uri="{FF2B5EF4-FFF2-40B4-BE49-F238E27FC236}">
                <a16:creationId xmlns:a16="http://schemas.microsoft.com/office/drawing/2014/main" id="{ED2A59E1-45B3-4119-B900-4220AD635F4E}"/>
              </a:ext>
            </a:extLst>
          </p:cNvPr>
          <p:cNvSpPr>
            <a:spLocks xmlns:a="http://schemas.openxmlformats.org/drawingml/2006/main" noGrp="1"/>
          </p:cNvSpPr>
          <p:nvPr/>
        </p:nvSpPr>
        <p:spPr>
          <a:xfrm xmlns:a="http://schemas.openxmlformats.org/drawingml/2006/main">
            <a:off x="476250" y="5495925"/>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B4E63E85-131D-46E2-81D0-63268D034F6B}"/>
              </a:ext>
            </a:extLst>
          </p:cNvPr>
          <p:cNvSpPr>
            <a:spLocks xmlns:a="http://schemas.openxmlformats.org/drawingml/2006/main" noGrp="1"/>
          </p:cNvSpPr>
          <p:nvPr/>
        </p:nvSpPr>
        <p:spPr>
          <a:xfrm xmlns:a="http://schemas.openxmlformats.org/drawingml/2006/main">
            <a:off x="476250" y="5495925"/>
            <a:ext cx="11239500" cy="5524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08F77D55-F899-4FD5-8821-C765C38F244E}"/>
              </a:ext>
            </a:extLst>
          </p:cNvPr>
          <p:cNvSpPr>
            <a:spLocks xmlns:a="http://schemas.openxmlformats.org/drawingml/2006/main" noGrp="1"/>
          </p:cNvSpPr>
          <p:nvPr/>
        </p:nvSpPr>
        <p:spPr>
          <a:xfrm xmlns:a="http://schemas.openxmlformats.org/drawingml/2006/main">
            <a:off x="590550" y="55626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Site decision</a:t>
            </a:r>
          </a:p>
        </p:txBody>
      </p:sp>
      <p:sp>
        <p:nvSpPr>
          <p:cNvPr id="32" name="">
            <a:extLst xmlns:a="http://schemas.openxmlformats.org/drawingml/2006/main">
              <a:ext uri="{FF2B5EF4-FFF2-40B4-BE49-F238E27FC236}">
                <a16:creationId xmlns:a16="http://schemas.microsoft.com/office/drawing/2014/main" id="{657228FE-3B4E-4926-95A8-0323EC45A572}"/>
              </a:ext>
            </a:extLst>
          </p:cNvPr>
          <p:cNvSpPr>
            <a:spLocks xmlns:a="http://schemas.openxmlformats.org/drawingml/2006/main" noGrp="1"/>
          </p:cNvSpPr>
          <p:nvPr/>
        </p:nvSpPr>
        <p:spPr>
          <a:xfrm xmlns:a="http://schemas.openxmlformats.org/drawingml/2006/main">
            <a:off x="4337050" y="55626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Reliable access and sanitation route</a:t>
            </a:r>
          </a:p>
        </p:txBody>
      </p:sp>
      <p:sp>
        <p:nvSpPr>
          <p:cNvPr id="33" name="">
            <a:extLst xmlns:a="http://schemas.openxmlformats.org/drawingml/2006/main">
              <a:ext uri="{FF2B5EF4-FFF2-40B4-BE49-F238E27FC236}">
                <a16:creationId xmlns:a16="http://schemas.microsoft.com/office/drawing/2014/main" id="{CD35C635-C2B8-4643-BF76-C4DBA47BE720}"/>
              </a:ext>
            </a:extLst>
          </p:cNvPr>
          <p:cNvSpPr>
            <a:spLocks xmlns:a="http://schemas.openxmlformats.org/drawingml/2006/main" noGrp="1"/>
          </p:cNvSpPr>
          <p:nvPr/>
        </p:nvSpPr>
        <p:spPr>
          <a:xfrm xmlns:a="http://schemas.openxmlformats.org/drawingml/2006/main">
            <a:off x="8083550" y="55626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Local treatment fits site and resources</a:t>
            </a:r>
          </a:p>
        </p:txBody>
      </p:sp>
      <p:sp>
        <p:nvSpPr>
          <p:cNvPr id="34" name="">
            <a:extLst xmlns:a="http://schemas.openxmlformats.org/drawingml/2006/main">
              <a:ext uri="{FF2B5EF4-FFF2-40B4-BE49-F238E27FC236}">
                <a16:creationId xmlns:a16="http://schemas.microsoft.com/office/drawing/2014/main" id="{90AE2C9D-9B1E-4D60-B12C-00A5E2198297}"/>
              </a:ext>
            </a:extLst>
          </p:cNvPr>
          <p:cNvSpPr>
            <a:spLocks xmlns:a="http://schemas.openxmlformats.org/drawingml/2006/main" noGrp="1"/>
          </p:cNvSpPr>
          <p:nvPr/>
        </p:nvSpPr>
        <p:spPr>
          <a:xfrm xmlns:a="http://schemas.openxmlformats.org/drawingml/2006/main">
            <a:off x="476250" y="6048375"/>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FE0B55D2-7234-42C4-B59F-3DA6117FF97F}"/>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BCRT adds treatment capability and responsibility.</a:t>
            </a:r>
          </a:p>
        </p:txBody>
      </p:sp>
      <p:sp>
        <p:nvSpPr>
          <p:cNvPr id="36" name="">
            <a:extLst xmlns:a="http://schemas.openxmlformats.org/drawingml/2006/main">
              <a:ext uri="{FF2B5EF4-FFF2-40B4-BE49-F238E27FC236}">
                <a16:creationId xmlns:a16="http://schemas.microsoft.com/office/drawing/2014/main" id="{6FB85810-611D-4538-98A3-23B636484974}"/>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Company model explanation and BCRT O&amp;M Manual; no comparative performance trial</a:t>
            </a:r>
          </a:p>
        </p:txBody>
      </p:sp>
      <p:sp>
        <p:nvSpPr>
          <p:cNvPr id="37" name="">
            <a:extLst xmlns:a="http://schemas.openxmlformats.org/drawingml/2006/main">
              <a:ext uri="{FF2B5EF4-FFF2-40B4-BE49-F238E27FC236}">
                <a16:creationId xmlns:a16="http://schemas.microsoft.com/office/drawing/2014/main" id="{CCC56633-0FAF-4B37-8F00-364D63C53E38}"/>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51</a:t>
            </a:r>
          </a:p>
        </p:txBody>
      </p:sp>
    </p:spTree>
    <p:extLst>
      <p:ext uri="{BB962C8B-B14F-4D97-AF65-F5344CB8AC3E}">
        <p14:creationId xmlns:p14="http://schemas.microsoft.com/office/powerpoint/2010/main" val="1757006130"/>
      </p:ext>
    </p:extLst>
  </p:cSld>
</p:sld>
</file>

<file path=ppt/slides/slide5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0246CDA-5CAA-42B0-BE6C-59C524A4FECF}"/>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F2DA5154-1F96-4738-83FE-E287C0730B2B}"/>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business has to pay for the service.</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ccd10e91f7b4950"/>
          <a:stretch xmlns:a="http://schemas.openxmlformats.org/drawingml/2006/main"/>
        </p:blipFill>
        <p:spPr>
          <a:xfrm xmlns:a="http://schemas.openxmlformats.org/drawingml/2006/main">
            <a:off x="4095750" y="1552575"/>
            <a:ext cx="400050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3D65A3E-BA3A-4277-8425-EFFB29F6ECB7}"/>
              </a:ext>
            </a:extLst>
          </p:cNvPr>
          <p:cNvSpPr>
            <a:spLocks xmlns:a="http://schemas.openxmlformats.org/drawingml/2006/main" noGrp="1"/>
          </p:cNvSpPr>
          <p:nvPr/>
        </p:nvSpPr>
        <p:spPr>
          <a:xfrm xmlns:a="http://schemas.openxmlformats.org/drawingml/2006/main">
            <a:off x="47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1CAF6FBA-7957-422B-A4AF-80E7695C9A28}"/>
              </a:ext>
            </a:extLst>
          </p:cNvPr>
          <p:cNvSpPr>
            <a:spLocks xmlns:a="http://schemas.openxmlformats.org/drawingml/2006/main" noGrp="1"/>
          </p:cNvSpPr>
          <p:nvPr/>
        </p:nvSpPr>
        <p:spPr>
          <a:xfrm xmlns:a="http://schemas.openxmlformats.org/drawingml/2006/main">
            <a:off x="55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Income</a:t>
            </a:r>
          </a:p>
        </p:txBody>
      </p:sp>
      <p:sp>
        <p:nvSpPr>
          <p:cNvPr id="6" name="">
            <a:extLst xmlns:a="http://schemas.openxmlformats.org/drawingml/2006/main">
              <a:ext uri="{FF2B5EF4-FFF2-40B4-BE49-F238E27FC236}">
                <a16:creationId xmlns:a16="http://schemas.microsoft.com/office/drawing/2014/main" id="{AB5A5A9D-DC66-446D-8AE4-AB71027807FC}"/>
              </a:ext>
            </a:extLst>
          </p:cNvPr>
          <p:cNvSpPr>
            <a:spLocks xmlns:a="http://schemas.openxmlformats.org/drawingml/2006/main" noGrp="1"/>
          </p:cNvSpPr>
          <p:nvPr/>
        </p:nvSpPr>
        <p:spPr>
          <a:xfrm xmlns:a="http://schemas.openxmlformats.org/drawingml/2006/main">
            <a:off x="55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Retail contribution, advertising and agreed service payments.</a:t>
            </a:r>
          </a:p>
        </p:txBody>
      </p:sp>
      <p:sp>
        <p:nvSpPr>
          <p:cNvPr id="7" name="">
            <a:extLst xmlns:a="http://schemas.openxmlformats.org/drawingml/2006/main">
              <a:ext uri="{FF2B5EF4-FFF2-40B4-BE49-F238E27FC236}">
                <a16:creationId xmlns:a16="http://schemas.microsoft.com/office/drawing/2014/main" id="{7A1942A7-84D8-418C-AD92-C7348A2131D5}"/>
              </a:ext>
            </a:extLst>
          </p:cNvPr>
          <p:cNvSpPr>
            <a:spLocks xmlns:a="http://schemas.openxmlformats.org/drawingml/2006/main" noGrp="1"/>
          </p:cNvSpPr>
          <p:nvPr/>
        </p:nvSpPr>
        <p:spPr>
          <a:xfrm xmlns:a="http://schemas.openxmlformats.org/drawingml/2006/main">
            <a:off x="428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F785AB00-482A-4DB7-A509-AD45E82CE859}"/>
              </a:ext>
            </a:extLst>
          </p:cNvPr>
          <p:cNvSpPr>
            <a:spLocks xmlns:a="http://schemas.openxmlformats.org/drawingml/2006/main" noGrp="1"/>
          </p:cNvSpPr>
          <p:nvPr/>
        </p:nvSpPr>
        <p:spPr>
          <a:xfrm xmlns:a="http://schemas.openxmlformats.org/drawingml/2006/main">
            <a:off x="436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Costs</a:t>
            </a:r>
          </a:p>
        </p:txBody>
      </p:sp>
      <p:sp>
        <p:nvSpPr>
          <p:cNvPr id="9" name="">
            <a:extLst xmlns:a="http://schemas.openxmlformats.org/drawingml/2006/main">
              <a:ext uri="{FF2B5EF4-FFF2-40B4-BE49-F238E27FC236}">
                <a16:creationId xmlns:a16="http://schemas.microsoft.com/office/drawing/2014/main" id="{0F394B48-2024-4702-AD6F-1537F0DD4CBC}"/>
              </a:ext>
            </a:extLst>
          </p:cNvPr>
          <p:cNvSpPr>
            <a:spLocks xmlns:a="http://schemas.openxmlformats.org/drawingml/2006/main" noGrp="1"/>
          </p:cNvSpPr>
          <p:nvPr/>
        </p:nvSpPr>
        <p:spPr>
          <a:xfrm xmlns:a="http://schemas.openxmlformats.org/drawingml/2006/main">
            <a:off x="436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Labour, cleaning, utilities, repairs and treatment care.</a:t>
            </a:r>
          </a:p>
        </p:txBody>
      </p:sp>
      <p:sp>
        <p:nvSpPr>
          <p:cNvPr id="10" name="">
            <a:extLst xmlns:a="http://schemas.openxmlformats.org/drawingml/2006/main">
              <a:ext uri="{FF2B5EF4-FFF2-40B4-BE49-F238E27FC236}">
                <a16:creationId xmlns:a16="http://schemas.microsoft.com/office/drawing/2014/main" id="{16ADB585-DC0B-418A-9843-62B1FEE66FF6}"/>
              </a:ext>
            </a:extLst>
          </p:cNvPr>
          <p:cNvSpPr>
            <a:spLocks xmlns:a="http://schemas.openxmlformats.org/drawingml/2006/main" noGrp="1"/>
          </p:cNvSpPr>
          <p:nvPr/>
        </p:nvSpPr>
        <p:spPr>
          <a:xfrm xmlns:a="http://schemas.openxmlformats.org/drawingml/2006/main">
            <a:off x="809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58920577-58B5-4751-BB2D-1FB2AD8EE6AA}"/>
              </a:ext>
            </a:extLst>
          </p:cNvPr>
          <p:cNvSpPr>
            <a:spLocks xmlns:a="http://schemas.openxmlformats.org/drawingml/2006/main" noGrp="1"/>
          </p:cNvSpPr>
          <p:nvPr/>
        </p:nvSpPr>
        <p:spPr>
          <a:xfrm xmlns:a="http://schemas.openxmlformats.org/drawingml/2006/main">
            <a:off x="817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Reserve</a:t>
            </a:r>
          </a:p>
        </p:txBody>
      </p:sp>
      <p:sp>
        <p:nvSpPr>
          <p:cNvPr id="12" name="">
            <a:extLst xmlns:a="http://schemas.openxmlformats.org/drawingml/2006/main">
              <a:ext uri="{FF2B5EF4-FFF2-40B4-BE49-F238E27FC236}">
                <a16:creationId xmlns:a16="http://schemas.microsoft.com/office/drawing/2014/main" id="{510E963D-1E22-4635-96D9-17E62A63D56F}"/>
              </a:ext>
            </a:extLst>
          </p:cNvPr>
          <p:cNvSpPr>
            <a:spLocks xmlns:a="http://schemas.openxmlformats.org/drawingml/2006/main" noGrp="1"/>
          </p:cNvSpPr>
          <p:nvPr/>
        </p:nvSpPr>
        <p:spPr>
          <a:xfrm xmlns:a="http://schemas.openxmlformats.org/drawingml/2006/main">
            <a:off x="817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Replacements and periods of lower income.</a:t>
            </a:r>
          </a:p>
        </p:txBody>
      </p:sp>
      <p:sp>
        <p:nvSpPr>
          <p:cNvPr id="13" name="">
            <a:extLst xmlns:a="http://schemas.openxmlformats.org/drawingml/2006/main">
              <a:ext uri="{FF2B5EF4-FFF2-40B4-BE49-F238E27FC236}">
                <a16:creationId xmlns:a16="http://schemas.microsoft.com/office/drawing/2014/main" id="{0EE21B87-596E-4A3B-B949-5C4048D19A4B}"/>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Compare net contribution with the full cost of staying open.</a:t>
            </a:r>
          </a:p>
        </p:txBody>
      </p:sp>
      <p:sp>
        <p:nvSpPr>
          <p:cNvPr id="14" name="">
            <a:extLst xmlns:a="http://schemas.openxmlformats.org/drawingml/2006/main">
              <a:ext uri="{FF2B5EF4-FFF2-40B4-BE49-F238E27FC236}">
                <a16:creationId xmlns:a16="http://schemas.microsoft.com/office/drawing/2014/main" id="{F956E8BF-3111-468B-ADE1-D46BA9D177E4}"/>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Commercial planning framework; no site-specific profit or return claimed</a:t>
            </a:r>
          </a:p>
        </p:txBody>
      </p:sp>
      <p:sp>
        <p:nvSpPr>
          <p:cNvPr id="15" name="">
            <a:extLst xmlns:a="http://schemas.openxmlformats.org/drawingml/2006/main">
              <a:ext uri="{FF2B5EF4-FFF2-40B4-BE49-F238E27FC236}">
                <a16:creationId xmlns:a16="http://schemas.microsoft.com/office/drawing/2014/main" id="{6048C6B2-4943-4C8B-B74D-28D07CF9A98C}"/>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52</a:t>
            </a:r>
          </a:p>
        </p:txBody>
      </p:sp>
    </p:spTree>
    <p:extLst>
      <p:ext uri="{BB962C8B-B14F-4D97-AF65-F5344CB8AC3E}">
        <p14:creationId xmlns:p14="http://schemas.microsoft.com/office/powerpoint/2010/main" val="2005359948"/>
      </p:ext>
    </p:extLst>
  </p:cSld>
</p:sld>
</file>

<file path=ppt/slides/slide5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A3B4E96-D973-4F5C-B4B8-792CEFC9FB5B}"/>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15675B04-E9E8-4F9C-AC3A-4B69C5329BB9}"/>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PPP: agree who provides what.</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da4bf622356480f"/>
          <a:stretch xmlns:a="http://schemas.openxmlformats.org/drawingml/2006/main"/>
        </p:blipFill>
        <p:spPr>
          <a:xfrm xmlns:a="http://schemas.openxmlformats.org/drawingml/2006/main">
            <a:off x="3095625" y="1552575"/>
            <a:ext cx="600075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1A55A4B-F8F7-40DC-AE84-A0FE6247E3D7}"/>
              </a:ext>
            </a:extLst>
          </p:cNvPr>
          <p:cNvSpPr>
            <a:spLocks xmlns:a="http://schemas.openxmlformats.org/drawingml/2006/main" noGrp="1"/>
          </p:cNvSpPr>
          <p:nvPr/>
        </p:nvSpPr>
        <p:spPr>
          <a:xfrm xmlns:a="http://schemas.openxmlformats.org/drawingml/2006/main">
            <a:off x="47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5F38A0A-09A4-4629-81F4-455C036176DE}"/>
              </a:ext>
            </a:extLst>
          </p:cNvPr>
          <p:cNvSpPr>
            <a:spLocks xmlns:a="http://schemas.openxmlformats.org/drawingml/2006/main" noGrp="1"/>
          </p:cNvSpPr>
          <p:nvPr/>
        </p:nvSpPr>
        <p:spPr>
          <a:xfrm xmlns:a="http://schemas.openxmlformats.org/drawingml/2006/main">
            <a:off x="55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Public partner</a:t>
            </a:r>
          </a:p>
        </p:txBody>
      </p:sp>
      <p:sp>
        <p:nvSpPr>
          <p:cNvPr id="6" name="">
            <a:extLst xmlns:a="http://schemas.openxmlformats.org/drawingml/2006/main">
              <a:ext uri="{FF2B5EF4-FFF2-40B4-BE49-F238E27FC236}">
                <a16:creationId xmlns:a16="http://schemas.microsoft.com/office/drawing/2014/main" id="{EC77AF96-0245-4754-B6EE-7CE2249A1861}"/>
              </a:ext>
            </a:extLst>
          </p:cNvPr>
          <p:cNvSpPr>
            <a:spLocks xmlns:a="http://schemas.openxmlformats.org/drawingml/2006/main" noGrp="1"/>
          </p:cNvSpPr>
          <p:nvPr/>
        </p:nvSpPr>
        <p:spPr>
          <a:xfrm xmlns:a="http://schemas.openxmlformats.org/drawingml/2006/main">
            <a:off x="55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Site rights, approvals, access and service standards.</a:t>
            </a:r>
          </a:p>
        </p:txBody>
      </p:sp>
      <p:sp>
        <p:nvSpPr>
          <p:cNvPr id="7" name="">
            <a:extLst xmlns:a="http://schemas.openxmlformats.org/drawingml/2006/main">
              <a:ext uri="{FF2B5EF4-FFF2-40B4-BE49-F238E27FC236}">
                <a16:creationId xmlns:a16="http://schemas.microsoft.com/office/drawing/2014/main" id="{FDE75219-8439-491B-97BD-3DEF91512481}"/>
              </a:ext>
            </a:extLst>
          </p:cNvPr>
          <p:cNvSpPr>
            <a:spLocks xmlns:a="http://schemas.openxmlformats.org/drawingml/2006/main" noGrp="1"/>
          </p:cNvSpPr>
          <p:nvPr/>
        </p:nvSpPr>
        <p:spPr>
          <a:xfrm xmlns:a="http://schemas.openxmlformats.org/drawingml/2006/main">
            <a:off x="428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F2B82163-2AB6-4030-976B-4ECAD6A44C3F}"/>
              </a:ext>
            </a:extLst>
          </p:cNvPr>
          <p:cNvSpPr>
            <a:spLocks xmlns:a="http://schemas.openxmlformats.org/drawingml/2006/main" noGrp="1"/>
          </p:cNvSpPr>
          <p:nvPr/>
        </p:nvSpPr>
        <p:spPr>
          <a:xfrm xmlns:a="http://schemas.openxmlformats.org/drawingml/2006/main">
            <a:off x="436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Private partner</a:t>
            </a:r>
          </a:p>
        </p:txBody>
      </p:sp>
      <p:sp>
        <p:nvSpPr>
          <p:cNvPr id="9" name="">
            <a:extLst xmlns:a="http://schemas.openxmlformats.org/drawingml/2006/main">
              <a:ext uri="{FF2B5EF4-FFF2-40B4-BE49-F238E27FC236}">
                <a16:creationId xmlns:a16="http://schemas.microsoft.com/office/drawing/2014/main" id="{E9C00B96-7CD5-4BF2-88A3-3086EB565F82}"/>
              </a:ext>
            </a:extLst>
          </p:cNvPr>
          <p:cNvSpPr>
            <a:spLocks xmlns:a="http://schemas.openxmlformats.org/drawingml/2006/main" noGrp="1"/>
          </p:cNvSpPr>
          <p:nvPr/>
        </p:nvSpPr>
        <p:spPr>
          <a:xfrm xmlns:a="http://schemas.openxmlformats.org/drawingml/2006/main">
            <a:off x="436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Delivery, operation and maintenance within the contract.</a:t>
            </a:r>
          </a:p>
        </p:txBody>
      </p:sp>
      <p:sp>
        <p:nvSpPr>
          <p:cNvPr id="10" name="">
            <a:extLst xmlns:a="http://schemas.openxmlformats.org/drawingml/2006/main">
              <a:ext uri="{FF2B5EF4-FFF2-40B4-BE49-F238E27FC236}">
                <a16:creationId xmlns:a16="http://schemas.microsoft.com/office/drawing/2014/main" id="{6D193489-AA58-40E1-8515-81A979BCABF8}"/>
              </a:ext>
            </a:extLst>
          </p:cNvPr>
          <p:cNvSpPr>
            <a:spLocks xmlns:a="http://schemas.openxmlformats.org/drawingml/2006/main" noGrp="1"/>
          </p:cNvSpPr>
          <p:nvPr/>
        </p:nvSpPr>
        <p:spPr>
          <a:xfrm xmlns:a="http://schemas.openxmlformats.org/drawingml/2006/main">
            <a:off x="809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21D91E6B-D296-48EF-9985-09624FD3DD8E}"/>
              </a:ext>
            </a:extLst>
          </p:cNvPr>
          <p:cNvSpPr>
            <a:spLocks xmlns:a="http://schemas.openxmlformats.org/drawingml/2006/main" noGrp="1"/>
          </p:cNvSpPr>
          <p:nvPr/>
        </p:nvSpPr>
        <p:spPr>
          <a:xfrm xmlns:a="http://schemas.openxmlformats.org/drawingml/2006/main">
            <a:off x="817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The agreement</a:t>
            </a:r>
          </a:p>
        </p:txBody>
      </p:sp>
      <p:sp>
        <p:nvSpPr>
          <p:cNvPr id="12" name="">
            <a:extLst xmlns:a="http://schemas.openxmlformats.org/drawingml/2006/main">
              <a:ext uri="{FF2B5EF4-FFF2-40B4-BE49-F238E27FC236}">
                <a16:creationId xmlns:a16="http://schemas.microsoft.com/office/drawing/2014/main" id="{F0958BDE-CF43-498D-B2ED-627520CB4D68}"/>
              </a:ext>
            </a:extLst>
          </p:cNvPr>
          <p:cNvSpPr>
            <a:spLocks xmlns:a="http://schemas.openxmlformats.org/drawingml/2006/main" noGrp="1"/>
          </p:cNvSpPr>
          <p:nvPr/>
        </p:nvSpPr>
        <p:spPr>
          <a:xfrm xmlns:a="http://schemas.openxmlformats.org/drawingml/2006/main">
            <a:off x="817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Funding, risks, reporting and remedies for failure.</a:t>
            </a:r>
          </a:p>
        </p:txBody>
      </p:sp>
      <p:sp>
        <p:nvSpPr>
          <p:cNvPr id="13" name="">
            <a:extLst xmlns:a="http://schemas.openxmlformats.org/drawingml/2006/main">
              <a:ext uri="{FF2B5EF4-FFF2-40B4-BE49-F238E27FC236}">
                <a16:creationId xmlns:a16="http://schemas.microsoft.com/office/drawing/2014/main" id="{D29E877F-000B-4492-9DB6-C69935779180}"/>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Public–private partnership is a service contract, not a promise of zero cost.</a:t>
            </a:r>
          </a:p>
        </p:txBody>
      </p:sp>
      <p:sp>
        <p:nvSpPr>
          <p:cNvPr id="14" name="">
            <a:extLst xmlns:a="http://schemas.openxmlformats.org/drawingml/2006/main">
              <a:ext uri="{FF2B5EF4-FFF2-40B4-BE49-F238E27FC236}">
                <a16:creationId xmlns:a16="http://schemas.microsoft.com/office/drawing/2014/main" id="{6DCAAEF4-8944-43A1-B4E6-78B802F97DE9}"/>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DEA PPP guidance; illustrative allocation, not agreed Karnataka terms</a:t>
            </a:r>
          </a:p>
        </p:txBody>
      </p:sp>
      <p:sp>
        <p:nvSpPr>
          <p:cNvPr id="15" name="">
            <a:extLst xmlns:a="http://schemas.openxmlformats.org/drawingml/2006/main">
              <a:ext uri="{FF2B5EF4-FFF2-40B4-BE49-F238E27FC236}">
                <a16:creationId xmlns:a16="http://schemas.microsoft.com/office/drawing/2014/main" id="{89671B1D-6C62-44B3-A1AD-427204EBE6BA}"/>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53</a:t>
            </a:r>
          </a:p>
        </p:txBody>
      </p:sp>
    </p:spTree>
    <p:extLst>
      <p:ext uri="{BB962C8B-B14F-4D97-AF65-F5344CB8AC3E}">
        <p14:creationId xmlns:p14="http://schemas.microsoft.com/office/powerpoint/2010/main" val="1356544927"/>
      </p:ext>
    </p:extLst>
  </p:cSld>
</p:sld>
</file>

<file path=ppt/slides/slide54.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DD934C4-9A5D-4466-B333-6E3C500E428F}"/>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0CF5019E-8CC8-486C-8AE9-B1E5255E5CBD}"/>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A contract can cover years of service.</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f80985b44544cdd"/>
          <a:stretch xmlns:a="http://schemas.openxmlformats.org/drawingml/2006/main"/>
        </p:blipFill>
        <p:spPr>
          <a:xfrm xmlns:a="http://schemas.openxmlformats.org/drawingml/2006/main">
            <a:off x="3095625" y="1552575"/>
            <a:ext cx="600075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6F7B069-0497-4FEA-95FE-42E253D4E256}"/>
              </a:ext>
            </a:extLst>
          </p:cNvPr>
          <p:cNvSpPr>
            <a:spLocks xmlns:a="http://schemas.openxmlformats.org/drawingml/2006/main" noGrp="1"/>
          </p:cNvSpPr>
          <p:nvPr/>
        </p:nvSpPr>
        <p:spPr>
          <a:xfrm xmlns:a="http://schemas.openxmlformats.org/drawingml/2006/main">
            <a:off x="47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ACE8CFB-2C64-4933-BA35-6DA650C7E8D1}"/>
              </a:ext>
            </a:extLst>
          </p:cNvPr>
          <p:cNvSpPr>
            <a:spLocks xmlns:a="http://schemas.openxmlformats.org/drawingml/2006/main" noGrp="1"/>
          </p:cNvSpPr>
          <p:nvPr/>
        </p:nvSpPr>
        <p:spPr>
          <a:xfrm xmlns:a="http://schemas.openxmlformats.org/drawingml/2006/main">
            <a:off x="55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15 years</a:t>
            </a:r>
          </a:p>
        </p:txBody>
      </p:sp>
      <p:sp>
        <p:nvSpPr>
          <p:cNvPr id="6" name="">
            <a:extLst xmlns:a="http://schemas.openxmlformats.org/drawingml/2006/main">
              <a:ext uri="{FF2B5EF4-FFF2-40B4-BE49-F238E27FC236}">
                <a16:creationId xmlns:a16="http://schemas.microsoft.com/office/drawing/2014/main" id="{89D75000-F12D-4354-9F65-D4FFD77F28A8}"/>
              </a:ext>
            </a:extLst>
          </p:cNvPr>
          <p:cNvSpPr>
            <a:spLocks xmlns:a="http://schemas.openxmlformats.org/drawingml/2006/main" noGrp="1"/>
          </p:cNvSpPr>
          <p:nvPr/>
        </p:nvSpPr>
        <p:spPr>
          <a:xfrm xmlns:a="http://schemas.openxmlformats.org/drawingml/2006/main">
            <a:off x="55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Concession period in the GHMC certificate.</a:t>
            </a:r>
          </a:p>
        </p:txBody>
      </p:sp>
      <p:sp>
        <p:nvSpPr>
          <p:cNvPr id="7" name="">
            <a:extLst xmlns:a="http://schemas.openxmlformats.org/drawingml/2006/main">
              <a:ext uri="{FF2B5EF4-FFF2-40B4-BE49-F238E27FC236}">
                <a16:creationId xmlns:a16="http://schemas.microsoft.com/office/drawing/2014/main" id="{58444B8B-6271-4521-B107-8D5DFC0A1785}"/>
              </a:ext>
            </a:extLst>
          </p:cNvPr>
          <p:cNvSpPr>
            <a:spLocks xmlns:a="http://schemas.openxmlformats.org/drawingml/2006/main" noGrp="1"/>
          </p:cNvSpPr>
          <p:nvPr/>
        </p:nvSpPr>
        <p:spPr>
          <a:xfrm xmlns:a="http://schemas.openxmlformats.org/drawingml/2006/main">
            <a:off x="428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4B15822-62EB-4349-9038-9BBBCF72E79E}"/>
              </a:ext>
            </a:extLst>
          </p:cNvPr>
          <p:cNvSpPr>
            <a:spLocks xmlns:a="http://schemas.openxmlformats.org/drawingml/2006/main" noGrp="1"/>
          </p:cNvSpPr>
          <p:nvPr/>
        </p:nvSpPr>
        <p:spPr>
          <a:xfrm xmlns:a="http://schemas.openxmlformats.org/drawingml/2006/main">
            <a:off x="436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36 locations</a:t>
            </a:r>
          </a:p>
        </p:txBody>
      </p:sp>
      <p:sp>
        <p:nvSpPr>
          <p:cNvPr id="9" name="">
            <a:extLst xmlns:a="http://schemas.openxmlformats.org/drawingml/2006/main">
              <a:ext uri="{FF2B5EF4-FFF2-40B4-BE49-F238E27FC236}">
                <a16:creationId xmlns:a16="http://schemas.microsoft.com/office/drawing/2014/main" id="{0F8B0057-F14F-4D99-8D39-5015BAF7D982}"/>
              </a:ext>
            </a:extLst>
          </p:cNvPr>
          <p:cNvSpPr>
            <a:spLocks xmlns:a="http://schemas.openxmlformats.org/drawingml/2006/main" noGrp="1"/>
          </p:cNvSpPr>
          <p:nvPr/>
        </p:nvSpPr>
        <p:spPr>
          <a:xfrm xmlns:a="http://schemas.openxmlformats.org/drawingml/2006/main">
            <a:off x="436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Project scope described in the document.</a:t>
            </a:r>
          </a:p>
        </p:txBody>
      </p:sp>
      <p:sp>
        <p:nvSpPr>
          <p:cNvPr id="10" name="">
            <a:extLst xmlns:a="http://schemas.openxmlformats.org/drawingml/2006/main">
              <a:ext uri="{FF2B5EF4-FFF2-40B4-BE49-F238E27FC236}">
                <a16:creationId xmlns:a16="http://schemas.microsoft.com/office/drawing/2014/main" id="{7092BE65-45BC-4D9C-A6F2-BDDF31BC3F60}"/>
              </a:ext>
            </a:extLst>
          </p:cNvPr>
          <p:cNvSpPr>
            <a:spLocks xmlns:a="http://schemas.openxmlformats.org/drawingml/2006/main" noGrp="1"/>
          </p:cNvSpPr>
          <p:nvPr/>
        </p:nvSpPr>
        <p:spPr>
          <a:xfrm xmlns:a="http://schemas.openxmlformats.org/drawingml/2006/main">
            <a:off x="809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CE3C8AAD-0A4F-4973-B779-6973D2E79F1E}"/>
              </a:ext>
            </a:extLst>
          </p:cNvPr>
          <p:cNvSpPr>
            <a:spLocks xmlns:a="http://schemas.openxmlformats.org/drawingml/2006/main" noGrp="1"/>
          </p:cNvSpPr>
          <p:nvPr/>
        </p:nvSpPr>
        <p:spPr>
          <a:xfrm xmlns:a="http://schemas.openxmlformats.org/drawingml/2006/main">
            <a:off x="817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4 locations</a:t>
            </a:r>
          </a:p>
        </p:txBody>
      </p:sp>
      <p:sp>
        <p:nvSpPr>
          <p:cNvPr id="12" name="">
            <a:extLst xmlns:a="http://schemas.openxmlformats.org/drawingml/2006/main">
              <a:ext uri="{FF2B5EF4-FFF2-40B4-BE49-F238E27FC236}">
                <a16:creationId xmlns:a16="http://schemas.microsoft.com/office/drawing/2014/main" id="{7FA65FA4-241C-4F3E-94E7-F52C837B03B5}"/>
              </a:ext>
            </a:extLst>
          </p:cNvPr>
          <p:cNvSpPr>
            <a:spLocks xmlns:a="http://schemas.openxmlformats.org/drawingml/2006/main" noGrp="1"/>
          </p:cNvSpPr>
          <p:nvPr/>
        </p:nvSpPr>
        <p:spPr>
          <a:xfrm xmlns:a="http://schemas.openxmlformats.org/drawingml/2006/main">
            <a:off x="817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Listed completed, qualified as reported by telephone.</a:t>
            </a:r>
          </a:p>
        </p:txBody>
      </p:sp>
      <p:sp>
        <p:nvSpPr>
          <p:cNvPr id="13" name="">
            <a:extLst xmlns:a="http://schemas.openxmlformats.org/drawingml/2006/main">
              <a:ext uri="{FF2B5EF4-FFF2-40B4-BE49-F238E27FC236}">
                <a16:creationId xmlns:a16="http://schemas.microsoft.com/office/drawing/2014/main" id="{3DE8D5B4-058A-4521-A0A6-842DF9E8F48E}"/>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Historical contract scope and recorded progress are different measures.</a:t>
            </a:r>
          </a:p>
        </p:txBody>
      </p:sp>
      <p:sp>
        <p:nvSpPr>
          <p:cNvPr id="14" name="">
            <a:extLst xmlns:a="http://schemas.openxmlformats.org/drawingml/2006/main">
              <a:ext uri="{FF2B5EF4-FFF2-40B4-BE49-F238E27FC236}">
                <a16:creationId xmlns:a16="http://schemas.microsoft.com/office/drawing/2014/main" id="{0C220F5D-A8C5-4611-9030-EAD119F4984D}"/>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GHMC experience certificate, 7 Aug 2020, archived 07-08-2020.pdf</a:t>
            </a:r>
          </a:p>
        </p:txBody>
      </p:sp>
      <p:sp>
        <p:nvSpPr>
          <p:cNvPr id="15" name="">
            <a:extLst xmlns:a="http://schemas.openxmlformats.org/drawingml/2006/main">
              <a:ext uri="{FF2B5EF4-FFF2-40B4-BE49-F238E27FC236}">
                <a16:creationId xmlns:a16="http://schemas.microsoft.com/office/drawing/2014/main" id="{CA3017F6-FD67-4022-A2E4-B6201CD962F9}"/>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54</a:t>
            </a:r>
          </a:p>
        </p:txBody>
      </p:sp>
    </p:spTree>
    <p:extLst>
      <p:ext uri="{BB962C8B-B14F-4D97-AF65-F5344CB8AC3E}">
        <p14:creationId xmlns:p14="http://schemas.microsoft.com/office/powerpoint/2010/main" val="1051222835"/>
      </p:ext>
    </p:extLst>
  </p:cSld>
</p:sld>
</file>

<file path=ppt/slides/slide55.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b4ad36748a99424e"/>
          <a:stretch xmlns:a="http://schemas.openxmlformats.org/drawingml/2006/main"/>
        </p:blipFill>
        <p:spPr>
          <a:xfrm xmlns:a="http://schemas.openxmlformats.org/drawingml/2006/main">
            <a:off x="367112" y="0"/>
            <a:ext cx="11457775" cy="644842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F4B9DD4-3090-436D-8A04-A7280A8C0590}"/>
              </a:ext>
            </a:extLst>
          </p:cNvPr>
          <p:cNvSpPr>
            <a:spLocks xmlns:a="http://schemas.openxmlformats.org/drawingml/2006/main" noGrp="1"/>
          </p:cNvSpPr>
          <p:nvPr/>
        </p:nvSpPr>
        <p:spPr>
          <a:xfrm xmlns:a="http://schemas.openxmlformats.org/drawingml/2006/main">
            <a:off x="476250" y="6534150"/>
            <a:ext cx="1123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1630A368-2754-4DA3-B5BD-585DD3288AC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Proposal for discussion · Karnataka wastewater-reuse workshop: PIB, 8 Nov 2025</a:t>
            </a:r>
          </a:p>
        </p:txBody>
      </p:sp>
      <p:sp>
        <p:nvSpPr>
          <p:cNvPr id="4" name="">
            <a:extLst xmlns:a="http://schemas.openxmlformats.org/drawingml/2006/main">
              <a:ext uri="{FF2B5EF4-FFF2-40B4-BE49-F238E27FC236}">
                <a16:creationId xmlns:a16="http://schemas.microsoft.com/office/drawing/2014/main" id="{EAA1CE03-110C-40E6-BF8A-1361F48ACED8}"/>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55</a:t>
            </a:r>
          </a:p>
        </p:txBody>
      </p:sp>
    </p:spTree>
    <p:extLst>
      <p:ext uri="{BB962C8B-B14F-4D97-AF65-F5344CB8AC3E}">
        <p14:creationId xmlns:p14="http://schemas.microsoft.com/office/powerpoint/2010/main" val="1267413835"/>
      </p:ext>
    </p:extLst>
  </p:cSld>
</p:sld>
</file>

<file path=ppt/slides/slide56.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644C5EB-5513-48DC-B656-2846E119E18B}"/>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04183F9B-156C-4E36-814A-30DD4A92C8CC}"/>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Karnataka: start with sites that need a service.</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44b160ecd8947ac"/>
          <a:stretch xmlns:a="http://schemas.openxmlformats.org/drawingml/2006/main"/>
        </p:blipFill>
        <p:spPr>
          <a:xfrm xmlns:a="http://schemas.openxmlformats.org/drawingml/2006/main">
            <a:off x="3095625" y="1552575"/>
            <a:ext cx="600075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CA55B18-0CAC-451E-A8B5-4881939C57CF}"/>
              </a:ext>
            </a:extLst>
          </p:cNvPr>
          <p:cNvSpPr>
            <a:spLocks xmlns:a="http://schemas.openxmlformats.org/drawingml/2006/main" noGrp="1"/>
          </p:cNvSpPr>
          <p:nvPr/>
        </p:nvSpPr>
        <p:spPr>
          <a:xfrm xmlns:a="http://schemas.openxmlformats.org/drawingml/2006/main">
            <a:off x="47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B1CC824-A8C6-4171-95A4-5683DF9AF086}"/>
              </a:ext>
            </a:extLst>
          </p:cNvPr>
          <p:cNvSpPr>
            <a:spLocks xmlns:a="http://schemas.openxmlformats.org/drawingml/2006/main" noGrp="1"/>
          </p:cNvSpPr>
          <p:nvPr/>
        </p:nvSpPr>
        <p:spPr>
          <a:xfrm xmlns:a="http://schemas.openxmlformats.org/drawingml/2006/main">
            <a:off x="55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Markets and transit</a:t>
            </a:r>
          </a:p>
        </p:txBody>
      </p:sp>
      <p:sp>
        <p:nvSpPr>
          <p:cNvPr id="6" name="">
            <a:extLst xmlns:a="http://schemas.openxmlformats.org/drawingml/2006/main">
              <a:ext uri="{FF2B5EF4-FFF2-40B4-BE49-F238E27FC236}">
                <a16:creationId xmlns:a16="http://schemas.microsoft.com/office/drawing/2014/main" id="{97D50A9A-3051-4821-A0B6-6093F223A6E1}"/>
              </a:ext>
            </a:extLst>
          </p:cNvPr>
          <p:cNvSpPr>
            <a:spLocks xmlns:a="http://schemas.openxmlformats.org/drawingml/2006/main" noGrp="1"/>
          </p:cNvSpPr>
          <p:nvPr/>
        </p:nvSpPr>
        <p:spPr>
          <a:xfrm xmlns:a="http://schemas.openxmlformats.org/drawingml/2006/main">
            <a:off x="55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Demand, hours, queues and approach space.</a:t>
            </a:r>
          </a:p>
        </p:txBody>
      </p:sp>
      <p:sp>
        <p:nvSpPr>
          <p:cNvPr id="7" name="">
            <a:extLst xmlns:a="http://schemas.openxmlformats.org/drawingml/2006/main">
              <a:ext uri="{FF2B5EF4-FFF2-40B4-BE49-F238E27FC236}">
                <a16:creationId xmlns:a16="http://schemas.microsoft.com/office/drawing/2014/main" id="{A65282FD-CC9B-4A48-B010-CFEBD329B840}"/>
              </a:ext>
            </a:extLst>
          </p:cNvPr>
          <p:cNvSpPr>
            <a:spLocks xmlns:a="http://schemas.openxmlformats.org/drawingml/2006/main" noGrp="1"/>
          </p:cNvSpPr>
          <p:nvPr/>
        </p:nvSpPr>
        <p:spPr>
          <a:xfrm xmlns:a="http://schemas.openxmlformats.org/drawingml/2006/main">
            <a:off x="428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5F35891F-061C-49B0-BE13-461B11EE3BAF}"/>
              </a:ext>
            </a:extLst>
          </p:cNvPr>
          <p:cNvSpPr>
            <a:spLocks xmlns:a="http://schemas.openxmlformats.org/drawingml/2006/main" noGrp="1"/>
          </p:cNvSpPr>
          <p:nvPr/>
        </p:nvSpPr>
        <p:spPr>
          <a:xfrm xmlns:a="http://schemas.openxmlformats.org/drawingml/2006/main">
            <a:off x="436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Parks and visitor areas</a:t>
            </a:r>
          </a:p>
        </p:txBody>
      </p:sp>
      <p:sp>
        <p:nvSpPr>
          <p:cNvPr id="9" name="">
            <a:extLst xmlns:a="http://schemas.openxmlformats.org/drawingml/2006/main">
              <a:ext uri="{FF2B5EF4-FFF2-40B4-BE49-F238E27FC236}">
                <a16:creationId xmlns:a16="http://schemas.microsoft.com/office/drawing/2014/main" id="{EB9FD034-57AE-4F5C-8A82-7485D435E9F3}"/>
              </a:ext>
            </a:extLst>
          </p:cNvPr>
          <p:cNvSpPr>
            <a:spLocks xmlns:a="http://schemas.openxmlformats.org/drawingml/2006/main" noGrp="1"/>
          </p:cNvSpPr>
          <p:nvPr/>
        </p:nvSpPr>
        <p:spPr>
          <a:xfrm xmlns:a="http://schemas.openxmlformats.org/drawingml/2006/main">
            <a:off x="436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Public access, landscape fit and wastewater route.</a:t>
            </a:r>
          </a:p>
        </p:txBody>
      </p:sp>
      <p:sp>
        <p:nvSpPr>
          <p:cNvPr id="10" name="">
            <a:extLst xmlns:a="http://schemas.openxmlformats.org/drawingml/2006/main">
              <a:ext uri="{FF2B5EF4-FFF2-40B4-BE49-F238E27FC236}">
                <a16:creationId xmlns:a16="http://schemas.microsoft.com/office/drawing/2014/main" id="{E01A02FF-962F-4338-9719-CE4080532B9F}"/>
              </a:ext>
            </a:extLst>
          </p:cNvPr>
          <p:cNvSpPr>
            <a:spLocks xmlns:a="http://schemas.openxmlformats.org/drawingml/2006/main" noGrp="1"/>
          </p:cNvSpPr>
          <p:nvPr/>
        </p:nvSpPr>
        <p:spPr>
          <a:xfrm xmlns:a="http://schemas.openxmlformats.org/drawingml/2006/main">
            <a:off x="809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8198C71-1A03-4027-B5D6-C0F9D7E248DF}"/>
              </a:ext>
            </a:extLst>
          </p:cNvPr>
          <p:cNvSpPr>
            <a:spLocks xmlns:a="http://schemas.openxmlformats.org/drawingml/2006/main" noGrp="1"/>
          </p:cNvSpPr>
          <p:nvPr/>
        </p:nvSpPr>
        <p:spPr>
          <a:xfrm xmlns:a="http://schemas.openxmlformats.org/drawingml/2006/main">
            <a:off x="817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Constrained sites</a:t>
            </a:r>
          </a:p>
        </p:txBody>
      </p:sp>
      <p:sp>
        <p:nvSpPr>
          <p:cNvPr id="12" name="">
            <a:extLst xmlns:a="http://schemas.openxmlformats.org/drawingml/2006/main">
              <a:ext uri="{FF2B5EF4-FFF2-40B4-BE49-F238E27FC236}">
                <a16:creationId xmlns:a16="http://schemas.microsoft.com/office/drawing/2014/main" id="{D7F30289-0FE9-4D30-A23C-3F410C59D03E}"/>
              </a:ext>
            </a:extLst>
          </p:cNvPr>
          <p:cNvSpPr>
            <a:spLocks xmlns:a="http://schemas.openxmlformats.org/drawingml/2006/main" noGrp="1"/>
          </p:cNvSpPr>
          <p:nvPr/>
        </p:nvSpPr>
        <p:spPr>
          <a:xfrm xmlns:a="http://schemas.openxmlformats.org/drawingml/2006/main">
            <a:off x="817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Check utilities, land rights and treatment access.</a:t>
            </a:r>
          </a:p>
        </p:txBody>
      </p:sp>
      <p:sp>
        <p:nvSpPr>
          <p:cNvPr id="13" name="">
            <a:extLst xmlns:a="http://schemas.openxmlformats.org/drawingml/2006/main">
              <a:ext uri="{FF2B5EF4-FFF2-40B4-BE49-F238E27FC236}">
                <a16:creationId xmlns:a16="http://schemas.microsoft.com/office/drawing/2014/main" id="{B1D8AB49-6977-43DC-9251-458BC726D02E}"/>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Survey the site before choosing Standard, Mini or a treatment-equipped unit.</a:t>
            </a:r>
          </a:p>
        </p:txBody>
      </p:sp>
      <p:sp>
        <p:nvSpPr>
          <p:cNvPr id="14" name="">
            <a:extLst xmlns:a="http://schemas.openxmlformats.org/drawingml/2006/main">
              <a:ext uri="{FF2B5EF4-FFF2-40B4-BE49-F238E27FC236}">
                <a16:creationId xmlns:a16="http://schemas.microsoft.com/office/drawing/2014/main" id="{D0B42491-734F-4996-BE2C-0D42F3254B71}"/>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Karnataka proposal; site categories, not confirmed sites or approvals</a:t>
            </a:r>
          </a:p>
        </p:txBody>
      </p:sp>
      <p:sp>
        <p:nvSpPr>
          <p:cNvPr id="15" name="">
            <a:extLst xmlns:a="http://schemas.openxmlformats.org/drawingml/2006/main">
              <a:ext uri="{FF2B5EF4-FFF2-40B4-BE49-F238E27FC236}">
                <a16:creationId xmlns:a16="http://schemas.microsoft.com/office/drawing/2014/main" id="{6F2FDD83-DB24-469C-9AE6-6843B60A18F3}"/>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56</a:t>
            </a:r>
          </a:p>
        </p:txBody>
      </p:sp>
    </p:spTree>
    <p:extLst>
      <p:ext uri="{BB962C8B-B14F-4D97-AF65-F5344CB8AC3E}">
        <p14:creationId xmlns:p14="http://schemas.microsoft.com/office/powerpoint/2010/main" val="280819915"/>
      </p:ext>
    </p:extLst>
  </p:cSld>
</p:sld>
</file>

<file path=ppt/slides/slide57.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C9D93D2-E8B6-4669-8727-FC3042A8454C}"/>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0284511B-B2C1-465B-8815-920EF0EB8E2E}"/>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Karnataka: put the operating duties in writing.</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2b991bd42d846ef"/>
          <a:stretch xmlns:a="http://schemas.openxmlformats.org/drawingml/2006/main"/>
        </p:blipFill>
        <p:spPr>
          <a:xfrm xmlns:a="http://schemas.openxmlformats.org/drawingml/2006/main">
            <a:off x="3095625" y="1552575"/>
            <a:ext cx="600075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C8DF6D7-0173-43F0-A952-0F5E8C572001}"/>
              </a:ext>
            </a:extLst>
          </p:cNvPr>
          <p:cNvSpPr>
            <a:spLocks xmlns:a="http://schemas.openxmlformats.org/drawingml/2006/main" noGrp="1"/>
          </p:cNvSpPr>
          <p:nvPr/>
        </p:nvSpPr>
        <p:spPr>
          <a:xfrm xmlns:a="http://schemas.openxmlformats.org/drawingml/2006/main">
            <a:off x="47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BBB611A-CAED-4822-A1D8-93EF5588E5AE}"/>
              </a:ext>
            </a:extLst>
          </p:cNvPr>
          <p:cNvSpPr>
            <a:spLocks xmlns:a="http://schemas.openxmlformats.org/drawingml/2006/main" noGrp="1"/>
          </p:cNvSpPr>
          <p:nvPr/>
        </p:nvSpPr>
        <p:spPr>
          <a:xfrm xmlns:a="http://schemas.openxmlformats.org/drawingml/2006/main">
            <a:off x="55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Every day</a:t>
            </a:r>
          </a:p>
        </p:txBody>
      </p:sp>
      <p:sp>
        <p:nvSpPr>
          <p:cNvPr id="6" name="">
            <a:extLst xmlns:a="http://schemas.openxmlformats.org/drawingml/2006/main">
              <a:ext uri="{FF2B5EF4-FFF2-40B4-BE49-F238E27FC236}">
                <a16:creationId xmlns:a16="http://schemas.microsoft.com/office/drawing/2014/main" id="{57DAEDE3-6243-4C6E-A5DB-B4F9CD022380}"/>
              </a:ext>
            </a:extLst>
          </p:cNvPr>
          <p:cNvSpPr>
            <a:spLocks xmlns:a="http://schemas.openxmlformats.org/drawingml/2006/main" noGrp="1"/>
          </p:cNvSpPr>
          <p:nvPr/>
        </p:nvSpPr>
        <p:spPr>
          <a:xfrm xmlns:a="http://schemas.openxmlformats.org/drawingml/2006/main">
            <a:off x="55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Operator, cleaning, consumables and opening hours.</a:t>
            </a:r>
          </a:p>
        </p:txBody>
      </p:sp>
      <p:sp>
        <p:nvSpPr>
          <p:cNvPr id="7" name="">
            <a:extLst xmlns:a="http://schemas.openxmlformats.org/drawingml/2006/main">
              <a:ext uri="{FF2B5EF4-FFF2-40B4-BE49-F238E27FC236}">
                <a16:creationId xmlns:a16="http://schemas.microsoft.com/office/drawing/2014/main" id="{7A0D8CBA-AC55-4D01-940D-742018644960}"/>
              </a:ext>
            </a:extLst>
          </p:cNvPr>
          <p:cNvSpPr>
            <a:spLocks xmlns:a="http://schemas.openxmlformats.org/drawingml/2006/main" noGrp="1"/>
          </p:cNvSpPr>
          <p:nvPr/>
        </p:nvSpPr>
        <p:spPr>
          <a:xfrm xmlns:a="http://schemas.openxmlformats.org/drawingml/2006/main">
            <a:off x="428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5BCC7E45-F42A-4FC9-81E0-42FE41BCBA9C}"/>
              </a:ext>
            </a:extLst>
          </p:cNvPr>
          <p:cNvSpPr>
            <a:spLocks xmlns:a="http://schemas.openxmlformats.org/drawingml/2006/main" noGrp="1"/>
          </p:cNvSpPr>
          <p:nvPr/>
        </p:nvSpPr>
        <p:spPr>
          <a:xfrm xmlns:a="http://schemas.openxmlformats.org/drawingml/2006/main">
            <a:off x="436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When it fails</a:t>
            </a:r>
          </a:p>
        </p:txBody>
      </p:sp>
      <p:sp>
        <p:nvSpPr>
          <p:cNvPr id="9" name="">
            <a:extLst xmlns:a="http://schemas.openxmlformats.org/drawingml/2006/main">
              <a:ext uri="{FF2B5EF4-FFF2-40B4-BE49-F238E27FC236}">
                <a16:creationId xmlns:a16="http://schemas.microsoft.com/office/drawing/2014/main" id="{8EDA8266-DA34-44C3-9888-E1FE3766028D}"/>
              </a:ext>
            </a:extLst>
          </p:cNvPr>
          <p:cNvSpPr>
            <a:spLocks xmlns:a="http://schemas.openxmlformats.org/drawingml/2006/main" noGrp="1"/>
          </p:cNvSpPr>
          <p:nvPr/>
        </p:nvSpPr>
        <p:spPr>
          <a:xfrm xmlns:a="http://schemas.openxmlformats.org/drawingml/2006/main">
            <a:off x="436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Repair owner, escalation and response standards.</a:t>
            </a:r>
          </a:p>
        </p:txBody>
      </p:sp>
      <p:sp>
        <p:nvSpPr>
          <p:cNvPr id="10" name="">
            <a:extLst xmlns:a="http://schemas.openxmlformats.org/drawingml/2006/main">
              <a:ext uri="{FF2B5EF4-FFF2-40B4-BE49-F238E27FC236}">
                <a16:creationId xmlns:a16="http://schemas.microsoft.com/office/drawing/2014/main" id="{4F4A7B0F-B5D0-4ED3-A50B-DBE6B6FEA275}"/>
              </a:ext>
            </a:extLst>
          </p:cNvPr>
          <p:cNvSpPr>
            <a:spLocks xmlns:a="http://schemas.openxmlformats.org/drawingml/2006/main" noGrp="1"/>
          </p:cNvSpPr>
          <p:nvPr/>
        </p:nvSpPr>
        <p:spPr>
          <a:xfrm xmlns:a="http://schemas.openxmlformats.org/drawingml/2006/main">
            <a:off x="809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8352A4FB-F362-4FA5-9CA6-EFDF65147821}"/>
              </a:ext>
            </a:extLst>
          </p:cNvPr>
          <p:cNvSpPr>
            <a:spLocks xmlns:a="http://schemas.openxmlformats.org/drawingml/2006/main" noGrp="1"/>
          </p:cNvSpPr>
          <p:nvPr/>
        </p:nvSpPr>
        <p:spPr>
          <a:xfrm xmlns:a="http://schemas.openxmlformats.org/drawingml/2006/main">
            <a:off x="817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Over the contract</a:t>
            </a:r>
          </a:p>
        </p:txBody>
      </p:sp>
      <p:sp>
        <p:nvSpPr>
          <p:cNvPr id="12" name="">
            <a:extLst xmlns:a="http://schemas.openxmlformats.org/drawingml/2006/main">
              <a:ext uri="{FF2B5EF4-FFF2-40B4-BE49-F238E27FC236}">
                <a16:creationId xmlns:a16="http://schemas.microsoft.com/office/drawing/2014/main" id="{1B57D2F8-A643-42E6-A148-66594B6B1A48}"/>
              </a:ext>
            </a:extLst>
          </p:cNvPr>
          <p:cNvSpPr>
            <a:spLocks xmlns:a="http://schemas.openxmlformats.org/drawingml/2006/main" noGrp="1"/>
          </p:cNvSpPr>
          <p:nvPr/>
        </p:nvSpPr>
        <p:spPr>
          <a:xfrm xmlns:a="http://schemas.openxmlformats.org/drawingml/2006/main">
            <a:off x="817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Replacements, inspections and public reporting.</a:t>
            </a:r>
          </a:p>
        </p:txBody>
      </p:sp>
      <p:sp>
        <p:nvSpPr>
          <p:cNvPr id="13" name="">
            <a:extLst xmlns:a="http://schemas.openxmlformats.org/drawingml/2006/main">
              <a:ext uri="{FF2B5EF4-FFF2-40B4-BE49-F238E27FC236}">
                <a16:creationId xmlns:a16="http://schemas.microsoft.com/office/drawing/2014/main" id="{B7083D3D-9AF6-40DF-9572-28C097F8EA23}"/>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Specify the service people receive and how it will be checked.</a:t>
            </a:r>
          </a:p>
        </p:txBody>
      </p:sp>
      <p:sp>
        <p:nvSpPr>
          <p:cNvPr id="14" name="">
            <a:extLst xmlns:a="http://schemas.openxmlformats.org/drawingml/2006/main">
              <a:ext uri="{FF2B5EF4-FFF2-40B4-BE49-F238E27FC236}">
                <a16:creationId xmlns:a16="http://schemas.microsoft.com/office/drawing/2014/main" id="{E922F296-C560-4D09-8262-8096D73B1F1C}"/>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Proposed service requirements; subject to procurement and agreement</a:t>
            </a:r>
          </a:p>
        </p:txBody>
      </p:sp>
      <p:sp>
        <p:nvSpPr>
          <p:cNvPr id="15" name="">
            <a:extLst xmlns:a="http://schemas.openxmlformats.org/drawingml/2006/main">
              <a:ext uri="{FF2B5EF4-FFF2-40B4-BE49-F238E27FC236}">
                <a16:creationId xmlns:a16="http://schemas.microsoft.com/office/drawing/2014/main" id="{D213F459-4644-4287-89C1-29F55D4BE436}"/>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57</a:t>
            </a:r>
          </a:p>
        </p:txBody>
      </p:sp>
    </p:spTree>
    <p:extLst>
      <p:ext uri="{BB962C8B-B14F-4D97-AF65-F5344CB8AC3E}">
        <p14:creationId xmlns:p14="http://schemas.microsoft.com/office/powerpoint/2010/main" val="1252479010"/>
      </p:ext>
    </p:extLst>
  </p:cSld>
</p:sld>
</file>

<file path=ppt/slides/slide58.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7DE51D1-88B7-463F-B18D-91AA1388272D}"/>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5EA14FC2-152C-45EF-AA96-B3E6E5B73262}"/>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Karnataka: measure the pilot before expanding.</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b2e118a04ca421f"/>
          <a:stretch xmlns:a="http://schemas.openxmlformats.org/drawingml/2006/main"/>
        </p:blipFill>
        <p:spPr>
          <a:xfrm xmlns:a="http://schemas.openxmlformats.org/drawingml/2006/main">
            <a:off x="3095625" y="1552575"/>
            <a:ext cx="600075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374C0BB-02C3-4669-B1A7-3C5F578DF195}"/>
              </a:ext>
            </a:extLst>
          </p:cNvPr>
          <p:cNvSpPr>
            <a:spLocks xmlns:a="http://schemas.openxmlformats.org/drawingml/2006/main" noGrp="1"/>
          </p:cNvSpPr>
          <p:nvPr/>
        </p:nvSpPr>
        <p:spPr>
          <a:xfrm xmlns:a="http://schemas.openxmlformats.org/drawingml/2006/main">
            <a:off x="47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306E529-DE96-4E2F-AF54-A62809D0F7A0}"/>
              </a:ext>
            </a:extLst>
          </p:cNvPr>
          <p:cNvSpPr>
            <a:spLocks xmlns:a="http://schemas.openxmlformats.org/drawingml/2006/main" noGrp="1"/>
          </p:cNvSpPr>
          <p:nvPr/>
        </p:nvSpPr>
        <p:spPr>
          <a:xfrm xmlns:a="http://schemas.openxmlformats.org/drawingml/2006/main">
            <a:off x="55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Service</a:t>
            </a:r>
          </a:p>
        </p:txBody>
      </p:sp>
      <p:sp>
        <p:nvSpPr>
          <p:cNvPr id="6" name="">
            <a:extLst xmlns:a="http://schemas.openxmlformats.org/drawingml/2006/main">
              <a:ext uri="{FF2B5EF4-FFF2-40B4-BE49-F238E27FC236}">
                <a16:creationId xmlns:a16="http://schemas.microsoft.com/office/drawing/2014/main" id="{813451B7-6057-4146-BF12-05901F478BC3}"/>
              </a:ext>
            </a:extLst>
          </p:cNvPr>
          <p:cNvSpPr>
            <a:spLocks xmlns:a="http://schemas.openxmlformats.org/drawingml/2006/main" noGrp="1"/>
          </p:cNvSpPr>
          <p:nvPr/>
        </p:nvSpPr>
        <p:spPr>
          <a:xfrm xmlns:a="http://schemas.openxmlformats.org/drawingml/2006/main">
            <a:off x="55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Availability, condition, access and complaints resolved.</a:t>
            </a:r>
          </a:p>
        </p:txBody>
      </p:sp>
      <p:sp>
        <p:nvSpPr>
          <p:cNvPr id="7" name="">
            <a:extLst xmlns:a="http://schemas.openxmlformats.org/drawingml/2006/main">
              <a:ext uri="{FF2B5EF4-FFF2-40B4-BE49-F238E27FC236}">
                <a16:creationId xmlns:a16="http://schemas.microsoft.com/office/drawing/2014/main" id="{8D3B3A41-BB82-4682-93CB-AE25C0177777}"/>
              </a:ext>
            </a:extLst>
          </p:cNvPr>
          <p:cNvSpPr>
            <a:spLocks xmlns:a="http://schemas.openxmlformats.org/drawingml/2006/main" noGrp="1"/>
          </p:cNvSpPr>
          <p:nvPr/>
        </p:nvSpPr>
        <p:spPr>
          <a:xfrm xmlns:a="http://schemas.openxmlformats.org/drawingml/2006/main">
            <a:off x="428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BB7DBA1-B883-4FB6-8C17-FB304EECD9EF}"/>
              </a:ext>
            </a:extLst>
          </p:cNvPr>
          <p:cNvSpPr>
            <a:spLocks xmlns:a="http://schemas.openxmlformats.org/drawingml/2006/main" noGrp="1"/>
          </p:cNvSpPr>
          <p:nvPr/>
        </p:nvSpPr>
        <p:spPr>
          <a:xfrm xmlns:a="http://schemas.openxmlformats.org/drawingml/2006/main">
            <a:off x="436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Treatment</a:t>
            </a:r>
          </a:p>
        </p:txBody>
      </p:sp>
      <p:sp>
        <p:nvSpPr>
          <p:cNvPr id="9" name="">
            <a:extLst xmlns:a="http://schemas.openxmlformats.org/drawingml/2006/main">
              <a:ext uri="{FF2B5EF4-FFF2-40B4-BE49-F238E27FC236}">
                <a16:creationId xmlns:a16="http://schemas.microsoft.com/office/drawing/2014/main" id="{BBFFAEA7-C402-4D31-A0C0-1243568187DA}"/>
              </a:ext>
            </a:extLst>
          </p:cNvPr>
          <p:cNvSpPr>
            <a:spLocks xmlns:a="http://schemas.openxmlformats.org/drawingml/2006/main" noGrp="1"/>
          </p:cNvSpPr>
          <p:nvPr/>
        </p:nvSpPr>
        <p:spPr>
          <a:xfrm xmlns:a="http://schemas.openxmlformats.org/drawingml/2006/main">
            <a:off x="436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Quality, reuse, makeup water, energy and residuals.</a:t>
            </a:r>
          </a:p>
        </p:txBody>
      </p:sp>
      <p:sp>
        <p:nvSpPr>
          <p:cNvPr id="10" name="">
            <a:extLst xmlns:a="http://schemas.openxmlformats.org/drawingml/2006/main">
              <a:ext uri="{FF2B5EF4-FFF2-40B4-BE49-F238E27FC236}">
                <a16:creationId xmlns:a16="http://schemas.microsoft.com/office/drawing/2014/main" id="{D081DDB3-835F-4BF7-A664-26CB6058BF25}"/>
              </a:ext>
            </a:extLst>
          </p:cNvPr>
          <p:cNvSpPr>
            <a:spLocks xmlns:a="http://schemas.openxmlformats.org/drawingml/2006/main" noGrp="1"/>
          </p:cNvSpPr>
          <p:nvPr/>
        </p:nvSpPr>
        <p:spPr>
          <a:xfrm xmlns:a="http://schemas.openxmlformats.org/drawingml/2006/main">
            <a:off x="809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67B83208-981F-4762-9516-2BD33C268362}"/>
              </a:ext>
            </a:extLst>
          </p:cNvPr>
          <p:cNvSpPr>
            <a:spLocks xmlns:a="http://schemas.openxmlformats.org/drawingml/2006/main" noGrp="1"/>
          </p:cNvSpPr>
          <p:nvPr/>
        </p:nvSpPr>
        <p:spPr>
          <a:xfrm xmlns:a="http://schemas.openxmlformats.org/drawingml/2006/main">
            <a:off x="817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Economics</a:t>
            </a:r>
          </a:p>
        </p:txBody>
      </p:sp>
      <p:sp>
        <p:nvSpPr>
          <p:cNvPr id="12" name="">
            <a:extLst xmlns:a="http://schemas.openxmlformats.org/drawingml/2006/main">
              <a:ext uri="{FF2B5EF4-FFF2-40B4-BE49-F238E27FC236}">
                <a16:creationId xmlns:a16="http://schemas.microsoft.com/office/drawing/2014/main" id="{1BB9B771-F2E3-4D6E-B3BA-72261CC3A001}"/>
              </a:ext>
            </a:extLst>
          </p:cNvPr>
          <p:cNvSpPr>
            <a:spLocks xmlns:a="http://schemas.openxmlformats.org/drawingml/2006/main" noGrp="1"/>
          </p:cNvSpPr>
          <p:nvPr/>
        </p:nvSpPr>
        <p:spPr>
          <a:xfrm xmlns:a="http://schemas.openxmlformats.org/drawingml/2006/main">
            <a:off x="817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Operating cost, retail contribution and cost per use.</a:t>
            </a:r>
          </a:p>
        </p:txBody>
      </p:sp>
      <p:sp>
        <p:nvSpPr>
          <p:cNvPr id="13" name="">
            <a:extLst xmlns:a="http://schemas.openxmlformats.org/drawingml/2006/main">
              <a:ext uri="{FF2B5EF4-FFF2-40B4-BE49-F238E27FC236}">
                <a16:creationId xmlns:a16="http://schemas.microsoft.com/office/drawing/2014/main" id="{EFD8A7C4-3D32-4E61-B914-DCF9769E282E}"/>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Agree the acceptance criteria, record results, then decide where to expand.</a:t>
            </a:r>
          </a:p>
        </p:txBody>
      </p:sp>
      <p:sp>
        <p:nvSpPr>
          <p:cNvPr id="14" name="">
            <a:extLst xmlns:a="http://schemas.openxmlformats.org/drawingml/2006/main">
              <a:ext uri="{FF2B5EF4-FFF2-40B4-BE49-F238E27FC236}">
                <a16:creationId xmlns:a16="http://schemas.microsoft.com/office/drawing/2014/main" id="{995F84EE-6A42-4D1A-A332-5F854AA4AEE6}"/>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Pilot evaluation proposal; no completed results or rollout commitment implied</a:t>
            </a:r>
          </a:p>
        </p:txBody>
      </p:sp>
      <p:sp>
        <p:nvSpPr>
          <p:cNvPr id="15" name="">
            <a:extLst xmlns:a="http://schemas.openxmlformats.org/drawingml/2006/main">
              <a:ext uri="{FF2B5EF4-FFF2-40B4-BE49-F238E27FC236}">
                <a16:creationId xmlns:a16="http://schemas.microsoft.com/office/drawing/2014/main" id="{E95D7C2C-FC56-4D10-B873-DE628AE26B1C}"/>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58</a:t>
            </a:r>
          </a:p>
        </p:txBody>
      </p:sp>
    </p:spTree>
    <p:extLst>
      <p:ext uri="{BB962C8B-B14F-4D97-AF65-F5344CB8AC3E}">
        <p14:creationId xmlns:p14="http://schemas.microsoft.com/office/powerpoint/2010/main" val="1260303905"/>
      </p:ext>
    </p:extLst>
  </p:cSld>
</p:sld>
</file>

<file path=ppt/slides/slide59.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b0d888c35404782"/>
          <a:stretch xmlns:a="http://schemas.openxmlformats.org/drawingml/2006/main"/>
        </p:blipFill>
        <p:spPr>
          <a:xfrm xmlns:a="http://schemas.openxmlformats.org/drawingml/2006/main">
            <a:off x="4807981" y="1000125"/>
            <a:ext cx="6862289" cy="4572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93EFD52-5EE6-4A24-92C5-4F906F338E26}"/>
              </a:ext>
            </a:extLst>
          </p:cNvPr>
          <p:cNvSpPr>
            <a:spLocks xmlns:a="http://schemas.openxmlformats.org/drawingml/2006/main" noGrp="1"/>
          </p:cNvSpPr>
          <p:nvPr/>
        </p:nvSpPr>
        <p:spPr>
          <a:xfrm xmlns:a="http://schemas.openxmlformats.org/drawingml/2006/main">
            <a:off x="0" y="0"/>
            <a:ext cx="4429125" cy="68580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0EDE73B2-6714-4BBC-B4A7-933906E2DC83}"/>
              </a:ext>
            </a:extLst>
          </p:cNvPr>
          <p:cNvSpPr>
            <a:spLocks xmlns:a="http://schemas.openxmlformats.org/drawingml/2006/main" noGrp="1"/>
          </p:cNvSpPr>
          <p:nvPr/>
        </p:nvSpPr>
        <p:spPr>
          <a:xfrm xmlns:a="http://schemas.openxmlformats.org/drawingml/2006/main">
            <a:off x="476250" y="266700"/>
            <a:ext cx="4000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a:t>
            </a:r>
          </a:p>
        </p:txBody>
      </p:sp>
      <p:sp>
        <p:nvSpPr>
          <p:cNvPr id="4" name="">
            <a:extLst xmlns:a="http://schemas.openxmlformats.org/drawingml/2006/main">
              <a:ext uri="{FF2B5EF4-FFF2-40B4-BE49-F238E27FC236}">
                <a16:creationId xmlns:a16="http://schemas.microsoft.com/office/drawing/2014/main" id="{D5BEEC2B-74F2-4196-BD50-BD5BF02C8DB5}"/>
              </a:ext>
            </a:extLst>
          </p:cNvPr>
          <p:cNvSpPr>
            <a:spLocks xmlns:a="http://schemas.openxmlformats.org/drawingml/2006/main" noGrp="1"/>
          </p:cNvSpPr>
          <p:nvPr/>
        </p:nvSpPr>
        <p:spPr>
          <a:xfrm xmlns:a="http://schemas.openxmlformats.org/drawingml/2006/main">
            <a:off x="476250" y="1190625"/>
            <a:ext cx="4000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242821"/>
                </a:solidFill>
                <a:latin typeface="Arial"/>
                <a:ea typeface="Arial"/>
                <a:cs typeface="Arial"/>
              </a:defRPr>
            </a:pPr>
            <a:r>
              <a:rPr sz="4050" b="1">
                <a:solidFill>
                  <a:srgbClr val="242821"/>
                </a:solidFill>
                <a:latin typeface="Arial"/>
                <a:ea typeface="Arial"/>
                <a:cs typeface="Arial"/>
              </a:rPr>
              <a:t>A better city starts here.</a:t>
            </a:r>
          </a:p>
        </p:txBody>
      </p:sp>
      <p:sp>
        <p:nvSpPr>
          <p:cNvPr id="5" name="">
            <a:extLst xmlns:a="http://schemas.openxmlformats.org/drawingml/2006/main">
              <a:ext uri="{FF2B5EF4-FFF2-40B4-BE49-F238E27FC236}">
                <a16:creationId xmlns:a16="http://schemas.microsoft.com/office/drawing/2014/main" id="{4A26B5A2-40DB-4274-8DE2-A36CEAD43C98}"/>
              </a:ext>
            </a:extLst>
          </p:cNvPr>
          <p:cNvSpPr>
            <a:spLocks xmlns:a="http://schemas.openxmlformats.org/drawingml/2006/main" noGrp="1"/>
          </p:cNvSpPr>
          <p:nvPr/>
        </p:nvSpPr>
        <p:spPr>
          <a:xfrm xmlns:a="http://schemas.openxmlformats.org/drawingml/2006/main">
            <a:off x="476250" y="4695825"/>
            <a:ext cx="4048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A public toilet people can use—and a system that keeps working.</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6134b1e9fd641fd"/>
          <a:stretch xmlns:a="http://schemas.openxmlformats.org/drawingml/2006/main"/>
        </p:blipFill>
        <p:spPr>
          <a:xfrm xmlns:a="http://schemas.openxmlformats.org/drawingml/2006/main">
            <a:off x="10477500" y="5429250"/>
            <a:ext cx="1143000" cy="11430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9FD6EB5F-E0A8-445C-A544-374966277604}"/>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Lumbini Park · Scan for the presentation notes</a:t>
            </a:r>
          </a:p>
        </p:txBody>
      </p:sp>
    </p:spTree>
    <p:extLst>
      <p:ext uri="{BB962C8B-B14F-4D97-AF65-F5344CB8AC3E}">
        <p14:creationId xmlns:p14="http://schemas.microsoft.com/office/powerpoint/2010/main" val="32351184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2026-09-07T18:10:50.5400000Z</dcterms:created>
  <dcterms:modified xsi:type="dcterms:W3CDTF">2026-09-07T18:10:50.5400000Z</dcterms:modified>
</coreProperties>
</file>