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d532e2f46214dfb" /><Relationship Type="http://schemas.openxmlformats.org/officeDocument/2006/relationships/extended-properties" Target="/docProps/app.xml" Id="R0f28cb1519d543e2" /><Relationship Type="http://schemas.openxmlformats.org/officeDocument/2006/relationships/officeDocument" Target="/ppt/presentation.xml" Id="Rf293f9ea9319402b" /></Relationships>
</file>

<file path=ppt/presentation.xml><?xml version="1.0" encoding="utf-8"?>
<p:presentation xmlns:p="http://schemas.openxmlformats.org/presentationml/2006/main">
  <p:sldMasterIdLst>
    <p:sldMasterId xmlns:r="http://schemas.openxmlformats.org/officeDocument/2006/relationships" id="2147483648" r:id="R5d0f2de53d994cec"/>
  </p:sldMasterIdLst>
  <p:notesMasterIdLst>
    <p:notesMasterId xmlns:r="http://schemas.openxmlformats.org/officeDocument/2006/relationships" r:id="R150ce8b69698428c"/>
  </p:notesMasterIdLst>
  <p:sldIdLst>
    <p:sldId xmlns:r="http://schemas.openxmlformats.org/officeDocument/2006/relationships" id="256" r:id="Rf9567ce51dc64ed6"/>
    <p:sldId xmlns:r="http://schemas.openxmlformats.org/officeDocument/2006/relationships" id="257" r:id="R38ac05e3eeea4175"/>
    <p:sldId xmlns:r="http://schemas.openxmlformats.org/officeDocument/2006/relationships" id="258" r:id="R02d3065aacf540b5"/>
    <p:sldId xmlns:r="http://schemas.openxmlformats.org/officeDocument/2006/relationships" id="259" r:id="Rcd51d9d234424d54"/>
    <p:sldId xmlns:r="http://schemas.openxmlformats.org/officeDocument/2006/relationships" id="260" r:id="R311f1842fd354a8a"/>
    <p:sldId xmlns:r="http://schemas.openxmlformats.org/officeDocument/2006/relationships" id="261" r:id="R13335d6b5b5245ae"/>
    <p:sldId xmlns:r="http://schemas.openxmlformats.org/officeDocument/2006/relationships" id="262" r:id="R18e69909831c48f5"/>
    <p:sldId xmlns:r="http://schemas.openxmlformats.org/officeDocument/2006/relationships" id="263" r:id="R6afa269b61c7489e"/>
    <p:sldId xmlns:r="http://schemas.openxmlformats.org/officeDocument/2006/relationships" id="264" r:id="Rffee6858ac8f4ea6"/>
    <p:sldId xmlns:r="http://schemas.openxmlformats.org/officeDocument/2006/relationships" id="265" r:id="R59f6361cbc754b23"/>
    <p:sldId xmlns:r="http://schemas.openxmlformats.org/officeDocument/2006/relationships" id="266" r:id="R4546c790b8a24521"/>
    <p:sldId xmlns:r="http://schemas.openxmlformats.org/officeDocument/2006/relationships" id="267" r:id="Rbd481aee8ff74989"/>
    <p:sldId xmlns:r="http://schemas.openxmlformats.org/officeDocument/2006/relationships" id="268" r:id="R7cc870d712c54b23"/>
    <p:sldId xmlns:r="http://schemas.openxmlformats.org/officeDocument/2006/relationships" id="269" r:id="Reeda943284fb4f62"/>
    <p:sldId xmlns:r="http://schemas.openxmlformats.org/officeDocument/2006/relationships" id="270" r:id="R3039faa2386a4516"/>
    <p:sldId xmlns:r="http://schemas.openxmlformats.org/officeDocument/2006/relationships" id="271" r:id="R2ea79d9b8bbf457d"/>
    <p:sldId xmlns:r="http://schemas.openxmlformats.org/officeDocument/2006/relationships" id="272" r:id="Rf43c30d61c4a444c"/>
    <p:sldId xmlns:r="http://schemas.openxmlformats.org/officeDocument/2006/relationships" id="273" r:id="R6af895629185423b"/>
    <p:sldId xmlns:r="http://schemas.openxmlformats.org/officeDocument/2006/relationships" id="274" r:id="Re464edd2c5804b46"/>
    <p:sldId xmlns:r="http://schemas.openxmlformats.org/officeDocument/2006/relationships" id="275" r:id="R8081bc043c2c43c5"/>
    <p:sldId xmlns:r="http://schemas.openxmlformats.org/officeDocument/2006/relationships" id="276" r:id="R4a4ea27b3103444b"/>
    <p:sldId xmlns:r="http://schemas.openxmlformats.org/officeDocument/2006/relationships" id="277" r:id="R873d07564a8944ac"/>
    <p:sldId xmlns:r="http://schemas.openxmlformats.org/officeDocument/2006/relationships" id="278" r:id="Re21770d2e1a04da9"/>
    <p:sldId xmlns:r="http://schemas.openxmlformats.org/officeDocument/2006/relationships" id="279" r:id="Rd0fe361575b949d2"/>
    <p:sldId xmlns:r="http://schemas.openxmlformats.org/officeDocument/2006/relationships" id="280" r:id="Re7e3b1e8267b4572"/>
    <p:sldId xmlns:r="http://schemas.openxmlformats.org/officeDocument/2006/relationships" id="281" r:id="Rc6ade79281734dcf"/>
    <p:sldId xmlns:r="http://schemas.openxmlformats.org/officeDocument/2006/relationships" id="282" r:id="Re16fe0d0d49f4864"/>
    <p:sldId xmlns:r="http://schemas.openxmlformats.org/officeDocument/2006/relationships" id="283" r:id="R8105ecb69d494fca"/>
    <p:sldId xmlns:r="http://schemas.openxmlformats.org/officeDocument/2006/relationships" id="284" r:id="R6bb4d04a5566471d"/>
    <p:sldId xmlns:r="http://schemas.openxmlformats.org/officeDocument/2006/relationships" id="285" r:id="R39b39e45dfda4b4e"/>
    <p:sldId xmlns:r="http://schemas.openxmlformats.org/officeDocument/2006/relationships" id="286" r:id="Rc6de5dc96e864694"/>
    <p:sldId xmlns:r="http://schemas.openxmlformats.org/officeDocument/2006/relationships" id="287" r:id="R36b94a88a3464df3"/>
    <p:sldId xmlns:r="http://schemas.openxmlformats.org/officeDocument/2006/relationships" id="288" r:id="R838e3ae610e1431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1f49ee26a74585" /><Relationship Type="http://schemas.openxmlformats.org/officeDocument/2006/relationships/slideMaster" Target="/ppt/slideMasters/slideMaster1.xml" Id="R5d0f2de53d994cec" /><Relationship Type="http://schemas.openxmlformats.org/officeDocument/2006/relationships/notesMaster" Target="/ppt/notesMasters/notesMaster1.xml" Id="R150ce8b69698428c" /><Relationship Type="http://schemas.openxmlformats.org/officeDocument/2006/relationships/presProps" Target="/ppt/presProps.xml" Id="Red091fb190b142cd" /><Relationship Type="http://schemas.openxmlformats.org/officeDocument/2006/relationships/tableStyles" Target="/ppt/tableStyles.xml" Id="R690a79dbf57a4271" /><Relationship Type="http://schemas.openxmlformats.org/officeDocument/2006/relationships/slide" Target="/ppt/slides/slide1.xml" Id="Rf9567ce51dc64ed6" /><Relationship Type="http://schemas.openxmlformats.org/officeDocument/2006/relationships/slide" Target="/ppt/slides/slide2.xml" Id="R38ac05e3eeea4175" /><Relationship Type="http://schemas.openxmlformats.org/officeDocument/2006/relationships/slide" Target="/ppt/slides/slide3.xml" Id="R02d3065aacf540b5" /><Relationship Type="http://schemas.openxmlformats.org/officeDocument/2006/relationships/slide" Target="/ppt/slides/slide4.xml" Id="Rcd51d9d234424d54" /><Relationship Type="http://schemas.openxmlformats.org/officeDocument/2006/relationships/slide" Target="/ppt/slides/slide5.xml" Id="R311f1842fd354a8a" /><Relationship Type="http://schemas.openxmlformats.org/officeDocument/2006/relationships/slide" Target="/ppt/slides/slide6.xml" Id="R13335d6b5b5245ae" /><Relationship Type="http://schemas.openxmlformats.org/officeDocument/2006/relationships/slide" Target="/ppt/slides/slide7.xml" Id="R18e69909831c48f5" /><Relationship Type="http://schemas.openxmlformats.org/officeDocument/2006/relationships/slide" Target="/ppt/slides/slide8.xml" Id="R6afa269b61c7489e" /><Relationship Type="http://schemas.openxmlformats.org/officeDocument/2006/relationships/slide" Target="/ppt/slides/slide9.xml" Id="Rffee6858ac8f4ea6" /><Relationship Type="http://schemas.openxmlformats.org/officeDocument/2006/relationships/slide" Target="/ppt/slides/slide10.xml" Id="R59f6361cbc754b23" /><Relationship Type="http://schemas.openxmlformats.org/officeDocument/2006/relationships/slide" Target="/ppt/slides/slide11.xml" Id="R4546c790b8a24521" /><Relationship Type="http://schemas.openxmlformats.org/officeDocument/2006/relationships/slide" Target="/ppt/slides/slide12.xml" Id="Rbd481aee8ff74989" /><Relationship Type="http://schemas.openxmlformats.org/officeDocument/2006/relationships/slide" Target="/ppt/slides/slide13.xml" Id="R7cc870d712c54b23" /><Relationship Type="http://schemas.openxmlformats.org/officeDocument/2006/relationships/slide" Target="/ppt/slides/slide14.xml" Id="Reeda943284fb4f62" /><Relationship Type="http://schemas.openxmlformats.org/officeDocument/2006/relationships/slide" Target="/ppt/slides/slide15.xml" Id="R3039faa2386a4516" /><Relationship Type="http://schemas.openxmlformats.org/officeDocument/2006/relationships/slide" Target="/ppt/slides/slide16.xml" Id="R2ea79d9b8bbf457d" /><Relationship Type="http://schemas.openxmlformats.org/officeDocument/2006/relationships/slide" Target="/ppt/slides/slide17.xml" Id="Rf43c30d61c4a444c" /><Relationship Type="http://schemas.openxmlformats.org/officeDocument/2006/relationships/slide" Target="/ppt/slides/slide18.xml" Id="R6af895629185423b" /><Relationship Type="http://schemas.openxmlformats.org/officeDocument/2006/relationships/slide" Target="/ppt/slides/slide19.xml" Id="Re464edd2c5804b46" /><Relationship Type="http://schemas.openxmlformats.org/officeDocument/2006/relationships/slide" Target="/ppt/slides/slide20.xml" Id="R8081bc043c2c43c5" /><Relationship Type="http://schemas.openxmlformats.org/officeDocument/2006/relationships/slide" Target="/ppt/slides/slide21.xml" Id="R4a4ea27b3103444b" /><Relationship Type="http://schemas.openxmlformats.org/officeDocument/2006/relationships/slide" Target="/ppt/slides/slide22.xml" Id="R873d07564a8944ac" /><Relationship Type="http://schemas.openxmlformats.org/officeDocument/2006/relationships/slide" Target="/ppt/slides/slide23.xml" Id="Re21770d2e1a04da9" /><Relationship Type="http://schemas.openxmlformats.org/officeDocument/2006/relationships/slide" Target="/ppt/slides/slide24.xml" Id="Rd0fe361575b949d2" /><Relationship Type="http://schemas.openxmlformats.org/officeDocument/2006/relationships/slide" Target="/ppt/slides/slide25.xml" Id="Re7e3b1e8267b4572" /><Relationship Type="http://schemas.openxmlformats.org/officeDocument/2006/relationships/slide" Target="/ppt/slides/slide26.xml" Id="Rc6ade79281734dcf" /><Relationship Type="http://schemas.openxmlformats.org/officeDocument/2006/relationships/slide" Target="/ppt/slides/slide27.xml" Id="Re16fe0d0d49f4864" /><Relationship Type="http://schemas.openxmlformats.org/officeDocument/2006/relationships/slide" Target="/ppt/slides/slide28.xml" Id="R8105ecb69d494fca" /><Relationship Type="http://schemas.openxmlformats.org/officeDocument/2006/relationships/slide" Target="/ppt/slides/slide29.xml" Id="R6bb4d04a5566471d" /><Relationship Type="http://schemas.openxmlformats.org/officeDocument/2006/relationships/slide" Target="/ppt/slides/slide30.xml" Id="R39b39e45dfda4b4e" /><Relationship Type="http://schemas.openxmlformats.org/officeDocument/2006/relationships/slide" Target="/ppt/slides/slide31.xml" Id="Rc6de5dc96e864694" /><Relationship Type="http://schemas.openxmlformats.org/officeDocument/2006/relationships/slide" Target="/ppt/slides/slide32.xml" Id="R36b94a88a3464df3" /><Relationship Type="http://schemas.openxmlformats.org/officeDocument/2006/relationships/slide" Target="/ppt/slides/slide33.xml" Id="R838e3ae610e1431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cfe4ab24f7b46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100ab202c34aa1" /><Relationship Type="http://schemas.openxmlformats.org/officeDocument/2006/relationships/notesMaster" Target="/ppt/notesMasters/notesMaster1.xml" Id="R80f06121d2a249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add605219d84adb" /><Relationship Type="http://schemas.openxmlformats.org/officeDocument/2006/relationships/notesMaster" Target="/ppt/notesMasters/notesMaster1.xml" Id="R23127b8be84d43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ff6921f049af40b3" /><Relationship Type="http://schemas.openxmlformats.org/officeDocument/2006/relationships/notesMaster" Target="/ppt/notesMasters/notesMaster1.xml" Id="Ra237953fd2274f54"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b98cb2056f4bc7" /><Relationship Type="http://schemas.openxmlformats.org/officeDocument/2006/relationships/notesMaster" Target="/ppt/notesMasters/notesMaster1.xml" Id="R79181058fc5846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517464b0464b06" /><Relationship Type="http://schemas.openxmlformats.org/officeDocument/2006/relationships/notesMaster" Target="/ppt/notesMasters/notesMaster1.xml" Id="Re8e9e91cda0d45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1ad7829e43c4839" /><Relationship Type="http://schemas.openxmlformats.org/officeDocument/2006/relationships/notesMaster" Target="/ppt/notesMasters/notesMaster1.xml" Id="Ra62c264c97444d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cdffc1936014219" /><Relationship Type="http://schemas.openxmlformats.org/officeDocument/2006/relationships/notesMaster" Target="/ppt/notesMasters/notesMaster1.xml" Id="R23c1fc5ecb1f42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562e8ec14c49b1" /><Relationship Type="http://schemas.openxmlformats.org/officeDocument/2006/relationships/notesMaster" Target="/ppt/notesMasters/notesMaster1.xml" Id="Rc02a16a430ca4ae7" /></Relationships>
</file>

<file path=ppt/notesSlides/_rels/notesSlide9.xml.rels>&#65279;<?xml version="1.0" encoding="utf-8"?><Relationships xmlns="http://schemas.openxmlformats.org/package/2006/relationships"><Relationship Type="http://schemas.openxmlformats.org/officeDocument/2006/relationships/slide" Target="/ppt/slides/slide9.xml" Id="R6c41f8aa73b6494b" /><Relationship Type="http://schemas.openxmlformats.org/officeDocument/2006/relationships/notesMaster" Target="/ppt/notesMasters/notesMaster1.xml" Id="Rc7eebd34bb7c49a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975abd9f7d4ed9" /><Relationship Type="http://schemas.openxmlformats.org/officeDocument/2006/relationships/notesMaster" Target="/ppt/notesMasters/notesMaster1.xml" Id="R036797d1d6054c2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2e76bb959e4dea" /><Relationship Type="http://schemas.openxmlformats.org/officeDocument/2006/relationships/notesMaster" Target="/ppt/notesMasters/notesMaster1.xml" Id="R711fd809a4d8489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f1fae2a487483e" /><Relationship Type="http://schemas.openxmlformats.org/officeDocument/2006/relationships/notesMaster" Target="/ppt/notesMasters/notesMaster1.xml" Id="Rfb4dc0006d9a401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77c082767544e7" /><Relationship Type="http://schemas.openxmlformats.org/officeDocument/2006/relationships/notesMaster" Target="/ppt/notesMasters/notesMaster1.xml" Id="Rd908d9fbd6804f0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ade5efb8ef54c97" /><Relationship Type="http://schemas.openxmlformats.org/officeDocument/2006/relationships/notesMaster" Target="/ppt/notesMasters/notesMaster1.xml" Id="R1fb541e56f3c456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245d37fb43400f" /><Relationship Type="http://schemas.openxmlformats.org/officeDocument/2006/relationships/notesMaster" Target="/ppt/notesMasters/notesMaster1.xml" Id="Rf63de31584154ab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acf92fc9e1149b4" /><Relationship Type="http://schemas.openxmlformats.org/officeDocument/2006/relationships/notesMaster" Target="/ppt/notesMasters/notesMaster1.xml" Id="R3b47869d14ce4b8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6b94adbe2144e70" /><Relationship Type="http://schemas.openxmlformats.org/officeDocument/2006/relationships/notesMaster" Target="/ppt/notesMasters/notesMaster1.xml" Id="R7722aaccdc1249a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de1cfb4f7db4f8f" /><Relationship Type="http://schemas.openxmlformats.org/officeDocument/2006/relationships/notesMaster" Target="/ppt/notesMasters/notesMaster1.xml" Id="R7ed808638fe44aa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72e92ba71d4f4b" /><Relationship Type="http://schemas.openxmlformats.org/officeDocument/2006/relationships/notesMaster" Target="/ppt/notesMasters/notesMaster1.xml" Id="R414debc428de4f9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2f6ebc275fd4b9c" /><Relationship Type="http://schemas.openxmlformats.org/officeDocument/2006/relationships/notesMaster" Target="/ppt/notesMasters/notesMaster1.xml" Id="R428735a2891a4dc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af613903ce2414e" /><Relationship Type="http://schemas.openxmlformats.org/officeDocument/2006/relationships/notesMaster" Target="/ppt/notesMasters/notesMaster1.xml" Id="Rcff0958f153c438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e1b401a225848ca" /><Relationship Type="http://schemas.openxmlformats.org/officeDocument/2006/relationships/notesMaster" Target="/ppt/notesMasters/notesMaster1.xml" Id="Rb3c7074b2a164c1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09568f3893e4f5a" /><Relationship Type="http://schemas.openxmlformats.org/officeDocument/2006/relationships/notesMaster" Target="/ppt/notesMasters/notesMaster1.xml" Id="Rdf69e1178c5646f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a1dcfecde404936" /><Relationship Type="http://schemas.openxmlformats.org/officeDocument/2006/relationships/notesMaster" Target="/ppt/notesMasters/notesMaster1.xml" Id="R778b0d7196ce410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aa307c18d94f1a" /><Relationship Type="http://schemas.openxmlformats.org/officeDocument/2006/relationships/notesMaster" Target="/ppt/notesMasters/notesMaster1.xml" Id="R4b924ef96d2d44a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eaa379717cc4caf" /><Relationship Type="http://schemas.openxmlformats.org/officeDocument/2006/relationships/notesMaster" Target="/ppt/notesMasters/notesMaster1.xml" Id="Rd7cf87dd4acd4ce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7c47e86164749c7" /><Relationship Type="http://schemas.openxmlformats.org/officeDocument/2006/relationships/notesMaster" Target="/ppt/notesMasters/notesMaster1.xml" Id="R3ebf5ba4a94c435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9cff6f2c6d846af" /><Relationship Type="http://schemas.openxmlformats.org/officeDocument/2006/relationships/notesMaster" Target="/ppt/notesMasters/notesMaster1.xml" Id="Rd9492e8d51c04be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d0ebac20dc84eb0" /><Relationship Type="http://schemas.openxmlformats.org/officeDocument/2006/relationships/notesMaster" Target="/ppt/notesMasters/notesMaster1.xml" Id="R63ed1ecf2392455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7b5213221b346ee" /><Relationship Type="http://schemas.openxmlformats.org/officeDocument/2006/relationships/notesMaster" Target="/ppt/notesMasters/notesMaster1.xml" Id="R7e951d859a2f4aa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00a8b52457b496b" /><Relationship Type="http://schemas.openxmlformats.org/officeDocument/2006/relationships/notesMaster" Target="/ppt/notesMasters/notesMaster1.xml" Id="Re703962f61ba484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01207966fca4d6b" /><Relationship Type="http://schemas.openxmlformats.org/officeDocument/2006/relationships/notesMaster" Target="/ppt/notesMasters/notesMaster1.xml" Id="R266e8a51fc2b4e9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a33de5b623a488d" /><Relationship Type="http://schemas.openxmlformats.org/officeDocument/2006/relationships/notesMaster" Target="/ppt/notesMasters/notesMaster1.xml" Id="R84f9ac6a9dfa4f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Hey everybody. I've spent years of my young life thinking about public toilets. A fairly unreasonable amount of time, honestly. Let me take you to a street beside Hussain Sagar.</a:t>
            </a:r>
          </a:p>
          <a:p xmlns:a="http://schemas.openxmlformats.org/drawingml/2006/main">
            <a:r>
              <a:t/>
            </a:r>
          </a:p>
          <a:p xmlns:a="http://schemas.openxmlformats.org/drawingml/2006/main">
            <a:r>
              <a:t>Source/context: Lumbini Park · Original project photograph, July 2026</a:t>
            </a:r>
          </a:p>
          <a:p xmlns:a="http://schemas.openxmlformats.org/drawingml/2006/main">
            <a:r>
              <a:t/>
            </a:r>
          </a:p>
          <a:p xmlns:a="http://schemas.openxmlformats.org/drawingml/2006/main">
            <a:r>
              <a:t>Web review slide: 1</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Growing up, I'd come here almost every weekend. Loads of people, something to eat, somewhere to walk. But the toilet was the part you wanted to avoid. Think about women, families and older people. A good public space has to let people stay.</a:t>
            </a:r>
          </a:p>
          <a:p xmlns:a="http://schemas.openxmlformats.org/drawingml/2006/main">
            <a:r>
              <a:t/>
            </a:r>
          </a:p>
          <a:p xmlns:a="http://schemas.openxmlformats.org/drawingml/2006/main">
            <a:r>
              <a:t>Source/context: Hyderabad archive · Photos provide location context, not a documented before/after</a:t>
            </a:r>
          </a:p>
          <a:p xmlns:a="http://schemas.openxmlformats.org/drawingml/2006/main">
            <a:r>
              <a:t/>
            </a:r>
          </a:p>
          <a:p xmlns:a="http://schemas.openxmlformats.org/drawingml/2006/main">
            <a:r>
              <a:t>Web review slide: 2</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 how do we make the perfect public toilet? Let me build the idea with you. Here's our street: a food stall, rubbish and inadequate toilet provision.</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1</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First, clear the rubbish and repair the walking surface.</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2</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Then put in one integrated LooCafe. The shop is at the front; the toilets are along the side and toward the back.</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3</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give it a clear entrance, signs and some planting. The shop brings an everyday business into the facility.</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4</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the panels above it can bring advertising income. The point is to connect the design with a way of keeping it working. Now let's look at the real thing.</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5</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Banjara Hills. One structure, with different jobs. The shop faces the street. The toilet entrances are along the side. Advertising sits above. But the toilet is the reason the whole thing exists.</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inside: privacy, a washbasin, fixtures and finishes. The public toilet has to feel like somewhere you can comfortably use—not somewhere you need to escape.</a:t>
            </a:r>
          </a:p>
          <a:p xmlns:a="http://schemas.openxmlformats.org/drawingml/2006/main">
            <a:r>
              <a:t/>
            </a:r>
          </a:p>
          <a:p xmlns:a="http://schemas.openxmlformats.org/drawingml/2006/main">
            <a:r>
              <a:t>Source/context: Original project / Toilet Tales archive · Interior and entrance details across sites</a:t>
            </a:r>
          </a:p>
          <a:p xmlns:a="http://schemas.openxmlformats.org/drawingml/2006/main">
            <a:r>
              <a:t/>
            </a:r>
          </a:p>
          <a:p xmlns:a="http://schemas.openxmlformats.org/drawingml/2006/main">
            <a:r>
              <a:t>Web review slide: 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sure that it looks really awesome. That's the standard we want to set. Aspiration belongs in public infrastructure too.</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6</a:t>
            </a:r>
          </a:p>
          <a:p xmlns:a="http://schemas.openxmlformats.org/drawingml/2006/main">
            <a:r>
              <a:t>Live allocation for this topic: 10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experience starts at the entrance. Can you find it? Is the approach clear? Safety and access begin on the street.</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7</a:t>
            </a:r>
          </a:p>
          <a:p xmlns:a="http://schemas.openxmlformats.org/drawingml/2006/main">
            <a:r>
              <a:t>Live allocation for this topic: 10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Why the shop? Because cleaning costs money every day. The business and advertising income help support the toilets. There's also someone present whom you can ask for help. But the toilet is at the forefront. The operating agreement has to connect the business with that responsibility.</a:t>
            </a:r>
          </a:p>
          <a:p xmlns:a="http://schemas.openxmlformats.org/drawingml/2006/main">
            <a:r>
              <a:t/>
            </a:r>
          </a:p>
          <a:p xmlns:a="http://schemas.openxmlformats.org/drawingml/2006/main">
            <a:r>
              <a:t>Source/context: Toilet Tales archive · Retail and advertising surfaces; operating-model explanation</a:t>
            </a:r>
          </a:p>
          <a:p xmlns:a="http://schemas.openxmlformats.org/drawingml/2006/main">
            <a:r>
              <a:t/>
            </a:r>
          </a:p>
          <a:p xmlns:a="http://schemas.openxmlformats.org/drawingml/2006/main">
            <a:r>
              <a:t>Web review slide: 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at the ceiling. This is why accountability matters after opening day. These photographs come from the Dog Park maintenance report. Who notices the fault? Who arranges the repair? Who checks the work? That's the system we need around the building.</a:t>
            </a:r>
          </a:p>
          <a:p xmlns:a="http://schemas.openxmlformats.org/drawingml/2006/main">
            <a:r>
              <a:t/>
            </a:r>
          </a:p>
          <a:p xmlns:a="http://schemas.openxmlformats.org/drawingml/2006/main">
            <a:r>
              <a:t>Source/context: Dog Park, Gachibowli · Site status report, 13 Sep 2024, pp. 7 &amp; 10 · Different camera views</a:t>
            </a:r>
          </a:p>
          <a:p xmlns:a="http://schemas.openxmlformats.org/drawingml/2006/main">
            <a:r>
              <a:t/>
            </a:r>
          </a:p>
          <a:p xmlns:a="http://schemas.openxmlformats.org/drawingml/2006/main">
            <a:r>
              <a:t>Web review slide: 10</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our actual operator app, using a test account. Cleaning photographs, shifts, maintenance and the handbook are right there. A clear daily routine on the operator's phone.</a:t>
            </a:r>
          </a:p>
          <a:p xmlns:a="http://schemas.openxmlformats.org/drawingml/2006/main">
            <a:r>
              <a:t/>
            </a:r>
          </a:p>
          <a:p xmlns:a="http://schemas.openxmlformats.org/drawingml/2006/main">
            <a:r>
              <a:t>Source/context: Actual Android emulator capture · Local QA operator and unit; demonstration data</a:t>
            </a:r>
          </a:p>
          <a:p xmlns:a="http://schemas.openxmlformats.org/drawingml/2006/main">
            <a:r>
              <a:t/>
            </a:r>
          </a:p>
          <a:p xmlns:a="http://schemas.openxmlformats.org/drawingml/2006/main">
            <a:r>
              <a:t>Web review slide: 12</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Here's an example entered into the actual app: a leaking tap. Describe it, add photographs, and give the next person something concrete to act on. Reporting starts the process. Following it through is the responsibility.</a:t>
            </a:r>
          </a:p>
          <a:p xmlns:a="http://schemas.openxmlformats.org/drawingml/2006/main">
            <a:r>
              <a:t/>
            </a:r>
          </a:p>
          <a:p xmlns:a="http://schemas.openxmlformats.org/drawingml/2006/main">
            <a:r>
              <a:t>Source/context: Actual Android emulator capture · Illustrative draft entered in the app; not submitted</a:t>
            </a:r>
          </a:p>
          <a:p xmlns:a="http://schemas.openxmlformats.org/drawingml/2006/main">
            <a:r>
              <a:t/>
            </a:r>
          </a:p>
          <a:p xmlns:a="http://schemas.openxmlformats.org/drawingml/2006/main">
            <a:r>
              <a:t>Web review slide: 13</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here's the real dashboard photo review. Open the unit's record and inspect the photographs. The record makes the condition visible; follow-up makes accountability work.</a:t>
            </a:r>
          </a:p>
          <a:p xmlns:a="http://schemas.openxmlformats.org/drawingml/2006/main">
            <a:r>
              <a:t/>
            </a:r>
          </a:p>
          <a:p xmlns:a="http://schemas.openxmlformats.org/drawingml/2006/main">
            <a:r>
              <a:t>Source/context: Actual dashboard.loocafe.com capture · LC_ID_023 evening review, 7 Sep 2026 · Submitted record, not independent verification</a:t>
            </a:r>
          </a:p>
          <a:p xmlns:a="http://schemas.openxmlformats.org/drawingml/2006/main">
            <a:r>
              <a:t/>
            </a:r>
          </a:p>
          <a:p xmlns:a="http://schemas.openxmlformats.org/drawingml/2006/main">
            <a:r>
              <a:t>Web review slide: 14</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Asif, from Toilet Tales. He paired a Mini with bike repair, using skills his father taught him. His day began with toilet care, then repair work. That's agency: a business and responsibility for a public service.</a:t>
            </a:r>
          </a:p>
          <a:p xmlns:a="http://schemas.openxmlformats.org/drawingml/2006/main">
            <a:r>
              <a:t/>
            </a:r>
          </a:p>
          <a:p xmlns:a="http://schemas.openxmlformats.org/drawingml/2006/main">
            <a:r>
              <a:t>Source/context: Toilet Tales 2.1, p. 27 · Asif profile and original photographs</a:t>
            </a:r>
          </a:p>
          <a:p xmlns:a="http://schemas.openxmlformats.org/drawingml/2006/main">
            <a:r>
              <a:t/>
            </a:r>
          </a:p>
          <a:p xmlns:a="http://schemas.openxmlformats.org/drawingml/2006/main">
            <a:r>
              <a:t>Web review slide: 15</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format changes with the site: a Mini, a larger unit, a different business alongside it. Repeat the service principle, then adapt the physical design.</a:t>
            </a:r>
          </a:p>
          <a:p xmlns:a="http://schemas.openxmlformats.org/drawingml/2006/main">
            <a:r>
              <a:t/>
            </a:r>
          </a:p>
          <a:p xmlns:a="http://schemas.openxmlformats.org/drawingml/2006/main">
            <a:r>
              <a:t>Source/context: Original archive · Dal Lake, Chennai and Mini examples; not all are ReFlow installations</a:t>
            </a:r>
          </a:p>
          <a:p xmlns:a="http://schemas.openxmlformats.org/drawingml/2006/main">
            <a:r>
              <a:t/>
            </a:r>
          </a:p>
          <a:p xmlns:a="http://schemas.openxmlformats.org/drawingml/2006/main">
            <a:r>
              <a:t>Web review slide: 16</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are different LooCafe settings: Mangalagiri, Chennai and Mumbai. The footprint is more than a number. Space, users and operating conditions change. The model has to travel with a maintenance plan, not just a container.</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17</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it is beside Dal Lake. Different surroundings bring different access and utility constraints. The site plan has to work as carefully as the toilet design.</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18</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Scalability starts in the workshop: repeat the fabrication, fit the interior, prepare the components. Then match the product to the site. Commissioning and operations make it a working service.</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20</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come back to the street. At NTR Marg, our April 2023 letter reported a Mini moved just ten metres, with no drain connection at the new spot. The container moved. The sanitation problem came with it. These CPCB figures show the wider treatment challenge: a historical national baseline, not our results. So where does the flush go, and who keeps that route working?</a:t>
            </a:r>
          </a:p>
          <a:p xmlns:a="http://schemas.openxmlformats.org/drawingml/2006/main">
            <a:r>
              <a:t/>
            </a:r>
          </a:p>
          <a:p xmlns:a="http://schemas.openxmlformats.org/drawingml/2006/main">
            <a:r>
              <a:t>Source/context: CPCB, March 2021, Fig. 3.1: 2020 inventory · Ixora relocation letter, 11 Apr 2023: company-reported case</a:t>
            </a:r>
          </a:p>
          <a:p xmlns:a="http://schemas.openxmlformats.org/drawingml/2006/main">
            <a:r>
              <a:t>https://cpcb.gov.in/openpdffile.php?id=UmVwb3J0RmlsZXMvMTIyOF8xNjE1MTk2MzIyX21lZGlhcGhvdG85NTY0LnBkZg%3D%3D</a:t>
            </a:r>
          </a:p>
          <a:p xmlns:a="http://schemas.openxmlformats.org/drawingml/2006/main">
            <a:r>
              <a:t/>
            </a:r>
          </a:p>
          <a:p xmlns:a="http://schemas.openxmlformats.org/drawingml/2006/main">
            <a:r>
              <a:t>Web review slide: 22</a:t>
            </a:r>
          </a:p>
          <a:p xmlns:a="http://schemas.openxmlformats.org/drawingml/2006/main">
            <a:r>
              <a:t>Live allocation for this topic: 30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That's where ReFlow comes in. Here is Lumbini Park and a factory equipment view. Treatment becomes part of the toilet infrastructure, returning water for a defined use: flushing.</a:t>
            </a:r>
          </a:p>
          <a:p xmlns:a="http://schemas.openxmlformats.org/drawingml/2006/main">
            <a:r>
              <a:t/>
            </a:r>
          </a:p>
          <a:p xmlns:a="http://schemas.openxmlformats.org/drawingml/2006/main">
            <a:r>
              <a:t>Source/context: Original Lumbini and factory photographs · Factory equipment is labelled separately</a:t>
            </a:r>
          </a:p>
          <a:p xmlns:a="http://schemas.openxmlformats.org/drawingml/2006/main">
            <a:r>
              <a:t/>
            </a:r>
          </a:p>
          <a:p xmlns:a="http://schemas.openxmlformats.org/drawingml/2006/main">
            <a:r>
              <a:t>Web review slide: 23</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two sides to this design. The user needs a good cubicle. The maintenance team needs to reach the tanks, pumps and pipework. Both have to work. An attractive enclosure with equipment you can't service is an unfinished design.</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25</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me take you through the water. First, collection and regulation: manage the incoming flow. Then biological treatment. Anaerobic and aerobic stages use microorganisms to reduce the pollutant load; aeration supports the oxygen-dependent stage. Further treatment and disinfection prepare the water for flushing reuse. In the selected BCRT manual, the electrochemical reactor provides additional treatment when the load is high or the effluent is unstable. That's why it's shown as a conditional branch. Finally, the reuse tank and pump return water to flushing. This is a functional explanation of the documented configuration. The important thing is that each stage has a job, and the operating conditions have to support that job.</a:t>
            </a:r>
          </a:p>
          <a:p xmlns:a="http://schemas.openxmlformats.org/drawingml/2006/main">
            <a:r>
              <a:t/>
            </a:r>
          </a:p>
          <a:p xmlns:a="http://schemas.openxmlformats.org/drawingml/2006/main">
            <a:r>
              <a:t>Source/context: Based on BCRT O&amp;M manual, Aug 2024 · Conceptual equipment shapes; not to scale</a:t>
            </a:r>
          </a:p>
          <a:p xmlns:a="http://schemas.openxmlformats.org/drawingml/2006/main">
            <a:r>
              <a:t/>
            </a:r>
          </a:p>
          <a:p xmlns:a="http://schemas.openxmlformats.org/drawingml/2006/main">
            <a:r>
              <a:t>Web review slide: 27</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why the technology is more than a box in a container. We have to commission the biology, then increase the load in stages. Tank-level controls connect to pump and UV operation; the manual describes suspending use when required. Even cleaning has to work with the treatment process, so the operator needs a compatible cleaning protocol. The hardware, operating conditions and daily routine all have to work together. Then we sample the water and check the result.</a:t>
            </a:r>
          </a:p>
          <a:p xmlns:a="http://schemas.openxmlformats.org/drawingml/2006/main">
            <a:r>
              <a:t/>
            </a:r>
          </a:p>
          <a:p xmlns:a="http://schemas.openxmlformats.org/drawingml/2006/main">
            <a:r>
              <a:t>Source/context: BCRT O&amp;M Manual, Aug 2024, printed pp. 12, 14–15, 23 · Documented configuration; actual control-panel photo</a:t>
            </a:r>
          </a:p>
          <a:p xmlns:a="http://schemas.openxmlformats.org/drawingml/2006/main">
            <a:r>
              <a:t/>
            </a:r>
          </a:p>
          <a:p xmlns:a="http://schemas.openxmlformats.org/drawingml/2006/main">
            <a:r>
              <a:t>Web review slide: 28</a:t>
            </a:r>
          </a:p>
          <a:p xmlns:a="http://schemas.openxmlformats.org/drawingml/2006/main">
            <a:r>
              <a:t>Live allocation for this topic: 35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ReFlow dashboard example shows the maintenance workflow with demo records. Name the affected component, set the priority and track the status. That's how a plant issue becomes a task someone can take responsibility for.</a:t>
            </a:r>
          </a:p>
          <a:p xmlns:a="http://schemas.openxmlformats.org/drawingml/2006/main">
            <a:r>
              <a:t/>
            </a:r>
          </a:p>
          <a:p xmlns:a="http://schemas.openxmlformats.org/drawingml/2006/main">
            <a:r>
              <a:t>Source/context: ReFlow dashboard DEMO workflow · AI-cleaned reproduction; original capture retained</a:t>
            </a:r>
          </a:p>
          <a:p xmlns:a="http://schemas.openxmlformats.org/drawingml/2006/main">
            <a:r>
              <a:t/>
            </a:r>
          </a:p>
          <a:p xmlns:a="http://schemas.openxmlformats.org/drawingml/2006/main">
            <a:r>
              <a:t>Web review slide: 29</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water returns to flushing. The loop still needs makeup water, power, consumables and a residuals route. Measure the whole system: how much returns, how reliably, and what it costs to keep working.</a:t>
            </a:r>
          </a:p>
          <a:p xmlns:a="http://schemas.openxmlformats.org/drawingml/2006/main">
            <a:r>
              <a:t/>
            </a:r>
          </a:p>
          <a:p xmlns:a="http://schemas.openxmlformats.org/drawingml/2006/main">
            <a:r>
              <a:t>Source/context: BCRT O&amp;M manual · Conceptual system boundary; not an as-built piping drawing</a:t>
            </a:r>
          </a:p>
          <a:p xmlns:a="http://schemas.openxmlformats.org/drawingml/2006/main">
            <a:r>
              <a:t/>
            </a:r>
          </a:p>
          <a:p xmlns:a="http://schemas.openxmlformats.org/drawingml/2006/main">
            <a:r>
              <a:t>Web review slide: 30</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team reports around 400 people a day before launch. Now I want to turn that activity into measured impact: reused water, freshwater makeup, energy, treatment quality and availability. Then add the operator's income and the whole-life cost per use. Those are the numbers a city needs to decide where this service should go next.</a:t>
            </a:r>
          </a:p>
          <a:p xmlns:a="http://schemas.openxmlformats.org/drawingml/2006/main">
            <a:r>
              <a:t/>
            </a:r>
          </a:p>
          <a:p xmlns:a="http://schemas.openxmlformats.org/drawingml/2006/main">
            <a:r>
              <a:t>Source/context: 400 people/day: speaker-reported pre-launch activity; period and count method unverified</a:t>
            </a:r>
          </a:p>
          <a:p xmlns:a="http://schemas.openxmlformats.org/drawingml/2006/main">
            <a:r>
              <a:t/>
            </a:r>
          </a:p>
          <a:p xmlns:a="http://schemas.openxmlformats.org/drawingml/2006/main">
            <a:r>
              <a:t>Web review slide: 31</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Pull back to a network: an operator at each site, maintenance coverage, treatment checks and city oversight. The product repeats. The responsibility has to repeat with it.</a:t>
            </a:r>
          </a:p>
          <a:p xmlns:a="http://schemas.openxmlformats.org/drawingml/2006/main">
            <a:r>
              <a:t/>
            </a:r>
          </a:p>
          <a:p xmlns:a="http://schemas.openxmlformats.org/drawingml/2006/main">
            <a:r>
              <a:t>Source/context: Concept illustration · Proposed service-network illustration · Not a deployment map</a:t>
            </a:r>
          </a:p>
          <a:p xmlns:a="http://schemas.openxmlformats.org/drawingml/2006/main">
            <a:r>
              <a:t/>
            </a:r>
          </a:p>
          <a:p xmlns:a="http://schemas.openxmlformats.org/drawingml/2006/main">
            <a:r>
              <a:t>Web review slide: 32</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city needs several routes: suitable sewers, appropriate local treatment, and managed residuals transport. ReFlow belongs within that wider network. Choose the route for the site.</a:t>
            </a:r>
          </a:p>
          <a:p xmlns:a="http://schemas.openxmlformats.org/drawingml/2006/main">
            <a:r>
              <a:t/>
            </a:r>
          </a:p>
          <a:p xmlns:a="http://schemas.openxmlformats.org/drawingml/2006/main">
            <a:r>
              <a:t>Source/context: Concept illustration · NIUA handbook, 2019, pp. 19, 23–27, 40–43 · Not a city map or piping plan</a:t>
            </a:r>
          </a:p>
          <a:p xmlns:a="http://schemas.openxmlformats.org/drawingml/2006/main">
            <a:r>
              <a:t/>
            </a:r>
          </a:p>
          <a:p xmlns:a="http://schemas.openxmlformats.org/drawingml/2006/main">
            <a:r>
              <a:t>Web review slide: 33</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Karnataka, this is the conversation I'd like us to have. Choose the site and the right treatment route. Name the operator and budget for ongoing care. Verify treatment quality, reuse and availability before scaling. Circular sanitation belongs in policy as a service we fund and measure, alongside the city's wider sewered and non-sewered network.</a:t>
            </a:r>
          </a:p>
          <a:p xmlns:a="http://schemas.openxmlformats.org/drawingml/2006/main">
            <a:r>
              <a:t/>
            </a:r>
          </a:p>
          <a:p xmlns:a="http://schemas.openxmlformats.org/drawingml/2006/main">
            <a:r>
              <a:t>Source/context: Concept illustration · Proposal for discussion · Karnataka wastewater-reuse workshop: PIB, 8 Nov 2025</a:t>
            </a:r>
          </a:p>
          <a:p xmlns:a="http://schemas.openxmlformats.org/drawingml/2006/main">
            <a:r>
              <a:t/>
            </a:r>
          </a:p>
          <a:p xmlns:a="http://schemas.openxmlformats.org/drawingml/2006/main">
            <a:r>
              <a:t>Web review slide: 35</a:t>
            </a:r>
          </a:p>
          <a:p xmlns:a="http://schemas.openxmlformats.org/drawingml/2006/main">
            <a:r>
              <a:t>Live allocation for this topic: 30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me, this still comes back to that street: a place where people can stay, a toilet they want to use and a system that keeps working. Come and visit us. Let's look at what it takes to make this work for Karnataka.</a:t>
            </a:r>
          </a:p>
          <a:p xmlns:a="http://schemas.openxmlformats.org/drawingml/2006/main">
            <a:r>
              <a:t/>
            </a:r>
          </a:p>
          <a:p xmlns:a="http://schemas.openxmlformats.org/drawingml/2006/main">
            <a:r>
              <a:t>Source/context: Lumbini Park · Scan for the presentation notes</a:t>
            </a:r>
          </a:p>
          <a:p xmlns:a="http://schemas.openxmlformats.org/drawingml/2006/main">
            <a:r>
              <a:t/>
            </a:r>
          </a:p>
          <a:p xmlns:a="http://schemas.openxmlformats.org/drawingml/2006/main">
            <a:r>
              <a:t>Web review slide: 36</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2ce5f6246594e3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f3edf02f5842d5" /><Relationship Type="http://schemas.openxmlformats.org/officeDocument/2006/relationships/slideLayout" Target="/ppt/slideLayouts/slideLayout1.xml" Id="Ra2c671fcf715475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c671fcf715475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87baeee47ab41bc" /><Relationship Type="http://schemas.openxmlformats.org/officeDocument/2006/relationships/image" Target="/ppt/media/image.jpeg" Id="R84b2ad480c164f9c" /><Relationship Type="http://schemas.openxmlformats.org/officeDocument/2006/relationships/image" Target="/ppt/media/image.png" Id="Rdedf59204aab458c" /><Relationship Type="http://schemas.openxmlformats.org/officeDocument/2006/relationships/image" Target="/ppt/media/image2.png" Id="Ra0ed36f6372d417b" /><Relationship Type="http://schemas.openxmlformats.org/officeDocument/2006/relationships/notesSlide" Target="/ppt/notesSlides/notesSlide1.xml" Id="R19abe4cce56f441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560f96aa4b4414b" /><Relationship Type="http://schemas.openxmlformats.org/officeDocument/2006/relationships/image" Target="/ppt/media/image2.jpeg" Id="R5b3a6e7449464be9" /><Relationship Type="http://schemas.openxmlformats.org/officeDocument/2006/relationships/image" Target="/ppt/media/image3.jpeg" Id="R2dac14acec7e4e14" /><Relationship Type="http://schemas.openxmlformats.org/officeDocument/2006/relationships/notesSlide" Target="/ppt/notesSlides/notesSlide2.xml" Id="R8d08934be51042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60f87f9d0b94db5" /><Relationship Type="http://schemas.openxmlformats.org/officeDocument/2006/relationships/image" Target="/ppt/media/image4.jpeg" Id="R23217e50481743eb" /><Relationship Type="http://schemas.openxmlformats.org/officeDocument/2006/relationships/notesSlide" Target="/ppt/notesSlides/notesSlide3.xml" Id="R393ab40493dc4c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ca65262c00c4629" /><Relationship Type="http://schemas.openxmlformats.org/officeDocument/2006/relationships/image" Target="/ppt/media/image5.jpeg" Id="Rb5c353e9011a4166" /><Relationship Type="http://schemas.openxmlformats.org/officeDocument/2006/relationships/notesSlide" Target="/ppt/notesSlides/notesSlide4.xml" Id="Rfdb7c13ff27d4a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d6e54b3ce7c465b" /><Relationship Type="http://schemas.openxmlformats.org/officeDocument/2006/relationships/image" Target="/ppt/media/image6.jpeg" Id="R8c5cf8b4bbcc4ac5" /><Relationship Type="http://schemas.openxmlformats.org/officeDocument/2006/relationships/notesSlide" Target="/ppt/notesSlides/notesSlide5.xml" Id="Rca8e685fb5734ec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aa4149f8efe4e8c" /><Relationship Type="http://schemas.openxmlformats.org/officeDocument/2006/relationships/image" Target="/ppt/media/image7.jpeg" Id="Ra5daef5e1e014525" /><Relationship Type="http://schemas.openxmlformats.org/officeDocument/2006/relationships/notesSlide" Target="/ppt/notesSlides/notesSlide6.xml" Id="R02f675e3d11743c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5e09784cecc4bb5" /><Relationship Type="http://schemas.openxmlformats.org/officeDocument/2006/relationships/image" Target="/ppt/media/image8.jpeg" Id="Rbc7c42f190db4f6c" /><Relationship Type="http://schemas.openxmlformats.org/officeDocument/2006/relationships/notesSlide" Target="/ppt/notesSlides/notesSlide7.xml" Id="R292377b600df45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fdce37e618f4a45" /><Relationship Type="http://schemas.openxmlformats.org/officeDocument/2006/relationships/image" Target="/ppt/media/image9.jpeg" Id="R44c2826abb454d6e" /><Relationship Type="http://schemas.openxmlformats.org/officeDocument/2006/relationships/notesSlide" Target="/ppt/notesSlides/notesSlide8.xml" Id="R10474eb8fe1247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a44e29c1f1c47da" /><Relationship Type="http://schemas.openxmlformats.org/officeDocument/2006/relationships/image" Target="/ppt/media/image10.jpeg" Id="R56c85792bbf04dc6" /><Relationship Type="http://schemas.openxmlformats.org/officeDocument/2006/relationships/image" Target="/ppt/media/image11.jpeg" Id="R5effa3bbc9c842d2" /><Relationship Type="http://schemas.openxmlformats.org/officeDocument/2006/relationships/notesSlide" Target="/ppt/notesSlides/notesSlide9.xml" Id="R777232ab205141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20d47b4206e4280" /><Relationship Type="http://schemas.openxmlformats.org/officeDocument/2006/relationships/image" Target="/ppt/media/image12.jpeg" Id="Rfe5a9bd8d72e4e85" /><Relationship Type="http://schemas.openxmlformats.org/officeDocument/2006/relationships/image" Target="/ppt/media/image13.jpeg" Id="R945374412e104129" /><Relationship Type="http://schemas.openxmlformats.org/officeDocument/2006/relationships/image" Target="/ppt/media/image14.jpeg" Id="R54063f3447154846" /><Relationship Type="http://schemas.openxmlformats.org/officeDocument/2006/relationships/notesSlide" Target="/ppt/notesSlides/notesSlide10.xml" Id="R7a832d8e545948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b68b7dde81b451b" /><Relationship Type="http://schemas.openxmlformats.org/officeDocument/2006/relationships/image" Target="/ppt/media/image15.jpeg" Id="R4bae27ed56a5466c" /><Relationship Type="http://schemas.openxmlformats.org/officeDocument/2006/relationships/image" Target="/ppt/media/image16.jpeg" Id="Rcdd15adf130741fd" /><Relationship Type="http://schemas.openxmlformats.org/officeDocument/2006/relationships/notesSlide" Target="/ppt/notesSlides/notesSlide11.xml" Id="R5493b478345245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dde871671cb42a2" /><Relationship Type="http://schemas.openxmlformats.org/officeDocument/2006/relationships/image" Target="/ppt/media/image17.jpeg" Id="R85bcd41a9d39433d" /><Relationship Type="http://schemas.openxmlformats.org/officeDocument/2006/relationships/image" Target="/ppt/media/image18.jpeg" Id="R7431a5bde463453b" /><Relationship Type="http://schemas.openxmlformats.org/officeDocument/2006/relationships/notesSlide" Target="/ppt/notesSlides/notesSlide12.xml" Id="Rf3aaf129a2ff48a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2f8467e95414e90" /><Relationship Type="http://schemas.openxmlformats.org/officeDocument/2006/relationships/image" Target="/ppt/media/image19.jpeg" Id="R5c750b6924a04810" /><Relationship Type="http://schemas.openxmlformats.org/officeDocument/2006/relationships/image" Target="/ppt/media/image20.jpeg" Id="R16f6cf81d67c411f" /><Relationship Type="http://schemas.openxmlformats.org/officeDocument/2006/relationships/notesSlide" Target="/ppt/notesSlides/notesSlide13.xml" Id="R971210d3e08f4c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7e389d4fe344d70" /><Relationship Type="http://schemas.openxmlformats.org/officeDocument/2006/relationships/image" Target="/ppt/media/image3.png" Id="Rec90c20dab5d447f" /><Relationship Type="http://schemas.openxmlformats.org/officeDocument/2006/relationships/notesSlide" Target="/ppt/notesSlides/notesSlide14.xml" Id="R8222d2a32819400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c6136af3f37408f" /><Relationship Type="http://schemas.openxmlformats.org/officeDocument/2006/relationships/image" Target="/ppt/media/image4.png" Id="Rd4b9ea7fc2d644e1" /><Relationship Type="http://schemas.openxmlformats.org/officeDocument/2006/relationships/notesSlide" Target="/ppt/notesSlides/notesSlide15.xml" Id="Rc034e31a648642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be8473c1f734274" /><Relationship Type="http://schemas.openxmlformats.org/officeDocument/2006/relationships/image" Target="/ppt/media/image5.png" Id="R1847eed7ffd3484a" /><Relationship Type="http://schemas.openxmlformats.org/officeDocument/2006/relationships/notesSlide" Target="/ppt/notesSlides/notesSlide16.xml" Id="R0128f753721f478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2a943ca77e64969" /><Relationship Type="http://schemas.openxmlformats.org/officeDocument/2006/relationships/image" Target="/ppt/media/image21.jpeg" Id="Rf57d12172cb24aac" /><Relationship Type="http://schemas.openxmlformats.org/officeDocument/2006/relationships/image" Target="/ppt/media/image22.jpeg" Id="Rfcb2075ed96b45d6" /><Relationship Type="http://schemas.openxmlformats.org/officeDocument/2006/relationships/notesSlide" Target="/ppt/notesSlides/notesSlide17.xml" Id="R47f78d30be684d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689eedcc3bb404f" /><Relationship Type="http://schemas.openxmlformats.org/officeDocument/2006/relationships/image" Target="/ppt/media/image23.jpeg" Id="Raaed68d5fd144ae1" /><Relationship Type="http://schemas.openxmlformats.org/officeDocument/2006/relationships/image" Target="/ppt/media/image24.jpeg" Id="R5cd2d8312b2f438c" /><Relationship Type="http://schemas.openxmlformats.org/officeDocument/2006/relationships/image" Target="/ppt/media/image25.jpeg" Id="Rbebcd323b8144dfd" /><Relationship Type="http://schemas.openxmlformats.org/officeDocument/2006/relationships/notesSlide" Target="/ppt/notesSlides/notesSlide18.xml" Id="R12308586439545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ec79d7d0c544093" /><Relationship Type="http://schemas.openxmlformats.org/officeDocument/2006/relationships/image" Target="/ppt/media/image26.jpeg" Id="Rf8db8492884240db" /><Relationship Type="http://schemas.openxmlformats.org/officeDocument/2006/relationships/image" Target="/ppt/media/image27.jpeg" Id="Rb67aceabfc1244df" /><Relationship Type="http://schemas.openxmlformats.org/officeDocument/2006/relationships/image" Target="/ppt/media/image28.jpeg" Id="R62ee2a1f543d46f2" /><Relationship Type="http://schemas.openxmlformats.org/officeDocument/2006/relationships/notesSlide" Target="/ppt/notesSlides/notesSlide19.xml" Id="Rf4afb1f282454f5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92beaa1394c4dc9" /><Relationship Type="http://schemas.openxmlformats.org/officeDocument/2006/relationships/image" Target="/ppt/media/image29.jpeg" Id="R28efa13033654fa7" /><Relationship Type="http://schemas.openxmlformats.org/officeDocument/2006/relationships/image" Target="/ppt/media/image30.jpeg" Id="R91e1d9f2730c4747" /><Relationship Type="http://schemas.openxmlformats.org/officeDocument/2006/relationships/notesSlide" Target="/ppt/notesSlides/notesSlide20.xml" Id="R6cbf81ff9fab418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81e397e78bb4bab" /><Relationship Type="http://schemas.openxmlformats.org/officeDocument/2006/relationships/image" Target="/ppt/media/image31.jpeg" Id="R8906e90c1e4146b9" /><Relationship Type="http://schemas.openxmlformats.org/officeDocument/2006/relationships/image" Target="/ppt/media/image32.jpeg" Id="Rde305796077f455c" /><Relationship Type="http://schemas.openxmlformats.org/officeDocument/2006/relationships/image" Target="/ppt/media/image33.jpeg" Id="Rfa96b0e5b68641db" /><Relationship Type="http://schemas.openxmlformats.org/officeDocument/2006/relationships/notesSlide" Target="/ppt/notesSlides/notesSlide21.xml" Id="R123bc08cf1d74d7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b3cddc2a932489a" /><Relationship Type="http://schemas.openxmlformats.org/officeDocument/2006/relationships/notesSlide" Target="/ppt/notesSlides/notesSlide22.xml" Id="R9721f9d23c5445c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23e0fba96d845ef" /><Relationship Type="http://schemas.openxmlformats.org/officeDocument/2006/relationships/image" Target="/ppt/media/image34.jpeg" Id="R0ee220ea7c924361" /><Relationship Type="http://schemas.openxmlformats.org/officeDocument/2006/relationships/image" Target="/ppt/media/image35.jpeg" Id="R688b7aca48624820" /><Relationship Type="http://schemas.openxmlformats.org/officeDocument/2006/relationships/notesSlide" Target="/ppt/notesSlides/notesSlide23.xml" Id="R90abdf48842b4ec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e4899ddf6b744fe" /><Relationship Type="http://schemas.openxmlformats.org/officeDocument/2006/relationships/image" Target="/ppt/media/image36.jpeg" Id="Rb9cc845042644667" /><Relationship Type="http://schemas.openxmlformats.org/officeDocument/2006/relationships/image" Target="/ppt/media/image37.jpeg" Id="Rac313f7c1e5341a8" /><Relationship Type="http://schemas.openxmlformats.org/officeDocument/2006/relationships/notesSlide" Target="/ppt/notesSlides/notesSlide24.xml" Id="R401fcc14d635443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95b2d6a640d453b" /><Relationship Type="http://schemas.openxmlformats.org/officeDocument/2006/relationships/image" Target="/ppt/media/image38.jpeg" Id="Rd723e4d2569645c4" /><Relationship Type="http://schemas.openxmlformats.org/officeDocument/2006/relationships/notesSlide" Target="/ppt/notesSlides/notesSlide25.xml" Id="Rd012e1ff9d4d45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b29d1edbec0486b" /><Relationship Type="http://schemas.openxmlformats.org/officeDocument/2006/relationships/image" Target="/ppt/media/image39.jpeg" Id="R6f204307af0046c1" /><Relationship Type="http://schemas.openxmlformats.org/officeDocument/2006/relationships/notesSlide" Target="/ppt/notesSlides/notesSlide26.xml" Id="R01ad5b31999e4c6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e66eb52a848441d4" /><Relationship Type="http://schemas.openxmlformats.org/officeDocument/2006/relationships/image" Target="/ppt/media/image40.jpeg" Id="R5250a746d8954be4" /><Relationship Type="http://schemas.openxmlformats.org/officeDocument/2006/relationships/notesSlide" Target="/ppt/notesSlides/notesSlide27.xml" Id="R1df45fe0d0a44d1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1c65c08b11134603" /><Relationship Type="http://schemas.openxmlformats.org/officeDocument/2006/relationships/notesSlide" Target="/ppt/notesSlides/notesSlide28.xml" Id="R68849a5404f44a6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335870cc5ca43e0" /><Relationship Type="http://schemas.openxmlformats.org/officeDocument/2006/relationships/notesSlide" Target="/ppt/notesSlides/notesSlide29.xml" Id="R204c113bf53c4b9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998c6beae0f492e" /><Relationship Type="http://schemas.openxmlformats.org/officeDocument/2006/relationships/image" Target="/ppt/media/image41.jpeg" Id="Rc0adcd66b0af45e3" /><Relationship Type="http://schemas.openxmlformats.org/officeDocument/2006/relationships/notesSlide" Target="/ppt/notesSlides/notesSlide30.xml" Id="R774b19ed8132448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097bad1189b489c" /><Relationship Type="http://schemas.openxmlformats.org/officeDocument/2006/relationships/image" Target="/ppt/media/image42.jpeg" Id="R576e0d8ba4714481" /><Relationship Type="http://schemas.openxmlformats.org/officeDocument/2006/relationships/notesSlide" Target="/ppt/notesSlides/notesSlide31.xml" Id="R28360794e7a841c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c7e8bc17f0c24e64" /><Relationship Type="http://schemas.openxmlformats.org/officeDocument/2006/relationships/image" Target="/ppt/media/image43.jpeg" Id="R256711ee02cb4c27" /><Relationship Type="http://schemas.openxmlformats.org/officeDocument/2006/relationships/notesSlide" Target="/ppt/notesSlides/notesSlide32.xml" Id="R3de634e2e4ea4cc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32e0557f005343e4" /><Relationship Type="http://schemas.openxmlformats.org/officeDocument/2006/relationships/image" Target="/ppt/media/image44.jpeg" Id="R57b6e3ed30fd4b82" /><Relationship Type="http://schemas.openxmlformats.org/officeDocument/2006/relationships/image" Target="/ppt/media/image6.png" Id="R799029130ba7426f" /><Relationship Type="http://schemas.openxmlformats.org/officeDocument/2006/relationships/notesSlide" Target="/ppt/notesSlides/notesSlide33.xml" Id="R32d2331d5fc3468e" /></Relationships>
</file>

<file path=ppt/slides/slide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4b2ad480c164f9c"/>
          <a:stretch xmlns:a="http://schemas.openxmlformats.org/drawingml/2006/main"/>
        </p:blipFill>
        <p:spPr>
          <a:xfrm xmlns:a="http://schemas.openxmlformats.org/drawingml/2006/main">
            <a:off x="4807981" y="1000125"/>
            <a:ext cx="6862289" cy="4572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B3E6537-D9E1-45A6-AF8D-C7992EED5519}"/>
              </a:ext>
            </a:extLst>
          </p:cNvPr>
          <p:cNvSpPr>
            <a:spLocks xmlns:a="http://schemas.openxmlformats.org/drawingml/2006/main" noGrp="1"/>
          </p:cNvSpPr>
          <p:nvPr/>
        </p:nvSpPr>
        <p:spPr>
          <a:xfrm xmlns:a="http://schemas.openxmlformats.org/drawingml/2006/main">
            <a:off x="0" y="0"/>
            <a:ext cx="4429125" cy="68580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3F7D171-5374-4672-B552-3B51DCF50AB3}"/>
              </a:ext>
            </a:extLst>
          </p:cNvPr>
          <p:cNvSpPr>
            <a:spLocks xmlns:a="http://schemas.openxmlformats.org/drawingml/2006/main" noGrp="1"/>
          </p:cNvSpPr>
          <p:nvPr/>
        </p:nvSpPr>
        <p:spPr>
          <a:xfrm xmlns:a="http://schemas.openxmlformats.org/drawingml/2006/main">
            <a:off x="476250" y="266700"/>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a:t>
            </a:r>
          </a:p>
        </p:txBody>
      </p:sp>
      <p:sp>
        <p:nvSpPr>
          <p:cNvPr id="4" name="">
            <a:extLst xmlns:a="http://schemas.openxmlformats.org/drawingml/2006/main">
              <a:ext uri="{FF2B5EF4-FFF2-40B4-BE49-F238E27FC236}">
                <a16:creationId xmlns:a16="http://schemas.microsoft.com/office/drawing/2014/main" id="{4C1AB9E9-C937-413F-906B-5980EE6C3937}"/>
              </a:ext>
            </a:extLst>
          </p:cNvPr>
          <p:cNvSpPr>
            <a:spLocks xmlns:a="http://schemas.openxmlformats.org/drawingml/2006/main" noGrp="1"/>
          </p:cNvSpPr>
          <p:nvPr/>
        </p:nvSpPr>
        <p:spPr>
          <a:xfrm xmlns:a="http://schemas.openxmlformats.org/drawingml/2006/main">
            <a:off x="476250" y="1190625"/>
            <a:ext cx="400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242821"/>
                </a:solidFill>
                <a:latin typeface="Arial"/>
                <a:ea typeface="Arial"/>
                <a:cs typeface="Arial"/>
              </a:defRPr>
            </a:pPr>
            <a:r>
              <a:rPr sz="4050" b="1">
                <a:solidFill>
                  <a:srgbClr val="242821"/>
                </a:solidFill>
                <a:latin typeface="Arial"/>
                <a:ea typeface="Arial"/>
                <a:cs typeface="Arial"/>
              </a:rPr>
              <a:t>How do we make the perfect public toilet?</a:t>
            </a:r>
          </a:p>
        </p:txBody>
      </p:sp>
      <p:sp>
        <p:nvSpPr>
          <p:cNvPr id="5" name="">
            <a:extLst xmlns:a="http://schemas.openxmlformats.org/drawingml/2006/main">
              <a:ext uri="{FF2B5EF4-FFF2-40B4-BE49-F238E27FC236}">
                <a16:creationId xmlns:a16="http://schemas.microsoft.com/office/drawing/2014/main" id="{3C6735AF-B8FF-478C-B6F9-CA2B4D5E674F}"/>
              </a:ext>
            </a:extLst>
          </p:cNvPr>
          <p:cNvSpPr>
            <a:spLocks xmlns:a="http://schemas.openxmlformats.org/drawingml/2006/main" noGrp="1"/>
          </p:cNvSpPr>
          <p:nvPr/>
        </p:nvSpPr>
        <p:spPr>
          <a:xfrm xmlns:a="http://schemas.openxmlformats.org/drawingml/2006/main">
            <a:off x="476250" y="4695825"/>
            <a:ext cx="404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From a public toilet to a better city.</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edf59204aab458c"/>
          <a:stretch xmlns:a="http://schemas.openxmlformats.org/drawingml/2006/main"/>
        </p:blipFill>
        <p:spPr>
          <a:xfrm xmlns:a="http://schemas.openxmlformats.org/drawingml/2006/main">
            <a:off x="542925" y="3952875"/>
            <a:ext cx="476250" cy="476250"/>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0ed36f6372d417b"/>
          <a:stretch xmlns:a="http://schemas.openxmlformats.org/drawingml/2006/main"/>
        </p:blipFill>
        <p:spPr>
          <a:xfrm xmlns:a="http://schemas.openxmlformats.org/drawingml/2006/main">
            <a:off x="1600880" y="4019550"/>
            <a:ext cx="598714" cy="3619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5561871-935D-490B-AA65-64C1FF030D38}"/>
              </a:ext>
            </a:extLst>
          </p:cNvPr>
          <p:cNvSpPr>
            <a:spLocks xmlns:a="http://schemas.openxmlformats.org/drawingml/2006/main" noGrp="1"/>
          </p:cNvSpPr>
          <p:nvPr/>
        </p:nvSpPr>
        <p:spPr>
          <a:xfrm xmlns:a="http://schemas.openxmlformats.org/drawingml/2006/main">
            <a:off x="476250" y="5495925"/>
            <a:ext cx="4048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242821"/>
                </a:solidFill>
                <a:latin typeface="Arial"/>
                <a:ea typeface="Arial"/>
                <a:cs typeface="Arial"/>
              </a:defRPr>
            </a:pPr>
            <a:r>
              <a:rPr sz="1425" b="1">
                <a:solidFill>
                  <a:srgbClr val="242821"/>
                </a:solidFill>
                <a:latin typeface="Arial"/>
                <a:ea typeface="Arial"/>
                <a:cs typeface="Arial"/>
              </a:rPr>
              <a:t>Vedanth Nath</a:t>
            </a:r>
          </a:p>
        </p:txBody>
      </p:sp>
      <p:sp>
        <p:nvSpPr>
          <p:cNvPr id="9" name="">
            <a:extLst xmlns:a="http://schemas.openxmlformats.org/drawingml/2006/main">
              <a:ext uri="{FF2B5EF4-FFF2-40B4-BE49-F238E27FC236}">
                <a16:creationId xmlns:a16="http://schemas.microsoft.com/office/drawing/2014/main" id="{D356DBDD-22D2-4629-A9F1-92B96A966C30}"/>
              </a:ext>
            </a:extLst>
          </p:cNvPr>
          <p:cNvSpPr>
            <a:spLocks xmlns:a="http://schemas.openxmlformats.org/drawingml/2006/main" noGrp="1"/>
          </p:cNvSpPr>
          <p:nvPr/>
        </p:nvSpPr>
        <p:spPr>
          <a:xfrm xmlns:a="http://schemas.openxmlformats.org/drawingml/2006/main">
            <a:off x="476250" y="5895975"/>
            <a:ext cx="4048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Karnataka Urban Infrastructure</a:t>
            </a:r>
          </a:p>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&amp; Investment Summit 2026</a:t>
            </a:r>
          </a:p>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9 September · Conrad Bengaluru</a:t>
            </a:r>
          </a:p>
        </p:txBody>
      </p:sp>
      <p:sp>
        <p:nvSpPr>
          <p:cNvPr id="10" name="">
            <a:extLst xmlns:a="http://schemas.openxmlformats.org/drawingml/2006/main">
              <a:ext uri="{FF2B5EF4-FFF2-40B4-BE49-F238E27FC236}">
                <a16:creationId xmlns:a16="http://schemas.microsoft.com/office/drawing/2014/main" id="{B3623FC6-1CAD-4FD8-991D-14BF8920288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Lumbini Park · Original project photograph, July 2026</a:t>
            </a:r>
          </a:p>
        </p:txBody>
      </p:sp>
    </p:spTree>
    <p:extLst>
      <p:ext uri="{BB962C8B-B14F-4D97-AF65-F5344CB8AC3E}">
        <p14:creationId xmlns:p14="http://schemas.microsoft.com/office/powerpoint/2010/main" val="768589856"/>
      </p:ext>
    </p:extLst>
  </p:cSld>
</p:sld>
</file>

<file path=ppt/slides/slide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66C12F8-0358-4C65-9922-5C31442DAB28}"/>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9D56EB1E-EB51-48DE-884C-4471BCF9ECB5}"/>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street I grew up with.</a:t>
            </a:r>
          </a:p>
        </p:txBody>
      </p:sp>
      <p:sp>
        <p:nvSpPr>
          <p:cNvPr id="3" name="">
            <a:extLst xmlns:a="http://schemas.openxmlformats.org/drawingml/2006/main">
              <a:ext uri="{FF2B5EF4-FFF2-40B4-BE49-F238E27FC236}">
                <a16:creationId xmlns:a16="http://schemas.microsoft.com/office/drawing/2014/main" id="{007555E4-7BA4-4843-B49E-61A00F2F8800}"/>
              </a:ext>
            </a:extLst>
          </p:cNvPr>
          <p:cNvSpPr>
            <a:spLocks xmlns:a="http://schemas.openxmlformats.org/drawingml/2006/main" noGrp="1"/>
          </p:cNvSpPr>
          <p:nvPr/>
        </p:nvSpPr>
        <p:spPr>
          <a:xfrm xmlns:a="http://schemas.openxmlformats.org/drawingml/2006/main">
            <a:off x="476250" y="1971675"/>
            <a:ext cx="609501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b3a6e7449464be9"/>
          <a:stretch xmlns:a="http://schemas.openxmlformats.org/drawingml/2006/main"/>
        </p:blipFill>
        <p:spPr>
          <a:xfrm xmlns:a="http://schemas.openxmlformats.org/drawingml/2006/main">
            <a:off x="476250" y="1991547"/>
            <a:ext cx="6095017" cy="3751206"/>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8A97231-1AB2-47E2-8C3B-DD018424EC9B}"/>
              </a:ext>
            </a:extLst>
          </p:cNvPr>
          <p:cNvSpPr>
            <a:spLocks xmlns:a="http://schemas.openxmlformats.org/drawingml/2006/main" noGrp="1"/>
          </p:cNvSpPr>
          <p:nvPr/>
        </p:nvSpPr>
        <p:spPr>
          <a:xfrm xmlns:a="http://schemas.openxmlformats.org/drawingml/2006/main">
            <a:off x="6714142" y="1971675"/>
            <a:ext cx="5001608"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dac14acec7e4e14"/>
          <a:stretch xmlns:a="http://schemas.openxmlformats.org/drawingml/2006/main"/>
        </p:blipFill>
        <p:spPr>
          <a:xfrm xmlns:a="http://schemas.openxmlformats.org/drawingml/2006/main">
            <a:off x="6714142" y="1991547"/>
            <a:ext cx="5001608" cy="3751206"/>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12ECF56-F11C-446A-83EF-EACA11E3BA2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public space has to let people stay.</a:t>
            </a:r>
          </a:p>
        </p:txBody>
      </p:sp>
      <p:sp>
        <p:nvSpPr>
          <p:cNvPr id="8" name="">
            <a:extLst xmlns:a="http://schemas.openxmlformats.org/drawingml/2006/main">
              <a:ext uri="{FF2B5EF4-FFF2-40B4-BE49-F238E27FC236}">
                <a16:creationId xmlns:a16="http://schemas.microsoft.com/office/drawing/2014/main" id="{CCBD2003-DA69-4548-8250-79CF90E3C0A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Hyderabad archive · Photos provide location context, not a documented before/after</a:t>
            </a:r>
          </a:p>
        </p:txBody>
      </p:sp>
      <p:sp>
        <p:nvSpPr>
          <p:cNvPr id="9" name="">
            <a:extLst xmlns:a="http://schemas.openxmlformats.org/drawingml/2006/main">
              <a:ext uri="{FF2B5EF4-FFF2-40B4-BE49-F238E27FC236}">
                <a16:creationId xmlns:a16="http://schemas.microsoft.com/office/drawing/2014/main" id="{CDE10FA4-6D75-4934-B3C4-E6B303463D70}"/>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02</a:t>
            </a:r>
          </a:p>
        </p:txBody>
      </p:sp>
    </p:spTree>
    <p:extLst>
      <p:ext uri="{BB962C8B-B14F-4D97-AF65-F5344CB8AC3E}">
        <p14:creationId xmlns:p14="http://schemas.microsoft.com/office/powerpoint/2010/main" val="989280422"/>
      </p:ext>
    </p:extLst>
  </p:cSld>
</p:sld>
</file>

<file path=ppt/slides/slide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3217e50481743eb"/>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4C20746-DD75-423C-B5EB-1B620BD143B9}"/>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4D086FC-0BC3-4763-9D86-77B254E681D4}"/>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C36B06C-B983-4152-9B91-22FF7E8A1653}"/>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This is where we start.</a:t>
            </a:r>
          </a:p>
        </p:txBody>
      </p:sp>
      <p:sp>
        <p:nvSpPr>
          <p:cNvPr id="5" name="">
            <a:extLst xmlns:a="http://schemas.openxmlformats.org/drawingml/2006/main">
              <a:ext uri="{FF2B5EF4-FFF2-40B4-BE49-F238E27FC236}">
                <a16:creationId xmlns:a16="http://schemas.microsoft.com/office/drawing/2014/main" id="{A0DCA69E-479C-4168-B338-9C0B4512197E}"/>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D364541-1BE3-44C5-B59C-3E993080D364}"/>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A food stall. Rubbish. A toilet too many people cannot use.</a:t>
            </a:r>
          </a:p>
        </p:txBody>
      </p:sp>
      <p:sp>
        <p:nvSpPr>
          <p:cNvPr id="7" name="">
            <a:extLst xmlns:a="http://schemas.openxmlformats.org/drawingml/2006/main">
              <a:ext uri="{FF2B5EF4-FFF2-40B4-BE49-F238E27FC236}">
                <a16:creationId xmlns:a16="http://schemas.microsoft.com/office/drawing/2014/main" id="{688C851C-7B4A-4090-B968-668154831269}"/>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9E3C5AD-A259-4472-9E4E-78138D4A403A}"/>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B4DFFFB1-449B-45B8-86E2-9ADCAEAF962F}"/>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1 / 5</a:t>
            </a:r>
          </a:p>
        </p:txBody>
      </p:sp>
    </p:spTree>
    <p:extLst>
      <p:ext uri="{BB962C8B-B14F-4D97-AF65-F5344CB8AC3E}">
        <p14:creationId xmlns:p14="http://schemas.microsoft.com/office/powerpoint/2010/main" val="1369116812"/>
      </p:ext>
    </p:extLst>
  </p:cSld>
</p:sld>
</file>

<file path=ppt/slides/slide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5c353e9011a4166"/>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E94613-998C-4B9E-B0FB-21AD5028BF11}"/>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CBD7EA8-896E-48D7-8A9B-06BA0985A8A0}"/>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9114279-ECAB-40D4-A7D4-940CA67F6B01}"/>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First, make room for people.</a:t>
            </a:r>
          </a:p>
        </p:txBody>
      </p:sp>
      <p:sp>
        <p:nvSpPr>
          <p:cNvPr id="5" name="">
            <a:extLst xmlns:a="http://schemas.openxmlformats.org/drawingml/2006/main">
              <a:ext uri="{FF2B5EF4-FFF2-40B4-BE49-F238E27FC236}">
                <a16:creationId xmlns:a16="http://schemas.microsoft.com/office/drawing/2014/main" id="{A2FA3C89-355C-46CC-A0ED-A3657314EB95}"/>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CB1C8D3-FF42-487E-909A-1437E21A1DD8}"/>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Clear the rubbish and repair the walking surface.</a:t>
            </a:r>
          </a:p>
        </p:txBody>
      </p:sp>
      <p:sp>
        <p:nvSpPr>
          <p:cNvPr id="7" name="">
            <a:extLst xmlns:a="http://schemas.openxmlformats.org/drawingml/2006/main">
              <a:ext uri="{FF2B5EF4-FFF2-40B4-BE49-F238E27FC236}">
                <a16:creationId xmlns:a16="http://schemas.microsoft.com/office/drawing/2014/main" id="{A70B30A5-0210-4FD8-9F8C-C6DDD06928CD}"/>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31A597F-BBD5-47A8-9D53-A935BB9876B0}"/>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008F7558-684B-4599-BC95-E1C492F8B680}"/>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2 / 5</a:t>
            </a:r>
          </a:p>
        </p:txBody>
      </p:sp>
    </p:spTree>
    <p:extLst>
      <p:ext uri="{BB962C8B-B14F-4D97-AF65-F5344CB8AC3E}">
        <p14:creationId xmlns:p14="http://schemas.microsoft.com/office/powerpoint/2010/main" val="1241004612"/>
      </p:ext>
    </p:extLst>
  </p:cSld>
</p:sld>
</file>

<file path=ppt/slides/slide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8c5cf8b4bbcc4ac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1A59D10-C28D-4A21-AE52-634F76E0E036}"/>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05F450B-ECFC-454C-B59D-A43551F1FFBD}"/>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40EA58B-B226-4E17-9C38-F16BB47709CC}"/>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One integrated LooCafe.</a:t>
            </a:r>
          </a:p>
        </p:txBody>
      </p:sp>
      <p:sp>
        <p:nvSpPr>
          <p:cNvPr id="5" name="">
            <a:extLst xmlns:a="http://schemas.openxmlformats.org/drawingml/2006/main">
              <a:ext uri="{FF2B5EF4-FFF2-40B4-BE49-F238E27FC236}">
                <a16:creationId xmlns:a16="http://schemas.microsoft.com/office/drawing/2014/main" id="{CFA6CB74-C7B0-46AE-AAA7-1BA93CCC38E4}"/>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56AB600-A516-49B7-B445-6C291E799666}"/>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Shop at the front; toilet entrances on the side and toward the back.</a:t>
            </a:r>
          </a:p>
        </p:txBody>
      </p:sp>
      <p:sp>
        <p:nvSpPr>
          <p:cNvPr id="7" name="">
            <a:extLst xmlns:a="http://schemas.openxmlformats.org/drawingml/2006/main">
              <a:ext uri="{FF2B5EF4-FFF2-40B4-BE49-F238E27FC236}">
                <a16:creationId xmlns:a16="http://schemas.microsoft.com/office/drawing/2014/main" id="{A4ADF842-F44D-474C-A5E0-9E65A27A5313}"/>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CEA0167-2351-45A9-90F5-479726B031EA}"/>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C6D6AE04-D5E0-4CAD-9BB2-E758B7FC2A11}"/>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3 / 5</a:t>
            </a:r>
          </a:p>
        </p:txBody>
      </p:sp>
    </p:spTree>
    <p:extLst>
      <p:ext uri="{BB962C8B-B14F-4D97-AF65-F5344CB8AC3E}">
        <p14:creationId xmlns:p14="http://schemas.microsoft.com/office/powerpoint/2010/main" val="321773334"/>
      </p:ext>
    </p:extLst>
  </p:cSld>
</p:sld>
</file>

<file path=ppt/slides/slide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5daef5e1e014525"/>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C8D725F-4553-47EB-A94B-5DB51230A505}"/>
              </a:ext>
            </a:extLst>
          </p:cNvPr>
          <p:cNvSpPr>
            <a:spLocks xmlns:a="http://schemas.openxmlformats.org/drawingml/2006/main" noGrp="1"/>
          </p:cNvSpPr>
          <p:nvPr/>
        </p:nvSpPr>
        <p:spPr>
          <a:xfrm xmlns:a="http://schemas.openxmlformats.org/drawingml/2006/main">
            <a:off x="2562225" y="4048125"/>
            <a:ext cx="2143125" cy="35242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0AA95E3-B21C-435A-86A7-90AF4C407E71}"/>
              </a:ext>
            </a:extLst>
          </p:cNvPr>
          <p:cNvSpPr>
            <a:spLocks xmlns:a="http://schemas.openxmlformats.org/drawingml/2006/main" noGrp="1"/>
          </p:cNvSpPr>
          <p:nvPr/>
        </p:nvSpPr>
        <p:spPr>
          <a:xfrm xmlns:a="http://schemas.openxmlformats.org/drawingml/2006/main">
            <a:off x="2686050" y="4095750"/>
            <a:ext cx="19716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242821"/>
                </a:solidFill>
                <a:latin typeface="Arial"/>
                <a:ea typeface="Arial"/>
                <a:cs typeface="Arial"/>
              </a:defRPr>
            </a:pPr>
            <a:r>
              <a:rPr sz="1275" b="1">
                <a:solidFill>
                  <a:srgbClr val="242821"/>
                </a:solidFill>
                <a:latin typeface="Arial"/>
                <a:ea typeface="Arial"/>
                <a:cs typeface="Arial"/>
              </a:rPr>
              <a:t>SHOP → UPKEEP</a:t>
            </a:r>
          </a:p>
        </p:txBody>
      </p:sp>
      <p:sp>
        <p:nvSpPr>
          <p:cNvPr id="4" name="">
            <a:extLst xmlns:a="http://schemas.openxmlformats.org/drawingml/2006/main">
              <a:ext uri="{FF2B5EF4-FFF2-40B4-BE49-F238E27FC236}">
                <a16:creationId xmlns:a16="http://schemas.microsoft.com/office/drawing/2014/main" id="{B34986D8-04FF-47AD-965F-7379B30F45D5}"/>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890EE80-6F9D-4DC4-91E8-49D04DC6B36F}"/>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5A1BB1B-EE66-4634-A3F1-B677A5DB89D2}"/>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The shop supports the service.</a:t>
            </a:r>
          </a:p>
        </p:txBody>
      </p:sp>
      <p:sp>
        <p:nvSpPr>
          <p:cNvPr id="7" name="">
            <a:extLst xmlns:a="http://schemas.openxmlformats.org/drawingml/2006/main">
              <a:ext uri="{FF2B5EF4-FFF2-40B4-BE49-F238E27FC236}">
                <a16:creationId xmlns:a16="http://schemas.microsoft.com/office/drawing/2014/main" id="{C46B5233-4B4E-46B7-B315-54A8FDA01119}"/>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2068E1F-7D0F-491D-95AB-8452271529EE}"/>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The front shop generates revenue to help pay for cleaning and maintenance.</a:t>
            </a:r>
          </a:p>
        </p:txBody>
      </p:sp>
      <p:sp>
        <p:nvSpPr>
          <p:cNvPr id="9" name="">
            <a:extLst xmlns:a="http://schemas.openxmlformats.org/drawingml/2006/main">
              <a:ext uri="{FF2B5EF4-FFF2-40B4-BE49-F238E27FC236}">
                <a16:creationId xmlns:a16="http://schemas.microsoft.com/office/drawing/2014/main" id="{85AE737D-B59F-4C70-9491-C5C4845B7574}"/>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7F958E2-38B2-4752-9CBE-00BE47034B40}"/>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11" name="">
            <a:extLst xmlns:a="http://schemas.openxmlformats.org/drawingml/2006/main">
              <a:ext uri="{FF2B5EF4-FFF2-40B4-BE49-F238E27FC236}">
                <a16:creationId xmlns:a16="http://schemas.microsoft.com/office/drawing/2014/main" id="{EF516F3B-0CF9-46F3-BB84-1BDD1C1CDCD0}"/>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4 / 5</a:t>
            </a:r>
          </a:p>
        </p:txBody>
      </p:sp>
    </p:spTree>
    <p:extLst>
      <p:ext uri="{BB962C8B-B14F-4D97-AF65-F5344CB8AC3E}">
        <p14:creationId xmlns:p14="http://schemas.microsoft.com/office/powerpoint/2010/main" val="504070793"/>
      </p:ext>
    </p:extLst>
  </p:cSld>
</p:sld>
</file>

<file path=ppt/slides/slide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c7c42f190db4f6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E1AD38-16ED-48C3-AF88-5C9EEBC10C81}"/>
              </a:ext>
            </a:extLst>
          </p:cNvPr>
          <p:cNvSpPr>
            <a:spLocks xmlns:a="http://schemas.openxmlformats.org/drawingml/2006/main" noGrp="1"/>
          </p:cNvSpPr>
          <p:nvPr/>
        </p:nvSpPr>
        <p:spPr>
          <a:xfrm xmlns:a="http://schemas.openxmlformats.org/drawingml/2006/main">
            <a:off x="4391025" y="2876550"/>
            <a:ext cx="2952750" cy="35242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53239AC-7A08-4F91-AF6B-B5008DE7A3E4}"/>
              </a:ext>
            </a:extLst>
          </p:cNvPr>
          <p:cNvSpPr>
            <a:spLocks xmlns:a="http://schemas.openxmlformats.org/drawingml/2006/main" noGrp="1"/>
          </p:cNvSpPr>
          <p:nvPr/>
        </p:nvSpPr>
        <p:spPr>
          <a:xfrm xmlns:a="http://schemas.openxmlformats.org/drawingml/2006/main">
            <a:off x="4514850" y="2924175"/>
            <a:ext cx="2809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242821"/>
                </a:solidFill>
                <a:latin typeface="Arial"/>
                <a:ea typeface="Arial"/>
                <a:cs typeface="Arial"/>
              </a:defRPr>
            </a:pPr>
            <a:r>
              <a:rPr sz="1275" b="1">
                <a:solidFill>
                  <a:srgbClr val="242821"/>
                </a:solidFill>
                <a:latin typeface="Arial"/>
                <a:ea typeface="Arial"/>
                <a:cs typeface="Arial"/>
              </a:rPr>
              <a:t>ADVERTISING → UPKEEP</a:t>
            </a:r>
          </a:p>
        </p:txBody>
      </p:sp>
      <p:sp>
        <p:nvSpPr>
          <p:cNvPr id="4" name="">
            <a:extLst xmlns:a="http://schemas.openxmlformats.org/drawingml/2006/main">
              <a:ext uri="{FF2B5EF4-FFF2-40B4-BE49-F238E27FC236}">
                <a16:creationId xmlns:a16="http://schemas.microsoft.com/office/drawing/2014/main" id="{DE6D8679-176E-436B-8299-29574C5C36ED}"/>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72C5CAB-4B0D-4959-888F-41A2CFF3D166}"/>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4F61C7D-D3A7-4691-BC9C-2963D163E2C2}"/>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Advertising helps fund upkeep.</a:t>
            </a:r>
          </a:p>
        </p:txBody>
      </p:sp>
      <p:sp>
        <p:nvSpPr>
          <p:cNvPr id="7" name="">
            <a:extLst xmlns:a="http://schemas.openxmlformats.org/drawingml/2006/main">
              <a:ext uri="{FF2B5EF4-FFF2-40B4-BE49-F238E27FC236}">
                <a16:creationId xmlns:a16="http://schemas.microsoft.com/office/drawing/2014/main" id="{6429D549-BA79-4FBF-ABDB-DDC2A9D07C4C}"/>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AA8C381-413A-4B0C-BAA5-FBB14CE92631}"/>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Upper advertising panels provide another source of income for upkeep.</a:t>
            </a:r>
          </a:p>
        </p:txBody>
      </p:sp>
      <p:sp>
        <p:nvSpPr>
          <p:cNvPr id="9" name="">
            <a:extLst xmlns:a="http://schemas.openxmlformats.org/drawingml/2006/main">
              <a:ext uri="{FF2B5EF4-FFF2-40B4-BE49-F238E27FC236}">
                <a16:creationId xmlns:a16="http://schemas.microsoft.com/office/drawing/2014/main" id="{57E03685-FD7C-482F-960B-18DD0ABCE0DF}"/>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2954B0B-D839-4221-8788-2A74B58AFDF8}"/>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11" name="">
            <a:extLst xmlns:a="http://schemas.openxmlformats.org/drawingml/2006/main">
              <a:ext uri="{FF2B5EF4-FFF2-40B4-BE49-F238E27FC236}">
                <a16:creationId xmlns:a16="http://schemas.microsoft.com/office/drawing/2014/main" id="{208FC588-9CA6-4DD5-9ABC-87EF0831F8A3}"/>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5 / 5</a:t>
            </a:r>
          </a:p>
        </p:txBody>
      </p:sp>
    </p:spTree>
    <p:extLst>
      <p:ext uri="{BB962C8B-B14F-4D97-AF65-F5344CB8AC3E}">
        <p14:creationId xmlns:p14="http://schemas.microsoft.com/office/powerpoint/2010/main" val="1965447919"/>
      </p:ext>
    </p:extLst>
  </p:cSld>
</p:sld>
</file>

<file path=ppt/slides/slide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62145F9-A8DF-4008-B315-926C26AA4FE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C061C991-C0E5-4028-B4EA-BFECDE739A6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This is the standard LooCafe.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4c2826abb454d6e"/>
          <a:stretch xmlns:a="http://schemas.openxmlformats.org/drawingml/2006/main"/>
        </p:blipFill>
        <p:spPr>
          <a:xfrm xmlns:a="http://schemas.openxmlformats.org/drawingml/2006/main">
            <a:off x="476250" y="1714500"/>
            <a:ext cx="5486400" cy="4114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F32719-7D71-4856-A16E-A95EA753311A}"/>
              </a:ext>
            </a:extLst>
          </p:cNvPr>
          <p:cNvSpPr>
            <a:spLocks xmlns:a="http://schemas.openxmlformats.org/drawingml/2006/main" noGrp="1"/>
          </p:cNvSpPr>
          <p:nvPr/>
        </p:nvSpPr>
        <p:spPr>
          <a:xfrm xmlns:a="http://schemas.openxmlformats.org/drawingml/2006/main">
            <a:off x="3661029" y="4556379"/>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41691ED8-A509-497A-BD8E-2E038E69C2F4}"/>
              </a:ext>
            </a:extLst>
          </p:cNvPr>
          <p:cNvSpPr>
            <a:spLocks xmlns:a="http://schemas.openxmlformats.org/drawingml/2006/main" noGrp="1"/>
          </p:cNvSpPr>
          <p:nvPr/>
        </p:nvSpPr>
        <p:spPr>
          <a:xfrm xmlns:a="http://schemas.openxmlformats.org/drawingml/2006/main">
            <a:off x="1850517" y="4762119"/>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7BA87F46-6E5E-41F1-8DC6-CE819A71CDC2}"/>
              </a:ext>
            </a:extLst>
          </p:cNvPr>
          <p:cNvSpPr>
            <a:spLocks xmlns:a="http://schemas.openxmlformats.org/drawingml/2006/main" noGrp="1"/>
          </p:cNvSpPr>
          <p:nvPr/>
        </p:nvSpPr>
        <p:spPr>
          <a:xfrm xmlns:a="http://schemas.openxmlformats.org/drawingml/2006/main">
            <a:off x="4483989" y="2951607"/>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3</a:t>
            </a:r>
          </a:p>
        </p:txBody>
      </p:sp>
      <p:sp>
        <p:nvSpPr>
          <p:cNvPr id="7" name="">
            <a:extLst xmlns:a="http://schemas.openxmlformats.org/drawingml/2006/main">
              <a:ext uri="{FF2B5EF4-FFF2-40B4-BE49-F238E27FC236}">
                <a16:creationId xmlns:a16="http://schemas.microsoft.com/office/drawing/2014/main" id="{EA3EE34B-60F5-4863-99F0-CA9999E80E82}"/>
              </a:ext>
            </a:extLst>
          </p:cNvPr>
          <p:cNvSpPr>
            <a:spLocks xmlns:a="http://schemas.openxmlformats.org/drawingml/2006/main" noGrp="1"/>
          </p:cNvSpPr>
          <p:nvPr/>
        </p:nvSpPr>
        <p:spPr>
          <a:xfrm xmlns:a="http://schemas.openxmlformats.org/drawingml/2006/main">
            <a:off x="6696075" y="195262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1</a:t>
            </a:r>
          </a:p>
        </p:txBody>
      </p:sp>
      <p:sp>
        <p:nvSpPr>
          <p:cNvPr id="8" name="">
            <a:extLst xmlns:a="http://schemas.openxmlformats.org/drawingml/2006/main">
              <a:ext uri="{FF2B5EF4-FFF2-40B4-BE49-F238E27FC236}">
                <a16:creationId xmlns:a16="http://schemas.microsoft.com/office/drawing/2014/main" id="{2063BBB1-0925-482A-AC24-D3915E9A97F2}"/>
              </a:ext>
            </a:extLst>
          </p:cNvPr>
          <p:cNvSpPr>
            <a:spLocks xmlns:a="http://schemas.openxmlformats.org/drawingml/2006/main" noGrp="1"/>
          </p:cNvSpPr>
          <p:nvPr/>
        </p:nvSpPr>
        <p:spPr>
          <a:xfrm xmlns:a="http://schemas.openxmlformats.org/drawingml/2006/main">
            <a:off x="7105650" y="195262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Toilets along the side</a:t>
            </a:r>
          </a:p>
        </p:txBody>
      </p:sp>
      <p:sp>
        <p:nvSpPr>
          <p:cNvPr id="9" name="">
            <a:extLst xmlns:a="http://schemas.openxmlformats.org/drawingml/2006/main">
              <a:ext uri="{FF2B5EF4-FFF2-40B4-BE49-F238E27FC236}">
                <a16:creationId xmlns:a16="http://schemas.microsoft.com/office/drawing/2014/main" id="{75EF4273-73F7-4065-AA40-1C7BDAB19759}"/>
              </a:ext>
            </a:extLst>
          </p:cNvPr>
          <p:cNvSpPr>
            <a:spLocks xmlns:a="http://schemas.openxmlformats.org/drawingml/2006/main" noGrp="1"/>
          </p:cNvSpPr>
          <p:nvPr/>
        </p:nvSpPr>
        <p:spPr>
          <a:xfrm xmlns:a="http://schemas.openxmlformats.org/drawingml/2006/main">
            <a:off x="7105650" y="237172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Dedicated entrances keep the toilet access distinct from the shop.</a:t>
            </a:r>
          </a:p>
        </p:txBody>
      </p:sp>
      <p:sp>
        <p:nvSpPr>
          <p:cNvPr id="10" name="">
            <a:extLst xmlns:a="http://schemas.openxmlformats.org/drawingml/2006/main">
              <a:ext uri="{FF2B5EF4-FFF2-40B4-BE49-F238E27FC236}">
                <a16:creationId xmlns:a16="http://schemas.microsoft.com/office/drawing/2014/main" id="{337C0D7A-A275-4126-A062-4DA80B1CE586}"/>
              </a:ext>
            </a:extLst>
          </p:cNvPr>
          <p:cNvSpPr>
            <a:spLocks xmlns:a="http://schemas.openxmlformats.org/drawingml/2006/main" noGrp="1"/>
          </p:cNvSpPr>
          <p:nvPr/>
        </p:nvSpPr>
        <p:spPr>
          <a:xfrm xmlns:a="http://schemas.openxmlformats.org/drawingml/2006/main">
            <a:off x="6696075" y="30289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500F6E1B-5752-4AE8-961D-15A298A44886}"/>
              </a:ext>
            </a:extLst>
          </p:cNvPr>
          <p:cNvSpPr>
            <a:spLocks xmlns:a="http://schemas.openxmlformats.org/drawingml/2006/main" noGrp="1"/>
          </p:cNvSpPr>
          <p:nvPr/>
        </p:nvSpPr>
        <p:spPr>
          <a:xfrm xmlns:a="http://schemas.openxmlformats.org/drawingml/2006/main">
            <a:off x="7105650" y="3028950"/>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Shop at the front</a:t>
            </a:r>
          </a:p>
        </p:txBody>
      </p:sp>
      <p:sp>
        <p:nvSpPr>
          <p:cNvPr id="12" name="">
            <a:extLst xmlns:a="http://schemas.openxmlformats.org/drawingml/2006/main">
              <a:ext uri="{FF2B5EF4-FFF2-40B4-BE49-F238E27FC236}">
                <a16:creationId xmlns:a16="http://schemas.microsoft.com/office/drawing/2014/main" id="{858BDF17-F836-4E5D-9CA4-3204CE7A89A8}"/>
              </a:ext>
            </a:extLst>
          </p:cNvPr>
          <p:cNvSpPr>
            <a:spLocks xmlns:a="http://schemas.openxmlformats.org/drawingml/2006/main" noGrp="1"/>
          </p:cNvSpPr>
          <p:nvPr/>
        </p:nvSpPr>
        <p:spPr>
          <a:xfrm xmlns:a="http://schemas.openxmlformats.org/drawingml/2006/main">
            <a:off x="7105650" y="3448050"/>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The operator’s business helps support daily toilet care.</a:t>
            </a:r>
          </a:p>
        </p:txBody>
      </p:sp>
      <p:sp>
        <p:nvSpPr>
          <p:cNvPr id="13" name="">
            <a:extLst xmlns:a="http://schemas.openxmlformats.org/drawingml/2006/main">
              <a:ext uri="{FF2B5EF4-FFF2-40B4-BE49-F238E27FC236}">
                <a16:creationId xmlns:a16="http://schemas.microsoft.com/office/drawing/2014/main" id="{3B082818-E225-47B8-AA19-861608103735}"/>
              </a:ext>
            </a:extLst>
          </p:cNvPr>
          <p:cNvSpPr>
            <a:spLocks xmlns:a="http://schemas.openxmlformats.org/drawingml/2006/main" noGrp="1"/>
          </p:cNvSpPr>
          <p:nvPr/>
        </p:nvSpPr>
        <p:spPr>
          <a:xfrm xmlns:a="http://schemas.openxmlformats.org/drawingml/2006/main">
            <a:off x="6696075" y="41052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3</a:t>
            </a:r>
          </a:p>
        </p:txBody>
      </p:sp>
      <p:sp>
        <p:nvSpPr>
          <p:cNvPr id="14" name="">
            <a:extLst xmlns:a="http://schemas.openxmlformats.org/drawingml/2006/main">
              <a:ext uri="{FF2B5EF4-FFF2-40B4-BE49-F238E27FC236}">
                <a16:creationId xmlns:a16="http://schemas.microsoft.com/office/drawing/2014/main" id="{3A73FAB1-4A33-4D36-912E-B2B7FF1489A3}"/>
              </a:ext>
            </a:extLst>
          </p:cNvPr>
          <p:cNvSpPr>
            <a:spLocks xmlns:a="http://schemas.openxmlformats.org/drawingml/2006/main" noGrp="1"/>
          </p:cNvSpPr>
          <p:nvPr/>
        </p:nvSpPr>
        <p:spPr>
          <a:xfrm xmlns:a="http://schemas.openxmlformats.org/drawingml/2006/main">
            <a:off x="7105650" y="41052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Advertising above</a:t>
            </a:r>
          </a:p>
        </p:txBody>
      </p:sp>
      <p:sp>
        <p:nvSpPr>
          <p:cNvPr id="15" name="">
            <a:extLst xmlns:a="http://schemas.openxmlformats.org/drawingml/2006/main">
              <a:ext uri="{FF2B5EF4-FFF2-40B4-BE49-F238E27FC236}">
                <a16:creationId xmlns:a16="http://schemas.microsoft.com/office/drawing/2014/main" id="{9ED59D14-3388-45F5-8B6B-245A2A3C08F5}"/>
              </a:ext>
            </a:extLst>
          </p:cNvPr>
          <p:cNvSpPr>
            <a:spLocks xmlns:a="http://schemas.openxmlformats.org/drawingml/2006/main" noGrp="1"/>
          </p:cNvSpPr>
          <p:nvPr/>
        </p:nvSpPr>
        <p:spPr>
          <a:xfrm xmlns:a="http://schemas.openxmlformats.org/drawingml/2006/main">
            <a:off x="7105650" y="452437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Upper panels provide space for advertising income.</a:t>
            </a:r>
          </a:p>
        </p:txBody>
      </p:sp>
      <p:sp>
        <p:nvSpPr>
          <p:cNvPr id="16" name="">
            <a:extLst xmlns:a="http://schemas.openxmlformats.org/drawingml/2006/main">
              <a:ext uri="{FF2B5EF4-FFF2-40B4-BE49-F238E27FC236}">
                <a16:creationId xmlns:a16="http://schemas.microsoft.com/office/drawing/2014/main" id="{345150B8-2752-4BBF-A276-4C534377C9B7}"/>
              </a:ext>
            </a:extLst>
          </p:cNvPr>
          <p:cNvSpPr>
            <a:spLocks xmlns:a="http://schemas.openxmlformats.org/drawingml/2006/main" noGrp="1"/>
          </p:cNvSpPr>
          <p:nvPr/>
        </p:nvSpPr>
        <p:spPr>
          <a:xfrm xmlns:a="http://schemas.openxmlformats.org/drawingml/2006/main">
            <a:off x="6696075" y="53816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625D55"/>
                </a:solidFill>
                <a:latin typeface="Arial"/>
                <a:ea typeface="Arial"/>
                <a:cs typeface="Arial"/>
              </a:defRPr>
            </a:pPr>
            <a:r>
              <a:rPr sz="825" b="0">
                <a:solidFill>
                  <a:srgbClr val="625D55"/>
                </a:solidFill>
                <a:latin typeface="Arial"/>
                <a:ea typeface="Arial"/>
                <a:cs typeface="Arial"/>
              </a:rPr>
              <a:t>BANJARA HILLS · ONE INTEGRATED STRUCTURE</a:t>
            </a:r>
          </a:p>
        </p:txBody>
      </p:sp>
      <p:sp>
        <p:nvSpPr>
          <p:cNvPr id="17" name="">
            <a:extLst xmlns:a="http://schemas.openxmlformats.org/drawingml/2006/main">
              <a:ext uri="{FF2B5EF4-FFF2-40B4-BE49-F238E27FC236}">
                <a16:creationId xmlns:a16="http://schemas.microsoft.com/office/drawing/2014/main" id="{68F30FA8-37D1-4F02-98E5-E98C3BDD21C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Retail at the front. Toilet access along the side. Advertising above.</a:t>
            </a:r>
          </a:p>
        </p:txBody>
      </p:sp>
      <p:sp>
        <p:nvSpPr>
          <p:cNvPr id="18" name="">
            <a:extLst xmlns:a="http://schemas.openxmlformats.org/drawingml/2006/main">
              <a:ext uri="{FF2B5EF4-FFF2-40B4-BE49-F238E27FC236}">
                <a16:creationId xmlns:a16="http://schemas.microsoft.com/office/drawing/2014/main" id="{85F8CEF3-6305-4864-A17F-E6F8B6A7FB6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9" name="">
            <a:extLst xmlns:a="http://schemas.openxmlformats.org/drawingml/2006/main">
              <a:ext uri="{FF2B5EF4-FFF2-40B4-BE49-F238E27FC236}">
                <a16:creationId xmlns:a16="http://schemas.microsoft.com/office/drawing/2014/main" id="{CE67A2DD-793F-4DC6-980E-F9F88DC00DE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08</a:t>
            </a:r>
          </a:p>
        </p:txBody>
      </p:sp>
    </p:spTree>
    <p:extLst>
      <p:ext uri="{BB962C8B-B14F-4D97-AF65-F5344CB8AC3E}">
        <p14:creationId xmlns:p14="http://schemas.microsoft.com/office/powerpoint/2010/main" val="1518801250"/>
      </p:ext>
    </p:extLst>
  </p:cSld>
</p:sld>
</file>

<file path=ppt/slides/slide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F469F01-019C-4367-922B-535B887F272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12567154-7598-4DB2-9DE5-AFE8132212F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Inside the toilet: privacy, fixtures and finish.</a:t>
            </a:r>
          </a:p>
        </p:txBody>
      </p:sp>
      <p:sp>
        <p:nvSpPr>
          <p:cNvPr id="3" name="">
            <a:extLst xmlns:a="http://schemas.openxmlformats.org/drawingml/2006/main">
              <a:ext uri="{FF2B5EF4-FFF2-40B4-BE49-F238E27FC236}">
                <a16:creationId xmlns:a16="http://schemas.microsoft.com/office/drawing/2014/main" id="{1125B423-ED73-485B-B1E7-4840B913211F}"/>
              </a:ext>
            </a:extLst>
          </p:cNvPr>
          <p:cNvSpPr>
            <a:spLocks xmlns:a="http://schemas.openxmlformats.org/drawingml/2006/main" noGrp="1"/>
          </p:cNvSpPr>
          <p:nvPr/>
        </p:nvSpPr>
        <p:spPr>
          <a:xfrm xmlns:a="http://schemas.openxmlformats.org/drawingml/2006/main">
            <a:off x="476250" y="1971675"/>
            <a:ext cx="526955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6c85792bbf04dc6"/>
          <a:stretch xmlns:a="http://schemas.openxmlformats.org/drawingml/2006/main"/>
        </p:blipFill>
        <p:spPr>
          <a:xfrm xmlns:a="http://schemas.openxmlformats.org/drawingml/2006/main">
            <a:off x="532797" y="1971675"/>
            <a:ext cx="5156456"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CBCCD5F-2BB8-4872-B7C0-78CF082809F4}"/>
              </a:ext>
            </a:extLst>
          </p:cNvPr>
          <p:cNvSpPr>
            <a:spLocks xmlns:a="http://schemas.openxmlformats.org/drawingml/2006/main" noGrp="1"/>
          </p:cNvSpPr>
          <p:nvPr/>
        </p:nvSpPr>
        <p:spPr>
          <a:xfrm xmlns:a="http://schemas.openxmlformats.org/drawingml/2006/main">
            <a:off x="476250" y="5410200"/>
            <a:ext cx="526955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42291B5-9ED1-4444-A1E0-10E6F61E5E6F}"/>
              </a:ext>
            </a:extLst>
          </p:cNvPr>
          <p:cNvSpPr>
            <a:spLocks xmlns:a="http://schemas.openxmlformats.org/drawingml/2006/main" noGrp="1"/>
          </p:cNvSpPr>
          <p:nvPr/>
        </p:nvSpPr>
        <p:spPr>
          <a:xfrm xmlns:a="http://schemas.openxmlformats.org/drawingml/2006/main">
            <a:off x="542925" y="5448300"/>
            <a:ext cx="5136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Toilet Tales · Enclosed cubicles and finishes</a:t>
            </a:r>
          </a:p>
        </p:txBody>
      </p:sp>
      <p:sp>
        <p:nvSpPr>
          <p:cNvPr id="7" name="">
            <a:extLst xmlns:a="http://schemas.openxmlformats.org/drawingml/2006/main">
              <a:ext uri="{FF2B5EF4-FFF2-40B4-BE49-F238E27FC236}">
                <a16:creationId xmlns:a16="http://schemas.microsoft.com/office/drawing/2014/main" id="{5A1FB3FF-DD0B-4CC9-A875-202BF0219CDE}"/>
              </a:ext>
            </a:extLst>
          </p:cNvPr>
          <p:cNvSpPr>
            <a:spLocks xmlns:a="http://schemas.openxmlformats.org/drawingml/2006/main" noGrp="1"/>
          </p:cNvSpPr>
          <p:nvPr/>
        </p:nvSpPr>
        <p:spPr>
          <a:xfrm xmlns:a="http://schemas.openxmlformats.org/drawingml/2006/main">
            <a:off x="5888675" y="1971675"/>
            <a:ext cx="582707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effa3bbc9c842d2"/>
          <a:stretch xmlns:a="http://schemas.openxmlformats.org/drawingml/2006/main"/>
        </p:blipFill>
        <p:spPr>
          <a:xfrm xmlns:a="http://schemas.openxmlformats.org/drawingml/2006/main">
            <a:off x="5951204" y="1971675"/>
            <a:ext cx="5702016"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8FED3C4-529E-4EF7-954D-9B39F633D6CC}"/>
              </a:ext>
            </a:extLst>
          </p:cNvPr>
          <p:cNvSpPr>
            <a:spLocks xmlns:a="http://schemas.openxmlformats.org/drawingml/2006/main" noGrp="1"/>
          </p:cNvSpPr>
          <p:nvPr/>
        </p:nvSpPr>
        <p:spPr>
          <a:xfrm xmlns:a="http://schemas.openxmlformats.org/drawingml/2006/main">
            <a:off x="5888675" y="5410200"/>
            <a:ext cx="582707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EA3EF22-BC15-458B-843A-9D414EE2F3EA}"/>
              </a:ext>
            </a:extLst>
          </p:cNvPr>
          <p:cNvSpPr>
            <a:spLocks xmlns:a="http://schemas.openxmlformats.org/drawingml/2006/main" noGrp="1"/>
          </p:cNvSpPr>
          <p:nvPr/>
        </p:nvSpPr>
        <p:spPr>
          <a:xfrm xmlns:a="http://schemas.openxmlformats.org/drawingml/2006/main">
            <a:off x="5955350" y="5448300"/>
            <a:ext cx="56937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Lumbini Park · WC, washbasin and hand spray</a:t>
            </a:r>
          </a:p>
        </p:txBody>
      </p:sp>
      <p:sp>
        <p:nvSpPr>
          <p:cNvPr id="11" name="">
            <a:extLst xmlns:a="http://schemas.openxmlformats.org/drawingml/2006/main">
              <a:ext uri="{FF2B5EF4-FFF2-40B4-BE49-F238E27FC236}">
                <a16:creationId xmlns:a16="http://schemas.microsoft.com/office/drawing/2014/main" id="{293E7B3D-FAE1-4781-A037-9EA5F5B5B4F7}"/>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Enclosed cubicles and maintained washing facilities shape the user experience.</a:t>
            </a:r>
          </a:p>
        </p:txBody>
      </p:sp>
      <p:sp>
        <p:nvSpPr>
          <p:cNvPr id="12" name="">
            <a:extLst xmlns:a="http://schemas.openxmlformats.org/drawingml/2006/main">
              <a:ext uri="{FF2B5EF4-FFF2-40B4-BE49-F238E27FC236}">
                <a16:creationId xmlns:a16="http://schemas.microsoft.com/office/drawing/2014/main" id="{1611F386-35F6-48C6-895F-5FF8D1763288}"/>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project / Toilet Tales archive · Interior and entrance details across sites</a:t>
            </a:r>
          </a:p>
        </p:txBody>
      </p:sp>
      <p:sp>
        <p:nvSpPr>
          <p:cNvPr id="13" name="">
            <a:extLst xmlns:a="http://schemas.openxmlformats.org/drawingml/2006/main">
              <a:ext uri="{FF2B5EF4-FFF2-40B4-BE49-F238E27FC236}">
                <a16:creationId xmlns:a16="http://schemas.microsoft.com/office/drawing/2014/main" id="{6C1E2E8F-BE5D-48AF-93A9-0D41D885ECB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09</a:t>
            </a:r>
          </a:p>
        </p:txBody>
      </p:sp>
    </p:spTree>
    <p:extLst>
      <p:ext uri="{BB962C8B-B14F-4D97-AF65-F5344CB8AC3E}">
        <p14:creationId xmlns:p14="http://schemas.microsoft.com/office/powerpoint/2010/main" val="219649605"/>
      </p:ext>
    </p:extLst>
  </p:cSld>
</p:sld>
</file>

<file path=ppt/slides/slide1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FEE1645-9C58-4AAD-A353-89E6C4EF4007}"/>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A4A22942-950B-4361-88C6-83D541B1254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“Make sure that it looks really awesome.”</a:t>
            </a:r>
          </a:p>
        </p:txBody>
      </p:sp>
      <p:sp>
        <p:nvSpPr>
          <p:cNvPr id="3" name="">
            <a:extLst xmlns:a="http://schemas.openxmlformats.org/drawingml/2006/main">
              <a:ext uri="{FF2B5EF4-FFF2-40B4-BE49-F238E27FC236}">
                <a16:creationId xmlns:a16="http://schemas.microsoft.com/office/drawing/2014/main" id="{2282C3A4-CDE0-42F1-8102-1EFCBE00B7ED}"/>
              </a:ext>
            </a:extLst>
          </p:cNvPr>
          <p:cNvSpPr>
            <a:spLocks xmlns:a="http://schemas.openxmlformats.org/drawingml/2006/main" noGrp="1"/>
          </p:cNvSpPr>
          <p:nvPr/>
        </p:nvSpPr>
        <p:spPr>
          <a:xfrm xmlns:a="http://schemas.openxmlformats.org/drawingml/2006/main">
            <a:off x="476250" y="1971675"/>
            <a:ext cx="356577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fe5a9bd8d72e4e85"/>
          <a:stretch xmlns:a="http://schemas.openxmlformats.org/drawingml/2006/main"/>
        </p:blipFill>
        <p:spPr>
          <a:xfrm xmlns:a="http://schemas.openxmlformats.org/drawingml/2006/main">
            <a:off x="476250" y="2084261"/>
            <a:ext cx="3565779" cy="356577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0E72CA5-1FEC-4197-90E8-83C024A2747B}"/>
              </a:ext>
            </a:extLst>
          </p:cNvPr>
          <p:cNvSpPr>
            <a:spLocks xmlns:a="http://schemas.openxmlformats.org/drawingml/2006/main" noGrp="1"/>
          </p:cNvSpPr>
          <p:nvPr/>
        </p:nvSpPr>
        <p:spPr>
          <a:xfrm xmlns:a="http://schemas.openxmlformats.org/drawingml/2006/main">
            <a:off x="476250" y="5410200"/>
            <a:ext cx="356577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27CED7E-AEAC-4830-9FC8-F925D062D2EB}"/>
              </a:ext>
            </a:extLst>
          </p:cNvPr>
          <p:cNvSpPr>
            <a:spLocks xmlns:a="http://schemas.openxmlformats.org/drawingml/2006/main" noGrp="1"/>
          </p:cNvSpPr>
          <p:nvPr/>
        </p:nvSpPr>
        <p:spPr>
          <a:xfrm xmlns:a="http://schemas.openxmlformats.org/drawingml/2006/main">
            <a:off x="542925" y="5448300"/>
            <a:ext cx="343242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Enclosed WC · Wall finish and handheld wash fixture</a:t>
            </a:r>
          </a:p>
        </p:txBody>
      </p:sp>
      <p:sp>
        <p:nvSpPr>
          <p:cNvPr id="7" name="">
            <a:extLst xmlns:a="http://schemas.openxmlformats.org/drawingml/2006/main">
              <a:ext uri="{FF2B5EF4-FFF2-40B4-BE49-F238E27FC236}">
                <a16:creationId xmlns:a16="http://schemas.microsoft.com/office/drawing/2014/main" id="{BC7436BE-5A49-4147-AD33-72D21F1CD1BC}"/>
              </a:ext>
            </a:extLst>
          </p:cNvPr>
          <p:cNvSpPr>
            <a:spLocks xmlns:a="http://schemas.openxmlformats.org/drawingml/2006/main" noGrp="1"/>
          </p:cNvSpPr>
          <p:nvPr/>
        </p:nvSpPr>
        <p:spPr>
          <a:xfrm xmlns:a="http://schemas.openxmlformats.org/drawingml/2006/main">
            <a:off x="4184904" y="1971675"/>
            <a:ext cx="2674334"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45374412e104129"/>
          <a:stretch xmlns:a="http://schemas.openxmlformats.org/drawingml/2006/main"/>
        </p:blipFill>
        <p:spPr>
          <a:xfrm xmlns:a="http://schemas.openxmlformats.org/drawingml/2006/main">
            <a:off x="4184904" y="2084261"/>
            <a:ext cx="2674334" cy="356577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1713847-56E5-462E-B81D-620FACC0953B}"/>
              </a:ext>
            </a:extLst>
          </p:cNvPr>
          <p:cNvSpPr>
            <a:spLocks xmlns:a="http://schemas.openxmlformats.org/drawingml/2006/main" noGrp="1"/>
          </p:cNvSpPr>
          <p:nvPr/>
        </p:nvSpPr>
        <p:spPr>
          <a:xfrm xmlns:a="http://schemas.openxmlformats.org/drawingml/2006/main">
            <a:off x="4184904" y="5410200"/>
            <a:ext cx="2674334"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9C719A3-3D8D-4BF0-9FB0-A08FF673FCDC}"/>
              </a:ext>
            </a:extLst>
          </p:cNvPr>
          <p:cNvSpPr>
            <a:spLocks xmlns:a="http://schemas.openxmlformats.org/drawingml/2006/main" noGrp="1"/>
          </p:cNvSpPr>
          <p:nvPr/>
        </p:nvSpPr>
        <p:spPr>
          <a:xfrm xmlns:a="http://schemas.openxmlformats.org/drawingml/2006/main">
            <a:off x="4251579" y="5448300"/>
            <a:ext cx="2540984"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Tiled cubicle · WC and washbasin</a:t>
            </a:r>
          </a:p>
        </p:txBody>
      </p:sp>
      <p:sp>
        <p:nvSpPr>
          <p:cNvPr id="11" name="">
            <a:extLst xmlns:a="http://schemas.openxmlformats.org/drawingml/2006/main">
              <a:ext uri="{FF2B5EF4-FFF2-40B4-BE49-F238E27FC236}">
                <a16:creationId xmlns:a16="http://schemas.microsoft.com/office/drawing/2014/main" id="{191ACF41-CC65-4112-9934-D6E1201A9B09}"/>
              </a:ext>
            </a:extLst>
          </p:cNvPr>
          <p:cNvSpPr>
            <a:spLocks xmlns:a="http://schemas.openxmlformats.org/drawingml/2006/main" noGrp="1"/>
          </p:cNvSpPr>
          <p:nvPr/>
        </p:nvSpPr>
        <p:spPr>
          <a:xfrm xmlns:a="http://schemas.openxmlformats.org/drawingml/2006/main">
            <a:off x="7002113" y="1971675"/>
            <a:ext cx="471363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54063f3447154846"/>
          <a:stretch xmlns:a="http://schemas.openxmlformats.org/drawingml/2006/main"/>
        </p:blipFill>
        <p:spPr>
          <a:xfrm xmlns:a="http://schemas.openxmlformats.org/drawingml/2006/main">
            <a:off x="7002113" y="2084261"/>
            <a:ext cx="4713637" cy="356577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1ABBE1EC-E38C-4E13-9BB0-6AC93232AC80}"/>
              </a:ext>
            </a:extLst>
          </p:cNvPr>
          <p:cNvSpPr>
            <a:spLocks xmlns:a="http://schemas.openxmlformats.org/drawingml/2006/main" noGrp="1"/>
          </p:cNvSpPr>
          <p:nvPr/>
        </p:nvSpPr>
        <p:spPr>
          <a:xfrm xmlns:a="http://schemas.openxmlformats.org/drawingml/2006/main">
            <a:off x="7002113" y="5410200"/>
            <a:ext cx="4713637"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B81CFC4-68D8-4C26-AFD6-9754A3B457CF}"/>
              </a:ext>
            </a:extLst>
          </p:cNvPr>
          <p:cNvSpPr>
            <a:spLocks xmlns:a="http://schemas.openxmlformats.org/drawingml/2006/main" noGrp="1"/>
          </p:cNvSpPr>
          <p:nvPr/>
        </p:nvSpPr>
        <p:spPr>
          <a:xfrm xmlns:a="http://schemas.openxmlformats.org/drawingml/2006/main">
            <a:off x="7068788" y="5448300"/>
            <a:ext cx="4580287"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Urinal bay · Fixture arrangement</a:t>
            </a:r>
          </a:p>
        </p:txBody>
      </p:sp>
      <p:sp>
        <p:nvSpPr>
          <p:cNvPr id="15" name="">
            <a:extLst xmlns:a="http://schemas.openxmlformats.org/drawingml/2006/main">
              <a:ext uri="{FF2B5EF4-FFF2-40B4-BE49-F238E27FC236}">
                <a16:creationId xmlns:a16="http://schemas.microsoft.com/office/drawing/2014/main" id="{F731B35E-0089-4DCD-B125-E5670FFC561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Private cubicles, deliberate finishes and clearly arranged fixtures.</a:t>
            </a:r>
          </a:p>
        </p:txBody>
      </p:sp>
      <p:sp>
        <p:nvSpPr>
          <p:cNvPr id="16" name="">
            <a:extLst xmlns:a="http://schemas.openxmlformats.org/drawingml/2006/main">
              <a:ext uri="{FF2B5EF4-FFF2-40B4-BE49-F238E27FC236}">
                <a16:creationId xmlns:a16="http://schemas.microsoft.com/office/drawing/2014/main" id="{7B55F531-B9E0-4332-8A94-BF1D908295E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7" name="">
            <a:extLst xmlns:a="http://schemas.openxmlformats.org/drawingml/2006/main">
              <a:ext uri="{FF2B5EF4-FFF2-40B4-BE49-F238E27FC236}">
                <a16:creationId xmlns:a16="http://schemas.microsoft.com/office/drawing/2014/main" id="{CC615837-2DA5-4174-A071-4837C278E78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10</a:t>
            </a:r>
          </a:p>
        </p:txBody>
      </p:sp>
    </p:spTree>
    <p:extLst>
      <p:ext uri="{BB962C8B-B14F-4D97-AF65-F5344CB8AC3E}">
        <p14:creationId xmlns:p14="http://schemas.microsoft.com/office/powerpoint/2010/main" val="547132397"/>
      </p:ext>
    </p:extLst>
  </p:cSld>
</p:sld>
</file>

<file path=ppt/slides/slide1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8C474E2-EEDF-4864-AB52-16E1208A207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C8079085-0C34-4901-B06A-B9FD397AD55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entrance is part of the toilet.</a:t>
            </a:r>
          </a:p>
        </p:txBody>
      </p:sp>
      <p:sp>
        <p:nvSpPr>
          <p:cNvPr id="3" name="">
            <a:extLst xmlns:a="http://schemas.openxmlformats.org/drawingml/2006/main">
              <a:ext uri="{FF2B5EF4-FFF2-40B4-BE49-F238E27FC236}">
                <a16:creationId xmlns:a16="http://schemas.microsoft.com/office/drawing/2014/main" id="{C7669759-48E5-451E-B542-9AE6A523983B}"/>
              </a:ext>
            </a:extLst>
          </p:cNvPr>
          <p:cNvSpPr>
            <a:spLocks xmlns:a="http://schemas.openxmlformats.org/drawingml/2006/main" noGrp="1"/>
          </p:cNvSpPr>
          <p:nvPr/>
        </p:nvSpPr>
        <p:spPr>
          <a:xfrm xmlns:a="http://schemas.openxmlformats.org/drawingml/2006/main">
            <a:off x="476250" y="1971675"/>
            <a:ext cx="607723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bae27ed56a5466c"/>
          <a:stretch xmlns:a="http://schemas.openxmlformats.org/drawingml/2006/main"/>
        </p:blipFill>
        <p:spPr>
          <a:xfrm xmlns:a="http://schemas.openxmlformats.org/drawingml/2006/main">
            <a:off x="476250" y="2188790"/>
            <a:ext cx="6077230" cy="335672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373C6FB-326C-425E-90D7-32F7DFC4E062}"/>
              </a:ext>
            </a:extLst>
          </p:cNvPr>
          <p:cNvSpPr>
            <a:spLocks xmlns:a="http://schemas.openxmlformats.org/drawingml/2006/main" noGrp="1"/>
          </p:cNvSpPr>
          <p:nvPr/>
        </p:nvSpPr>
        <p:spPr>
          <a:xfrm xmlns:a="http://schemas.openxmlformats.org/drawingml/2006/main">
            <a:off x="476250" y="5410200"/>
            <a:ext cx="607723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CE0EC82-C42F-4F17-A773-0EADD53960E5}"/>
              </a:ext>
            </a:extLst>
          </p:cNvPr>
          <p:cNvSpPr>
            <a:spLocks xmlns:a="http://schemas.openxmlformats.org/drawingml/2006/main" noGrp="1"/>
          </p:cNvSpPr>
          <p:nvPr/>
        </p:nvSpPr>
        <p:spPr>
          <a:xfrm xmlns:a="http://schemas.openxmlformats.org/drawingml/2006/main">
            <a:off x="542925" y="5448300"/>
            <a:ext cx="594388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Entrance signs and handrails</a:t>
            </a:r>
          </a:p>
        </p:txBody>
      </p:sp>
      <p:sp>
        <p:nvSpPr>
          <p:cNvPr id="7" name="">
            <a:extLst xmlns:a="http://schemas.openxmlformats.org/drawingml/2006/main">
              <a:ext uri="{FF2B5EF4-FFF2-40B4-BE49-F238E27FC236}">
                <a16:creationId xmlns:a16="http://schemas.microsoft.com/office/drawing/2014/main" id="{A4AAAD1E-B9EC-4B43-879F-5BC7CEB9FAD6}"/>
              </a:ext>
            </a:extLst>
          </p:cNvPr>
          <p:cNvSpPr>
            <a:spLocks xmlns:a="http://schemas.openxmlformats.org/drawingml/2006/main" noGrp="1"/>
          </p:cNvSpPr>
          <p:nvPr/>
        </p:nvSpPr>
        <p:spPr>
          <a:xfrm xmlns:a="http://schemas.openxmlformats.org/drawingml/2006/main">
            <a:off x="6696355" y="1971675"/>
            <a:ext cx="501939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dd15adf130741fd"/>
          <a:stretch xmlns:a="http://schemas.openxmlformats.org/drawingml/2006/main"/>
        </p:blipFill>
        <p:spPr>
          <a:xfrm xmlns:a="http://schemas.openxmlformats.org/drawingml/2006/main">
            <a:off x="6696355" y="2188790"/>
            <a:ext cx="5019395" cy="335672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98DD480-F3FA-480F-A5E3-FB049BCD19DB}"/>
              </a:ext>
            </a:extLst>
          </p:cNvPr>
          <p:cNvSpPr>
            <a:spLocks xmlns:a="http://schemas.openxmlformats.org/drawingml/2006/main" noGrp="1"/>
          </p:cNvSpPr>
          <p:nvPr/>
        </p:nvSpPr>
        <p:spPr>
          <a:xfrm xmlns:a="http://schemas.openxmlformats.org/drawingml/2006/main">
            <a:off x="6696355" y="5410200"/>
            <a:ext cx="501939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FFEF0D5-D06B-47C4-BE5E-C458C39D6BD1}"/>
              </a:ext>
            </a:extLst>
          </p:cNvPr>
          <p:cNvSpPr>
            <a:spLocks xmlns:a="http://schemas.openxmlformats.org/drawingml/2006/main" noGrp="1"/>
          </p:cNvSpPr>
          <p:nvPr/>
        </p:nvSpPr>
        <p:spPr>
          <a:xfrm xmlns:a="http://schemas.openxmlformats.org/drawingml/2006/main">
            <a:off x="6763030" y="5448300"/>
            <a:ext cx="488604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Facility and landscaped approach</a:t>
            </a:r>
          </a:p>
        </p:txBody>
      </p:sp>
      <p:sp>
        <p:nvSpPr>
          <p:cNvPr id="11" name="">
            <a:extLst xmlns:a="http://schemas.openxmlformats.org/drawingml/2006/main">
              <a:ext uri="{FF2B5EF4-FFF2-40B4-BE49-F238E27FC236}">
                <a16:creationId xmlns:a16="http://schemas.microsoft.com/office/drawing/2014/main" id="{DA6E096E-A54B-426E-A5BF-D3A670CF8E8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Make the facility visible, identify the entrances and keep the approach clear.</a:t>
            </a:r>
          </a:p>
        </p:txBody>
      </p:sp>
      <p:sp>
        <p:nvSpPr>
          <p:cNvPr id="12" name="">
            <a:extLst xmlns:a="http://schemas.openxmlformats.org/drawingml/2006/main">
              <a:ext uri="{FF2B5EF4-FFF2-40B4-BE49-F238E27FC236}">
                <a16:creationId xmlns:a16="http://schemas.microsoft.com/office/drawing/2014/main" id="{0A3E8E4D-5D7E-4195-BE21-041507147CB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248194CA-F5BA-44BA-9CDC-467C66463A1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11</a:t>
            </a:r>
          </a:p>
        </p:txBody>
      </p:sp>
    </p:spTree>
    <p:extLst>
      <p:ext uri="{BB962C8B-B14F-4D97-AF65-F5344CB8AC3E}">
        <p14:creationId xmlns:p14="http://schemas.microsoft.com/office/powerpoint/2010/main" val="1927974333"/>
      </p:ext>
    </p:extLst>
  </p:cSld>
</p:sld>
</file>

<file path=ppt/slides/slide1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256B9F2-40FB-4292-B25E-BAAC09F42F4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C7B5B141-CA83-4C31-9146-B3EECFD393B7}"/>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front shop helps fund the toilets behind it.</a:t>
            </a:r>
          </a:p>
        </p:txBody>
      </p:sp>
      <p:sp>
        <p:nvSpPr>
          <p:cNvPr id="3" name="">
            <a:extLst xmlns:a="http://schemas.openxmlformats.org/drawingml/2006/main">
              <a:ext uri="{FF2B5EF4-FFF2-40B4-BE49-F238E27FC236}">
                <a16:creationId xmlns:a16="http://schemas.microsoft.com/office/drawing/2014/main" id="{525167A6-2603-4298-A984-77243D61C0FA}"/>
              </a:ext>
            </a:extLst>
          </p:cNvPr>
          <p:cNvSpPr>
            <a:spLocks xmlns:a="http://schemas.openxmlformats.org/drawingml/2006/main" noGrp="1"/>
          </p:cNvSpPr>
          <p:nvPr/>
        </p:nvSpPr>
        <p:spPr>
          <a:xfrm xmlns:a="http://schemas.openxmlformats.org/drawingml/2006/main">
            <a:off x="476250" y="1971675"/>
            <a:ext cx="6664016"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5bcd41a9d39433d"/>
          <a:stretch xmlns:a="http://schemas.openxmlformats.org/drawingml/2006/main"/>
        </p:blipFill>
        <p:spPr>
          <a:xfrm xmlns:a="http://schemas.openxmlformats.org/drawingml/2006/main">
            <a:off x="955069" y="1971675"/>
            <a:ext cx="5706377"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7FA41F6-1D10-49B2-834A-DE714F770D88}"/>
              </a:ext>
            </a:extLst>
          </p:cNvPr>
          <p:cNvSpPr>
            <a:spLocks xmlns:a="http://schemas.openxmlformats.org/drawingml/2006/main" noGrp="1"/>
          </p:cNvSpPr>
          <p:nvPr/>
        </p:nvSpPr>
        <p:spPr>
          <a:xfrm xmlns:a="http://schemas.openxmlformats.org/drawingml/2006/main">
            <a:off x="7283141" y="1971675"/>
            <a:ext cx="443260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431a5bde463453b"/>
          <a:stretch xmlns:a="http://schemas.openxmlformats.org/drawingml/2006/main"/>
        </p:blipFill>
        <p:spPr>
          <a:xfrm xmlns:a="http://schemas.openxmlformats.org/drawingml/2006/main">
            <a:off x="7601630" y="1971675"/>
            <a:ext cx="3795630" cy="37909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995B4F0-85C6-4C55-BBCB-54712B6C5072}"/>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Retail and advertising revenue help pay for cleaning and maintenance.</a:t>
            </a:r>
          </a:p>
        </p:txBody>
      </p:sp>
      <p:sp>
        <p:nvSpPr>
          <p:cNvPr id="8" name="">
            <a:extLst xmlns:a="http://schemas.openxmlformats.org/drawingml/2006/main">
              <a:ext uri="{FF2B5EF4-FFF2-40B4-BE49-F238E27FC236}">
                <a16:creationId xmlns:a16="http://schemas.microsoft.com/office/drawing/2014/main" id="{54B4F681-7E8A-4FE8-A8AF-04A8EAC0911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archive · Retail and advertising surfaces; operating-model explanation</a:t>
            </a:r>
          </a:p>
        </p:txBody>
      </p:sp>
      <p:sp>
        <p:nvSpPr>
          <p:cNvPr id="9" name="">
            <a:extLst xmlns:a="http://schemas.openxmlformats.org/drawingml/2006/main">
              <a:ext uri="{FF2B5EF4-FFF2-40B4-BE49-F238E27FC236}">
                <a16:creationId xmlns:a16="http://schemas.microsoft.com/office/drawing/2014/main" id="{668193CB-5C2E-4BB6-B973-E34B8689B022}"/>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12</a:t>
            </a:r>
          </a:p>
        </p:txBody>
      </p:sp>
    </p:spTree>
    <p:extLst>
      <p:ext uri="{BB962C8B-B14F-4D97-AF65-F5344CB8AC3E}">
        <p14:creationId xmlns:p14="http://schemas.microsoft.com/office/powerpoint/2010/main" val="821672644"/>
      </p:ext>
    </p:extLst>
  </p:cSld>
</p:sld>
</file>

<file path=ppt/slides/slide1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419C3DD-8F1F-4E9D-8077-633E2D3E365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94343980-49AC-4A86-BE40-BEC25BC0EB2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ACCOUNTABILITY</a:t>
            </a:r>
          </a:p>
        </p:txBody>
      </p:sp>
      <p:sp>
        <p:nvSpPr>
          <p:cNvPr id="3" name="">
            <a:extLst xmlns:a="http://schemas.openxmlformats.org/drawingml/2006/main">
              <a:ext uri="{FF2B5EF4-FFF2-40B4-BE49-F238E27FC236}">
                <a16:creationId xmlns:a16="http://schemas.microsoft.com/office/drawing/2014/main" id="{C2F3B578-E026-4C77-922E-3D380B028B4F}"/>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c750b6924a04810"/>
          <a:stretch xmlns:a="http://schemas.openxmlformats.org/drawingml/2006/main"/>
        </p:blipFill>
        <p:spPr>
          <a:xfrm xmlns:a="http://schemas.openxmlformats.org/drawingml/2006/main">
            <a:off x="476250" y="2618780"/>
            <a:ext cx="5548313" cy="2496741"/>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04B8B86-2FFB-43F6-BCEA-4A0402A1F7BE}"/>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890C023-AB8C-436D-A5DF-E76E378252F7}"/>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Damaged ceiling · Before section, 9 September 2024</a:t>
            </a:r>
          </a:p>
        </p:txBody>
      </p:sp>
      <p:sp>
        <p:nvSpPr>
          <p:cNvPr id="7" name="">
            <a:extLst xmlns:a="http://schemas.openxmlformats.org/drawingml/2006/main">
              <a:ext uri="{FF2B5EF4-FFF2-40B4-BE49-F238E27FC236}">
                <a16:creationId xmlns:a16="http://schemas.microsoft.com/office/drawing/2014/main" id="{D73AB533-419F-4FD0-A489-28DF0A82920C}"/>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6f6cf81d67c411f"/>
          <a:stretch xmlns:a="http://schemas.openxmlformats.org/drawingml/2006/main"/>
        </p:blipFill>
        <p:spPr>
          <a:xfrm xmlns:a="http://schemas.openxmlformats.org/drawingml/2006/main">
            <a:off x="6167438" y="2618780"/>
            <a:ext cx="5548313" cy="249674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8142B2-09D7-4254-9718-7AA47DF27778}"/>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8CBC653-3101-4AE8-92FC-4D8BB6A1E484}"/>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Ceiling photograph · Status report, 13 September 2024</a:t>
            </a:r>
          </a:p>
        </p:txBody>
      </p:sp>
      <p:sp>
        <p:nvSpPr>
          <p:cNvPr id="11" name="">
            <a:extLst xmlns:a="http://schemas.openxmlformats.org/drawingml/2006/main">
              <a:ext uri="{FF2B5EF4-FFF2-40B4-BE49-F238E27FC236}">
                <a16:creationId xmlns:a16="http://schemas.microsoft.com/office/drawing/2014/main" id="{70187118-5633-4565-B971-79DE049286ED}"/>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Notice the fault. Assign the repair. Check the work.</a:t>
            </a:r>
          </a:p>
        </p:txBody>
      </p:sp>
      <p:sp>
        <p:nvSpPr>
          <p:cNvPr id="12" name="">
            <a:extLst xmlns:a="http://schemas.openxmlformats.org/drawingml/2006/main">
              <a:ext uri="{FF2B5EF4-FFF2-40B4-BE49-F238E27FC236}">
                <a16:creationId xmlns:a16="http://schemas.microsoft.com/office/drawing/2014/main" id="{0A90FACE-7847-4477-8D26-65C4EA545AD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Dog Park, Gachibowli · Site status report, 13 Sep 2024, pp. 7 &amp; 10 · Different camera views</a:t>
            </a:r>
          </a:p>
        </p:txBody>
      </p:sp>
      <p:sp>
        <p:nvSpPr>
          <p:cNvPr id="13" name="">
            <a:extLst xmlns:a="http://schemas.openxmlformats.org/drawingml/2006/main">
              <a:ext uri="{FF2B5EF4-FFF2-40B4-BE49-F238E27FC236}">
                <a16:creationId xmlns:a16="http://schemas.microsoft.com/office/drawing/2014/main" id="{76060905-A896-4847-AB3E-22766CF6C47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13</a:t>
            </a:r>
          </a:p>
        </p:txBody>
      </p:sp>
    </p:spTree>
    <p:extLst>
      <p:ext uri="{BB962C8B-B14F-4D97-AF65-F5344CB8AC3E}">
        <p14:creationId xmlns:p14="http://schemas.microsoft.com/office/powerpoint/2010/main" val="694562262"/>
      </p:ext>
    </p:extLst>
  </p:cSld>
</p:sld>
</file>

<file path=ppt/slides/slide1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CD83BD-4DC7-4A3C-816E-599D41A26413}"/>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29BB5C4C-5E6D-4F39-B9A9-1BCCF4CF7A5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operator knows what is due today.</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c90c20dab5d447f"/>
          <a:stretch xmlns:a="http://schemas.openxmlformats.org/drawingml/2006/main"/>
        </p:blipFill>
        <p:spPr>
          <a:xfrm xmlns:a="http://schemas.openxmlformats.org/drawingml/2006/main">
            <a:off x="1407319" y="1571625"/>
            <a:ext cx="1928813"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0CB57B-93AB-4292-BC87-E9FBEBDC0EE1}"/>
              </a:ext>
            </a:extLst>
          </p:cNvPr>
          <p:cNvSpPr>
            <a:spLocks xmlns:a="http://schemas.openxmlformats.org/drawingml/2006/main" noGrp="1"/>
          </p:cNvSpPr>
          <p:nvPr/>
        </p:nvSpPr>
        <p:spPr>
          <a:xfrm xmlns:a="http://schemas.openxmlformats.org/drawingml/2006/main">
            <a:off x="5095875" y="211455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A clear task</a:t>
            </a:r>
          </a:p>
        </p:txBody>
      </p:sp>
      <p:sp>
        <p:nvSpPr>
          <p:cNvPr id="5" name="">
            <a:extLst xmlns:a="http://schemas.openxmlformats.org/drawingml/2006/main">
              <a:ext uri="{FF2B5EF4-FFF2-40B4-BE49-F238E27FC236}">
                <a16:creationId xmlns:a16="http://schemas.microsoft.com/office/drawing/2014/main" id="{FBBD8FE3-7D29-4801-8F25-B10B017154FC}"/>
              </a:ext>
            </a:extLst>
          </p:cNvPr>
          <p:cNvSpPr>
            <a:spLocks xmlns:a="http://schemas.openxmlformats.org/drawingml/2006/main" noGrp="1"/>
          </p:cNvSpPr>
          <p:nvPr/>
        </p:nvSpPr>
        <p:spPr>
          <a:xfrm xmlns:a="http://schemas.openxmlformats.org/drawingml/2006/main">
            <a:off x="5095875" y="253365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The active shift asks for at least six unit photographs.</a:t>
            </a:r>
          </a:p>
        </p:txBody>
      </p:sp>
      <p:sp>
        <p:nvSpPr>
          <p:cNvPr id="6" name="">
            <a:extLst xmlns:a="http://schemas.openxmlformats.org/drawingml/2006/main">
              <a:ext uri="{FF2B5EF4-FFF2-40B4-BE49-F238E27FC236}">
                <a16:creationId xmlns:a16="http://schemas.microsoft.com/office/drawing/2014/main" id="{34F28578-703C-45D1-ACED-8100AD3C8108}"/>
              </a:ext>
            </a:extLst>
          </p:cNvPr>
          <p:cNvSpPr>
            <a:spLocks xmlns:a="http://schemas.openxmlformats.org/drawingml/2006/main" noGrp="1"/>
          </p:cNvSpPr>
          <p:nvPr/>
        </p:nvSpPr>
        <p:spPr>
          <a:xfrm xmlns:a="http://schemas.openxmlformats.org/drawingml/2006/main">
            <a:off x="5095875" y="31718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A daily schedule</a:t>
            </a:r>
          </a:p>
        </p:txBody>
      </p:sp>
      <p:sp>
        <p:nvSpPr>
          <p:cNvPr id="7" name="">
            <a:extLst xmlns:a="http://schemas.openxmlformats.org/drawingml/2006/main">
              <a:ext uri="{FF2B5EF4-FFF2-40B4-BE49-F238E27FC236}">
                <a16:creationId xmlns:a16="http://schemas.microsoft.com/office/drawing/2014/main" id="{1CC3EDEA-06E7-4814-8040-71FB471B44EE}"/>
              </a:ext>
            </a:extLst>
          </p:cNvPr>
          <p:cNvSpPr>
            <a:spLocks xmlns:a="http://schemas.openxmlformats.org/drawingml/2006/main" noGrp="1"/>
          </p:cNvSpPr>
          <p:nvPr/>
        </p:nvSpPr>
        <p:spPr>
          <a:xfrm xmlns:a="http://schemas.openxmlformats.org/drawingml/2006/main">
            <a:off x="5095875" y="3590925"/>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Morning, afternoon and evening are shown together.</a:t>
            </a:r>
          </a:p>
        </p:txBody>
      </p:sp>
      <p:sp>
        <p:nvSpPr>
          <p:cNvPr id="8" name="">
            <a:extLst xmlns:a="http://schemas.openxmlformats.org/drawingml/2006/main">
              <a:ext uri="{FF2B5EF4-FFF2-40B4-BE49-F238E27FC236}">
                <a16:creationId xmlns:a16="http://schemas.microsoft.com/office/drawing/2014/main" id="{115B937E-9C34-419A-A8CD-129C68CE8C6E}"/>
              </a:ext>
            </a:extLst>
          </p:cNvPr>
          <p:cNvSpPr>
            <a:spLocks xmlns:a="http://schemas.openxmlformats.org/drawingml/2006/main" noGrp="1"/>
          </p:cNvSpPr>
          <p:nvPr/>
        </p:nvSpPr>
        <p:spPr>
          <a:xfrm xmlns:a="http://schemas.openxmlformats.org/drawingml/2006/main">
            <a:off x="5095875" y="422910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One place to act</a:t>
            </a:r>
          </a:p>
        </p:txBody>
      </p:sp>
      <p:sp>
        <p:nvSpPr>
          <p:cNvPr id="9" name="">
            <a:extLst xmlns:a="http://schemas.openxmlformats.org/drawingml/2006/main">
              <a:ext uri="{FF2B5EF4-FFF2-40B4-BE49-F238E27FC236}">
                <a16:creationId xmlns:a16="http://schemas.microsoft.com/office/drawing/2014/main" id="{854D8D20-E710-4BB2-BD2F-515C2920FF09}"/>
              </a:ext>
            </a:extLst>
          </p:cNvPr>
          <p:cNvSpPr>
            <a:spLocks xmlns:a="http://schemas.openxmlformats.org/drawingml/2006/main" noGrp="1"/>
          </p:cNvSpPr>
          <p:nvPr/>
        </p:nvSpPr>
        <p:spPr>
          <a:xfrm xmlns:a="http://schemas.openxmlformats.org/drawingml/2006/main">
            <a:off x="5095875" y="464820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Maintenance, handbook and monthly reporting are available from home.</a:t>
            </a:r>
          </a:p>
        </p:txBody>
      </p:sp>
      <p:sp>
        <p:nvSpPr>
          <p:cNvPr id="10" name="">
            <a:extLst xmlns:a="http://schemas.openxmlformats.org/drawingml/2006/main">
              <a:ext uri="{FF2B5EF4-FFF2-40B4-BE49-F238E27FC236}">
                <a16:creationId xmlns:a16="http://schemas.microsoft.com/office/drawing/2014/main" id="{D8B935E9-6AFA-439E-85EF-7C4FD5CA8A0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Daily cleaning records belong in the operating routine.</a:t>
            </a:r>
          </a:p>
        </p:txBody>
      </p:sp>
      <p:sp>
        <p:nvSpPr>
          <p:cNvPr id="11" name="">
            <a:extLst xmlns:a="http://schemas.openxmlformats.org/drawingml/2006/main">
              <a:ext uri="{FF2B5EF4-FFF2-40B4-BE49-F238E27FC236}">
                <a16:creationId xmlns:a16="http://schemas.microsoft.com/office/drawing/2014/main" id="{B734D88A-C15B-4822-9026-05BAD1F6D9C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Android emulator capture · Local QA operator and unit; demonstration data</a:t>
            </a:r>
          </a:p>
        </p:txBody>
      </p:sp>
      <p:sp>
        <p:nvSpPr>
          <p:cNvPr id="12" name="">
            <a:extLst xmlns:a="http://schemas.openxmlformats.org/drawingml/2006/main">
              <a:ext uri="{FF2B5EF4-FFF2-40B4-BE49-F238E27FC236}">
                <a16:creationId xmlns:a16="http://schemas.microsoft.com/office/drawing/2014/main" id="{95FAB6A6-D3F3-4C8D-9212-90D6BF1738B5}"/>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14</a:t>
            </a:r>
          </a:p>
        </p:txBody>
      </p:sp>
    </p:spTree>
    <p:extLst>
      <p:ext uri="{BB962C8B-B14F-4D97-AF65-F5344CB8AC3E}">
        <p14:creationId xmlns:p14="http://schemas.microsoft.com/office/powerpoint/2010/main" val="1855135213"/>
      </p:ext>
    </p:extLst>
  </p:cSld>
</p:sld>
</file>

<file path=ppt/slides/slide1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46579A4-1902-4D28-AC56-A4216F687BE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D85FCAA4-C995-409C-BC71-BF8BA6C5046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Turn a problem into a maintenance ticket.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4b9ea7fc2d644e1"/>
          <a:stretch xmlns:a="http://schemas.openxmlformats.org/drawingml/2006/main"/>
        </p:blipFill>
        <p:spPr>
          <a:xfrm xmlns:a="http://schemas.openxmlformats.org/drawingml/2006/main">
            <a:off x="1407319" y="1571625"/>
            <a:ext cx="1928813"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CCDE8C-62E5-4E50-B98F-5927576D864C}"/>
              </a:ext>
            </a:extLst>
          </p:cNvPr>
          <p:cNvSpPr>
            <a:spLocks xmlns:a="http://schemas.openxmlformats.org/drawingml/2006/main" noGrp="1"/>
          </p:cNvSpPr>
          <p:nvPr/>
        </p:nvSpPr>
        <p:spPr>
          <a:xfrm xmlns:a="http://schemas.openxmlformats.org/drawingml/2006/main">
            <a:off x="5095875" y="211455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Describe the problem</a:t>
            </a:r>
          </a:p>
        </p:txBody>
      </p:sp>
      <p:sp>
        <p:nvSpPr>
          <p:cNvPr id="5" name="">
            <a:extLst xmlns:a="http://schemas.openxmlformats.org/drawingml/2006/main">
              <a:ext uri="{FF2B5EF4-FFF2-40B4-BE49-F238E27FC236}">
                <a16:creationId xmlns:a16="http://schemas.microsoft.com/office/drawing/2014/main" id="{532CE216-F307-4D27-BEA3-7EF164E06605}"/>
              </a:ext>
            </a:extLst>
          </p:cNvPr>
          <p:cNvSpPr>
            <a:spLocks xmlns:a="http://schemas.openxmlformats.org/drawingml/2006/main" noGrp="1"/>
          </p:cNvSpPr>
          <p:nvPr/>
        </p:nvSpPr>
        <p:spPr>
          <a:xfrm xmlns:a="http://schemas.openxmlformats.org/drawingml/2006/main">
            <a:off x="5095875" y="253365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 short title and a detailed description record what needs attention.</a:t>
            </a:r>
          </a:p>
        </p:txBody>
      </p:sp>
      <p:sp>
        <p:nvSpPr>
          <p:cNvPr id="6" name="">
            <a:extLst xmlns:a="http://schemas.openxmlformats.org/drawingml/2006/main">
              <a:ext uri="{FF2B5EF4-FFF2-40B4-BE49-F238E27FC236}">
                <a16:creationId xmlns:a16="http://schemas.microsoft.com/office/drawing/2014/main" id="{A9B522E8-D956-4CF3-BF92-642EE46BAE7D}"/>
              </a:ext>
            </a:extLst>
          </p:cNvPr>
          <p:cNvSpPr>
            <a:spLocks xmlns:a="http://schemas.openxmlformats.org/drawingml/2006/main" noGrp="1"/>
          </p:cNvSpPr>
          <p:nvPr/>
        </p:nvSpPr>
        <p:spPr>
          <a:xfrm xmlns:a="http://schemas.openxmlformats.org/drawingml/2006/main">
            <a:off x="5095875" y="31718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Show the evidence</a:t>
            </a:r>
          </a:p>
        </p:txBody>
      </p:sp>
      <p:sp>
        <p:nvSpPr>
          <p:cNvPr id="7" name="">
            <a:extLst xmlns:a="http://schemas.openxmlformats.org/drawingml/2006/main">
              <a:ext uri="{FF2B5EF4-FFF2-40B4-BE49-F238E27FC236}">
                <a16:creationId xmlns:a16="http://schemas.microsoft.com/office/drawing/2014/main" id="{F4FABC52-D10E-451C-831B-9A840D35BAC5}"/>
              </a:ext>
            </a:extLst>
          </p:cNvPr>
          <p:cNvSpPr>
            <a:spLocks xmlns:a="http://schemas.openxmlformats.org/drawingml/2006/main" noGrp="1"/>
          </p:cNvSpPr>
          <p:nvPr/>
        </p:nvSpPr>
        <p:spPr>
          <a:xfrm xmlns:a="http://schemas.openxmlformats.org/drawingml/2006/main">
            <a:off x="5095875" y="3590925"/>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The form provides photo uploads alongside the report.</a:t>
            </a:r>
          </a:p>
        </p:txBody>
      </p:sp>
      <p:sp>
        <p:nvSpPr>
          <p:cNvPr id="8" name="">
            <a:extLst xmlns:a="http://schemas.openxmlformats.org/drawingml/2006/main">
              <a:ext uri="{FF2B5EF4-FFF2-40B4-BE49-F238E27FC236}">
                <a16:creationId xmlns:a16="http://schemas.microsoft.com/office/drawing/2014/main" id="{306C57FC-8C9C-4435-ACA0-53766B86147C}"/>
              </a:ext>
            </a:extLst>
          </p:cNvPr>
          <p:cNvSpPr>
            <a:spLocks xmlns:a="http://schemas.openxmlformats.org/drawingml/2006/main" noGrp="1"/>
          </p:cNvSpPr>
          <p:nvPr/>
        </p:nvSpPr>
        <p:spPr>
          <a:xfrm xmlns:a="http://schemas.openxmlformats.org/drawingml/2006/main">
            <a:off x="5095875" y="422910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Keep the record</a:t>
            </a:r>
          </a:p>
        </p:txBody>
      </p:sp>
      <p:sp>
        <p:nvSpPr>
          <p:cNvPr id="9" name="">
            <a:extLst xmlns:a="http://schemas.openxmlformats.org/drawingml/2006/main">
              <a:ext uri="{FF2B5EF4-FFF2-40B4-BE49-F238E27FC236}">
                <a16:creationId xmlns:a16="http://schemas.microsoft.com/office/drawing/2014/main" id="{7369B075-B9F9-496D-B90F-7DD54C226A4B}"/>
              </a:ext>
            </a:extLst>
          </p:cNvPr>
          <p:cNvSpPr>
            <a:spLocks xmlns:a="http://schemas.openxmlformats.org/drawingml/2006/main" noGrp="1"/>
          </p:cNvSpPr>
          <p:nvPr/>
        </p:nvSpPr>
        <p:spPr>
          <a:xfrm xmlns:a="http://schemas.openxmlformats.org/drawingml/2006/main">
            <a:off x="5095875" y="464820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Submitted issues can be reviewed in ticket history.</a:t>
            </a:r>
          </a:p>
        </p:txBody>
      </p:sp>
      <p:sp>
        <p:nvSpPr>
          <p:cNvPr id="10" name="">
            <a:extLst xmlns:a="http://schemas.openxmlformats.org/drawingml/2006/main">
              <a:ext uri="{FF2B5EF4-FFF2-40B4-BE49-F238E27FC236}">
                <a16:creationId xmlns:a16="http://schemas.microsoft.com/office/drawing/2014/main" id="{E2558B94-BA4D-4321-89E8-6F58F6E2A3D9}"/>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Describe the issue and attach photographs for review.</a:t>
            </a:r>
          </a:p>
        </p:txBody>
      </p:sp>
      <p:sp>
        <p:nvSpPr>
          <p:cNvPr id="11" name="">
            <a:extLst xmlns:a="http://schemas.openxmlformats.org/drawingml/2006/main">
              <a:ext uri="{FF2B5EF4-FFF2-40B4-BE49-F238E27FC236}">
                <a16:creationId xmlns:a16="http://schemas.microsoft.com/office/drawing/2014/main" id="{36445688-7A04-40C1-BE58-F29F6206DDA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Android emulator capture · Illustrative draft entered in the app; not submitted</a:t>
            </a:r>
          </a:p>
        </p:txBody>
      </p:sp>
      <p:sp>
        <p:nvSpPr>
          <p:cNvPr id="12" name="">
            <a:extLst xmlns:a="http://schemas.openxmlformats.org/drawingml/2006/main">
              <a:ext uri="{FF2B5EF4-FFF2-40B4-BE49-F238E27FC236}">
                <a16:creationId xmlns:a16="http://schemas.microsoft.com/office/drawing/2014/main" id="{6AB64F38-BC2B-467A-A482-4039483D801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15</a:t>
            </a:r>
          </a:p>
        </p:txBody>
      </p:sp>
    </p:spTree>
    <p:extLst>
      <p:ext uri="{BB962C8B-B14F-4D97-AF65-F5344CB8AC3E}">
        <p14:creationId xmlns:p14="http://schemas.microsoft.com/office/powerpoint/2010/main" val="105659267"/>
      </p:ext>
    </p:extLst>
  </p:cSld>
</p:sld>
</file>

<file path=ppt/slides/slide1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4A00B62-FDB9-47DF-8F10-D0DAEBE060B4}"/>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6282274F-9F5D-4EB9-A260-1F09D990A98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Open the record. Inspect the photographs.</a:t>
            </a:r>
          </a:p>
        </p:txBody>
      </p:sp>
      <p:sp>
        <p:nvSpPr>
          <p:cNvPr id="3" name="">
            <a:extLst xmlns:a="http://schemas.openxmlformats.org/drawingml/2006/main">
              <a:ext uri="{FF2B5EF4-FFF2-40B4-BE49-F238E27FC236}">
                <a16:creationId xmlns:a16="http://schemas.microsoft.com/office/drawing/2014/main" id="{48F48F3B-1C59-47AD-B133-D0E364BE2FE6}"/>
              </a:ext>
            </a:extLst>
          </p:cNvPr>
          <p:cNvSpPr>
            <a:spLocks xmlns:a="http://schemas.openxmlformats.org/drawingml/2006/main" noGrp="1"/>
          </p:cNvSpPr>
          <p:nvPr/>
        </p:nvSpPr>
        <p:spPr>
          <a:xfrm xmlns:a="http://schemas.openxmlformats.org/drawingml/2006/main">
            <a:off x="476250" y="1971675"/>
            <a:ext cx="1123950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847eed7ffd3484a"/>
          <a:stretch xmlns:a="http://schemas.openxmlformats.org/drawingml/2006/main"/>
        </p:blipFill>
        <p:spPr>
          <a:xfrm xmlns:a="http://schemas.openxmlformats.org/drawingml/2006/main">
            <a:off x="476250" y="2247900"/>
            <a:ext cx="11239500" cy="3238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E91F2E3-A1F7-41AD-A354-413581DF9AC2}"/>
              </a:ext>
            </a:extLst>
          </p:cNvPr>
          <p:cNvSpPr>
            <a:spLocks xmlns:a="http://schemas.openxmlformats.org/drawingml/2006/main" noGrp="1"/>
          </p:cNvSpPr>
          <p:nvPr/>
        </p:nvSpPr>
        <p:spPr>
          <a:xfrm xmlns:a="http://schemas.openxmlformats.org/drawingml/2006/main">
            <a:off x="476250" y="5410200"/>
            <a:ext cx="1123950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E1F9B79-0D70-436C-9B8C-0900107D7A4B}"/>
              </a:ext>
            </a:extLst>
          </p:cNvPr>
          <p:cNvSpPr>
            <a:spLocks xmlns:a="http://schemas.openxmlformats.org/drawingml/2006/main" noGrp="1"/>
          </p:cNvSpPr>
          <p:nvPr/>
        </p:nvSpPr>
        <p:spPr>
          <a:xfrm xmlns:a="http://schemas.openxmlformats.org/drawingml/2006/main">
            <a:off x="542925" y="5448300"/>
            <a:ext cx="11106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Actual submitted review · Toilet and urinal photographs with recorded time and location</a:t>
            </a:r>
          </a:p>
        </p:txBody>
      </p:sp>
      <p:sp>
        <p:nvSpPr>
          <p:cNvPr id="7" name="">
            <a:extLst xmlns:a="http://schemas.openxmlformats.org/drawingml/2006/main">
              <a:ext uri="{FF2B5EF4-FFF2-40B4-BE49-F238E27FC236}">
                <a16:creationId xmlns:a16="http://schemas.microsoft.com/office/drawing/2014/main" id="{342B3D93-B0F8-49D9-90EC-7793FE23CEE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dashboard brings the submitted photographs, time and location together.</a:t>
            </a:r>
          </a:p>
        </p:txBody>
      </p:sp>
      <p:sp>
        <p:nvSpPr>
          <p:cNvPr id="8" name="">
            <a:extLst xmlns:a="http://schemas.openxmlformats.org/drawingml/2006/main">
              <a:ext uri="{FF2B5EF4-FFF2-40B4-BE49-F238E27FC236}">
                <a16:creationId xmlns:a16="http://schemas.microsoft.com/office/drawing/2014/main" id="{F3FC8917-C708-4C9A-9C12-6940F5E8A56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dashboard.loocafe.com capture · LC_ID_023 evening review, 7 Sep 2026 · Submitted record, not independent verification</a:t>
            </a:r>
          </a:p>
        </p:txBody>
      </p:sp>
      <p:sp>
        <p:nvSpPr>
          <p:cNvPr id="9" name="">
            <a:extLst xmlns:a="http://schemas.openxmlformats.org/drawingml/2006/main">
              <a:ext uri="{FF2B5EF4-FFF2-40B4-BE49-F238E27FC236}">
                <a16:creationId xmlns:a16="http://schemas.microsoft.com/office/drawing/2014/main" id="{4822204D-48C1-45F1-A3BE-B2C82CB7DAF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16</a:t>
            </a:r>
          </a:p>
        </p:txBody>
      </p:sp>
    </p:spTree>
    <p:extLst>
      <p:ext uri="{BB962C8B-B14F-4D97-AF65-F5344CB8AC3E}">
        <p14:creationId xmlns:p14="http://schemas.microsoft.com/office/powerpoint/2010/main" val="235994061"/>
      </p:ext>
    </p:extLst>
  </p:cSld>
</p:sld>
</file>

<file path=ppt/slides/slide1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3F5F5AC-CF39-4FA9-AD6F-658EF06014DB}"/>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6853D750-BBC1-41B0-9D55-65F03191337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livelihood, with responsibility.</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57d12172cb24aac"/>
          <a:stretch xmlns:a="http://schemas.openxmlformats.org/drawingml/2006/main"/>
        </p:blipFill>
        <p:spPr>
          <a:xfrm xmlns:a="http://schemas.openxmlformats.org/drawingml/2006/main">
            <a:off x="908635" y="1781175"/>
            <a:ext cx="4659730"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389CD4-F846-4A44-A0FB-E6994486776B}"/>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EABA491-5B34-474B-9B7C-EBBA2F403127}"/>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Asif repairing a wheel</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fcb2075ed96b45d6"/>
          <a:stretch xmlns:a="http://schemas.openxmlformats.org/drawingml/2006/main"/>
        </p:blipFill>
        <p:spPr>
          <a:xfrm xmlns:a="http://schemas.openxmlformats.org/drawingml/2006/main">
            <a:off x="6623635" y="1781175"/>
            <a:ext cx="4659730"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5A1A6E9-E941-42F2-9608-8FBBE1CE50D9}"/>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4EC8977-80DF-4176-AE75-A98E6845DACD}"/>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Group photograph at the repair workspace</a:t>
            </a:r>
          </a:p>
        </p:txBody>
      </p:sp>
      <p:sp>
        <p:nvSpPr>
          <p:cNvPr id="9" name="">
            <a:extLst xmlns:a="http://schemas.openxmlformats.org/drawingml/2006/main">
              <a:ext uri="{FF2B5EF4-FFF2-40B4-BE49-F238E27FC236}">
                <a16:creationId xmlns:a16="http://schemas.microsoft.com/office/drawing/2014/main" id="{FD494ADE-CBE7-433D-B848-DEA2404B3935}"/>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D63C72D-17B5-4F28-A38A-2718337B2B72}"/>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skill</a:t>
            </a:r>
          </a:p>
        </p:txBody>
      </p:sp>
      <p:sp>
        <p:nvSpPr>
          <p:cNvPr id="11" name="">
            <a:extLst xmlns:a="http://schemas.openxmlformats.org/drawingml/2006/main">
              <a:ext uri="{FF2B5EF4-FFF2-40B4-BE49-F238E27FC236}">
                <a16:creationId xmlns:a16="http://schemas.microsoft.com/office/drawing/2014/main" id="{4108AF03-D043-419F-8C6A-B2B2BE75CAA9}"/>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Bike repair, learned from his father.</a:t>
            </a:r>
          </a:p>
        </p:txBody>
      </p:sp>
      <p:sp>
        <p:nvSpPr>
          <p:cNvPr id="12" name="">
            <a:extLst xmlns:a="http://schemas.openxmlformats.org/drawingml/2006/main">
              <a:ext uri="{FF2B5EF4-FFF2-40B4-BE49-F238E27FC236}">
                <a16:creationId xmlns:a16="http://schemas.microsoft.com/office/drawing/2014/main" id="{57C7D3AC-6CBC-4143-96B2-3A8285212A56}"/>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1EB2840-A476-42BA-B01F-5419155C3AE7}"/>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business</a:t>
            </a:r>
          </a:p>
        </p:txBody>
      </p:sp>
      <p:sp>
        <p:nvSpPr>
          <p:cNvPr id="14" name="">
            <a:extLst xmlns:a="http://schemas.openxmlformats.org/drawingml/2006/main">
              <a:ext uri="{FF2B5EF4-FFF2-40B4-BE49-F238E27FC236}">
                <a16:creationId xmlns:a16="http://schemas.microsoft.com/office/drawing/2014/main" id="{EDCC2A3F-14AD-47A0-8570-3BDC243D5840}"/>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A repair shop beside LooCafe Mini.</a:t>
            </a:r>
          </a:p>
        </p:txBody>
      </p:sp>
      <p:sp>
        <p:nvSpPr>
          <p:cNvPr id="15" name="">
            <a:extLst xmlns:a="http://schemas.openxmlformats.org/drawingml/2006/main">
              <a:ext uri="{FF2B5EF4-FFF2-40B4-BE49-F238E27FC236}">
                <a16:creationId xmlns:a16="http://schemas.microsoft.com/office/drawing/2014/main" id="{4D757445-7CBF-4F67-882D-BFB368326B08}"/>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6B2121C-C741-4891-A8A8-2C83433F75A2}"/>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daily responsibility</a:t>
            </a:r>
          </a:p>
        </p:txBody>
      </p:sp>
      <p:sp>
        <p:nvSpPr>
          <p:cNvPr id="17" name="">
            <a:extLst xmlns:a="http://schemas.openxmlformats.org/drawingml/2006/main">
              <a:ext uri="{FF2B5EF4-FFF2-40B4-BE49-F238E27FC236}">
                <a16:creationId xmlns:a16="http://schemas.microsoft.com/office/drawing/2014/main" id="{5B30B861-EFC1-47FB-AF0B-7458AD781450}"/>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Toilet care before repair work.</a:t>
            </a:r>
          </a:p>
        </p:txBody>
      </p:sp>
      <p:sp>
        <p:nvSpPr>
          <p:cNvPr id="18" name="">
            <a:extLst xmlns:a="http://schemas.openxmlformats.org/drawingml/2006/main">
              <a:ext uri="{FF2B5EF4-FFF2-40B4-BE49-F238E27FC236}">
                <a16:creationId xmlns:a16="http://schemas.microsoft.com/office/drawing/2014/main" id="{615253E4-5BEF-4A93-996E-0A992A686F24}"/>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Asif paired a LooCafe Mini with bike repair, and made toilet care part of his day.</a:t>
            </a:r>
          </a:p>
        </p:txBody>
      </p:sp>
      <p:sp>
        <p:nvSpPr>
          <p:cNvPr id="19" name="">
            <a:extLst xmlns:a="http://schemas.openxmlformats.org/drawingml/2006/main">
              <a:ext uri="{FF2B5EF4-FFF2-40B4-BE49-F238E27FC236}">
                <a16:creationId xmlns:a16="http://schemas.microsoft.com/office/drawing/2014/main" id="{E27CAA8D-0095-4BE6-96BA-F4131F72307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 27 · Asif profile and original photographs</a:t>
            </a:r>
          </a:p>
        </p:txBody>
      </p:sp>
      <p:sp>
        <p:nvSpPr>
          <p:cNvPr id="20" name="">
            <a:extLst xmlns:a="http://schemas.openxmlformats.org/drawingml/2006/main">
              <a:ext uri="{FF2B5EF4-FFF2-40B4-BE49-F238E27FC236}">
                <a16:creationId xmlns:a16="http://schemas.microsoft.com/office/drawing/2014/main" id="{F7A636F1-4EE6-41F8-8718-17EB0075280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17</a:t>
            </a:r>
          </a:p>
        </p:txBody>
      </p:sp>
    </p:spTree>
    <p:extLst>
      <p:ext uri="{BB962C8B-B14F-4D97-AF65-F5344CB8AC3E}">
        <p14:creationId xmlns:p14="http://schemas.microsoft.com/office/powerpoint/2010/main" val="777003595"/>
      </p:ext>
    </p:extLst>
  </p:cSld>
</p:sld>
</file>

<file path=ppt/slides/slide1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42F61FA-E6D0-47F8-840C-C4F234DFD91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EBAE53CB-E2FB-487E-AF38-C2AB0AC58B5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Different streets. A repeatable service.</a:t>
            </a:r>
          </a:p>
        </p:txBody>
      </p:sp>
      <p:sp>
        <p:nvSpPr>
          <p:cNvPr id="3" name="">
            <a:extLst xmlns:a="http://schemas.openxmlformats.org/drawingml/2006/main">
              <a:ext uri="{FF2B5EF4-FFF2-40B4-BE49-F238E27FC236}">
                <a16:creationId xmlns:a16="http://schemas.microsoft.com/office/drawing/2014/main" id="{8A0DB645-487C-42C0-8BE4-E088AC92B866}"/>
              </a:ext>
            </a:extLst>
          </p:cNvPr>
          <p:cNvSpPr>
            <a:spLocks xmlns:a="http://schemas.openxmlformats.org/drawingml/2006/main" noGrp="1"/>
          </p:cNvSpPr>
          <p:nvPr/>
        </p:nvSpPr>
        <p:spPr>
          <a:xfrm xmlns:a="http://schemas.openxmlformats.org/drawingml/2006/main">
            <a:off x="476250" y="1971675"/>
            <a:ext cx="52394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aed68d5fd144ae1"/>
          <a:stretch xmlns:a="http://schemas.openxmlformats.org/drawingml/2006/main"/>
        </p:blipFill>
        <p:spPr>
          <a:xfrm xmlns:a="http://schemas.openxmlformats.org/drawingml/2006/main">
            <a:off x="476250" y="2495715"/>
            <a:ext cx="5239440" cy="274286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DFE23F6-26BD-423C-9C6C-F85B521D1F3B}"/>
              </a:ext>
            </a:extLst>
          </p:cNvPr>
          <p:cNvSpPr>
            <a:spLocks xmlns:a="http://schemas.openxmlformats.org/drawingml/2006/main" noGrp="1"/>
          </p:cNvSpPr>
          <p:nvPr/>
        </p:nvSpPr>
        <p:spPr>
          <a:xfrm xmlns:a="http://schemas.openxmlformats.org/drawingml/2006/main">
            <a:off x="5858565" y="1971675"/>
            <a:ext cx="365715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cd2d8312b2f438c"/>
          <a:stretch xmlns:a="http://schemas.openxmlformats.org/drawingml/2006/main"/>
        </p:blipFill>
        <p:spPr>
          <a:xfrm xmlns:a="http://schemas.openxmlformats.org/drawingml/2006/main">
            <a:off x="5858565" y="2495715"/>
            <a:ext cx="3657159" cy="274286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AD708C0-B7CD-4D1D-8D7A-97D361EE04D5}"/>
              </a:ext>
            </a:extLst>
          </p:cNvPr>
          <p:cNvSpPr>
            <a:spLocks xmlns:a="http://schemas.openxmlformats.org/drawingml/2006/main" noGrp="1"/>
          </p:cNvSpPr>
          <p:nvPr/>
        </p:nvSpPr>
        <p:spPr>
          <a:xfrm xmlns:a="http://schemas.openxmlformats.org/drawingml/2006/main">
            <a:off x="9658598" y="1971675"/>
            <a:ext cx="2057152"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ebcd323b8144dfd"/>
          <a:stretch xmlns:a="http://schemas.openxmlformats.org/drawingml/2006/main"/>
        </p:blipFill>
        <p:spPr>
          <a:xfrm xmlns:a="http://schemas.openxmlformats.org/drawingml/2006/main">
            <a:off x="9658598" y="2495715"/>
            <a:ext cx="2057152" cy="274286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A717F8B-0121-4791-9462-0BFDF439BF0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Different site formats use the same link between business income and toilet care.</a:t>
            </a:r>
          </a:p>
        </p:txBody>
      </p:sp>
      <p:sp>
        <p:nvSpPr>
          <p:cNvPr id="10" name="">
            <a:extLst xmlns:a="http://schemas.openxmlformats.org/drawingml/2006/main">
              <a:ext uri="{FF2B5EF4-FFF2-40B4-BE49-F238E27FC236}">
                <a16:creationId xmlns:a16="http://schemas.microsoft.com/office/drawing/2014/main" id="{E811E0B4-FDCF-452A-8D7A-4A907A2D487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archive · Dal Lake, Chennai and Mini examples; not all are ReFlow installations</a:t>
            </a:r>
          </a:p>
        </p:txBody>
      </p:sp>
      <p:sp>
        <p:nvSpPr>
          <p:cNvPr id="11" name="">
            <a:extLst xmlns:a="http://schemas.openxmlformats.org/drawingml/2006/main">
              <a:ext uri="{FF2B5EF4-FFF2-40B4-BE49-F238E27FC236}">
                <a16:creationId xmlns:a16="http://schemas.microsoft.com/office/drawing/2014/main" id="{4AFB6112-E90C-462F-8451-5782ED0D9B7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18</a:t>
            </a:r>
          </a:p>
        </p:txBody>
      </p:sp>
    </p:spTree>
    <p:extLst>
      <p:ext uri="{BB962C8B-B14F-4D97-AF65-F5344CB8AC3E}">
        <p14:creationId xmlns:p14="http://schemas.microsoft.com/office/powerpoint/2010/main" val="1872496798"/>
      </p:ext>
    </p:extLst>
  </p:cSld>
</p:sld>
</file>

<file path=ppt/slides/slide1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B8DF9B0-2F30-4DF1-994A-7CBF90CDD3EA}"/>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597C08B7-226C-49FC-9A84-A9749A404DC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Our footprint: different cities and settings.</a:t>
            </a:r>
          </a:p>
        </p:txBody>
      </p:sp>
      <p:sp>
        <p:nvSpPr>
          <p:cNvPr id="3" name="">
            <a:extLst xmlns:a="http://schemas.openxmlformats.org/drawingml/2006/main">
              <a:ext uri="{FF2B5EF4-FFF2-40B4-BE49-F238E27FC236}">
                <a16:creationId xmlns:a16="http://schemas.microsoft.com/office/drawing/2014/main" id="{F3D3B69A-7530-49FB-B83F-8294556CE06A}"/>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5DEB79C-8CF3-46A8-8FAA-683B152F7D68}"/>
              </a:ext>
            </a:extLst>
          </p:cNvPr>
          <p:cNvSpPr>
            <a:spLocks xmlns:a="http://schemas.openxmlformats.org/drawingml/2006/main" noGrp="1"/>
          </p:cNvSpPr>
          <p:nvPr/>
        </p:nvSpPr>
        <p:spPr>
          <a:xfrm xmlns:a="http://schemas.openxmlformats.org/drawingml/2006/main">
            <a:off x="47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Mangalagiri</a:t>
            </a:r>
          </a:p>
        </p:txBody>
      </p:sp>
      <p:sp>
        <p:nvSpPr>
          <p:cNvPr id="5" name="">
            <a:extLst xmlns:a="http://schemas.openxmlformats.org/drawingml/2006/main">
              <a:ext uri="{FF2B5EF4-FFF2-40B4-BE49-F238E27FC236}">
                <a16:creationId xmlns:a16="http://schemas.microsoft.com/office/drawing/2014/main" id="{079A5F99-3754-45AE-9CE2-5BE9F496D457}"/>
              </a:ext>
            </a:extLst>
          </p:cNvPr>
          <p:cNvSpPr>
            <a:spLocks xmlns:a="http://schemas.openxmlformats.org/drawingml/2006/main" noGrp="1"/>
          </p:cNvSpPr>
          <p:nvPr/>
        </p:nvSpPr>
        <p:spPr>
          <a:xfrm xmlns:a="http://schemas.openxmlformats.org/drawingml/2006/main">
            <a:off x="47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Andhra Pradesh</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f8db8492884240db"/>
          <a:stretch xmlns:a="http://schemas.openxmlformats.org/drawingml/2006/main"/>
        </p:blipFill>
        <p:spPr>
          <a:xfrm xmlns:a="http://schemas.openxmlformats.org/drawingml/2006/main">
            <a:off x="476250" y="2814042"/>
            <a:ext cx="3619500" cy="242054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BDE8C15-F1E4-447A-A8F1-4B2F13CFBAAB}"/>
              </a:ext>
            </a:extLst>
          </p:cNvPr>
          <p:cNvSpPr>
            <a:spLocks xmlns:a="http://schemas.openxmlformats.org/drawingml/2006/main" noGrp="1"/>
          </p:cNvSpPr>
          <p:nvPr/>
        </p:nvSpPr>
        <p:spPr>
          <a:xfrm xmlns:a="http://schemas.openxmlformats.org/drawingml/2006/main">
            <a:off x="47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Landscaped unit</a:t>
            </a:r>
          </a:p>
        </p:txBody>
      </p:sp>
      <p:sp>
        <p:nvSpPr>
          <p:cNvPr id="8" name="">
            <a:extLst xmlns:a="http://schemas.openxmlformats.org/drawingml/2006/main">
              <a:ext uri="{FF2B5EF4-FFF2-40B4-BE49-F238E27FC236}">
                <a16:creationId xmlns:a16="http://schemas.microsoft.com/office/drawing/2014/main" id="{1514A842-9122-4C68-8199-47C5E1B9017C}"/>
              </a:ext>
            </a:extLst>
          </p:cNvPr>
          <p:cNvSpPr>
            <a:spLocks xmlns:a="http://schemas.openxmlformats.org/drawingml/2006/main" noGrp="1"/>
          </p:cNvSpPr>
          <p:nvPr/>
        </p:nvSpPr>
        <p:spPr>
          <a:xfrm xmlns:a="http://schemas.openxmlformats.org/drawingml/2006/main">
            <a:off x="47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E56F3F0-C67E-4EF1-9F9E-C4322D5948B3}"/>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368085D-9D8D-4C44-933A-0900430ADAC9}"/>
              </a:ext>
            </a:extLst>
          </p:cNvPr>
          <p:cNvSpPr>
            <a:spLocks xmlns:a="http://schemas.openxmlformats.org/drawingml/2006/main" noGrp="1"/>
          </p:cNvSpPr>
          <p:nvPr/>
        </p:nvSpPr>
        <p:spPr>
          <a:xfrm xmlns:a="http://schemas.openxmlformats.org/drawingml/2006/main">
            <a:off x="428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Chennai</a:t>
            </a:r>
          </a:p>
        </p:txBody>
      </p:sp>
      <p:sp>
        <p:nvSpPr>
          <p:cNvPr id="11" name="">
            <a:extLst xmlns:a="http://schemas.openxmlformats.org/drawingml/2006/main">
              <a:ext uri="{FF2B5EF4-FFF2-40B4-BE49-F238E27FC236}">
                <a16:creationId xmlns:a16="http://schemas.microsoft.com/office/drawing/2014/main" id="{E2F6643A-8E3F-4E15-891E-3B1E6DC8B193}"/>
              </a:ext>
            </a:extLst>
          </p:cNvPr>
          <p:cNvSpPr>
            <a:spLocks xmlns:a="http://schemas.openxmlformats.org/drawingml/2006/main" noGrp="1"/>
          </p:cNvSpPr>
          <p:nvPr/>
        </p:nvSpPr>
        <p:spPr>
          <a:xfrm xmlns:a="http://schemas.openxmlformats.org/drawingml/2006/main">
            <a:off x="428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Tamil Nadu</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b67aceabfc1244df"/>
          <a:stretch xmlns:a="http://schemas.openxmlformats.org/drawingml/2006/main"/>
        </p:blipFill>
        <p:spPr>
          <a:xfrm xmlns:a="http://schemas.openxmlformats.org/drawingml/2006/main">
            <a:off x="4349750" y="2714625"/>
            <a:ext cx="3492500" cy="261937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14884545-7598-47B5-B062-48D87938E379}"/>
              </a:ext>
            </a:extLst>
          </p:cNvPr>
          <p:cNvSpPr>
            <a:spLocks xmlns:a="http://schemas.openxmlformats.org/drawingml/2006/main" noGrp="1"/>
          </p:cNvSpPr>
          <p:nvPr/>
        </p:nvSpPr>
        <p:spPr>
          <a:xfrm xmlns:a="http://schemas.openxmlformats.org/drawingml/2006/main">
            <a:off x="428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Street-side unit</a:t>
            </a:r>
          </a:p>
        </p:txBody>
      </p:sp>
      <p:sp>
        <p:nvSpPr>
          <p:cNvPr id="14" name="">
            <a:extLst xmlns:a="http://schemas.openxmlformats.org/drawingml/2006/main">
              <a:ext uri="{FF2B5EF4-FFF2-40B4-BE49-F238E27FC236}">
                <a16:creationId xmlns:a16="http://schemas.microsoft.com/office/drawing/2014/main" id="{766038F1-4AC4-4A35-9B9F-FCBC68D63A81}"/>
              </a:ext>
            </a:extLst>
          </p:cNvPr>
          <p:cNvSpPr>
            <a:spLocks xmlns:a="http://schemas.openxmlformats.org/drawingml/2006/main" noGrp="1"/>
          </p:cNvSpPr>
          <p:nvPr/>
        </p:nvSpPr>
        <p:spPr>
          <a:xfrm xmlns:a="http://schemas.openxmlformats.org/drawingml/2006/main">
            <a:off x="428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121CA27-4EB8-4E97-9706-CDCCCDE10150}"/>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42EB877-698A-48E6-AA88-A067EDD0C7DC}"/>
              </a:ext>
            </a:extLst>
          </p:cNvPr>
          <p:cNvSpPr>
            <a:spLocks xmlns:a="http://schemas.openxmlformats.org/drawingml/2006/main" noGrp="1"/>
          </p:cNvSpPr>
          <p:nvPr/>
        </p:nvSpPr>
        <p:spPr>
          <a:xfrm xmlns:a="http://schemas.openxmlformats.org/drawingml/2006/main">
            <a:off x="809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Mumbai</a:t>
            </a:r>
          </a:p>
        </p:txBody>
      </p:sp>
      <p:sp>
        <p:nvSpPr>
          <p:cNvPr id="17" name="">
            <a:extLst xmlns:a="http://schemas.openxmlformats.org/drawingml/2006/main">
              <a:ext uri="{FF2B5EF4-FFF2-40B4-BE49-F238E27FC236}">
                <a16:creationId xmlns:a16="http://schemas.microsoft.com/office/drawing/2014/main" id="{8E531A5B-78D0-4A4B-8953-90C23BC8D5FE}"/>
              </a:ext>
            </a:extLst>
          </p:cNvPr>
          <p:cNvSpPr>
            <a:spLocks xmlns:a="http://schemas.openxmlformats.org/drawingml/2006/main" noGrp="1"/>
          </p:cNvSpPr>
          <p:nvPr/>
        </p:nvSpPr>
        <p:spPr>
          <a:xfrm xmlns:a="http://schemas.openxmlformats.org/drawingml/2006/main">
            <a:off x="809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Maharashtra</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62ee2a1f543d46f2"/>
          <a:stretch xmlns:a="http://schemas.openxmlformats.org/drawingml/2006/main"/>
        </p:blipFill>
        <p:spPr>
          <a:xfrm xmlns:a="http://schemas.openxmlformats.org/drawingml/2006/main">
            <a:off x="8159750" y="2714625"/>
            <a:ext cx="3492500" cy="2619375"/>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2C91DDF7-BB4D-451E-BBC9-E3F163E91D55}"/>
              </a:ext>
            </a:extLst>
          </p:cNvPr>
          <p:cNvSpPr>
            <a:spLocks xmlns:a="http://schemas.openxmlformats.org/drawingml/2006/main" noGrp="1"/>
          </p:cNvSpPr>
          <p:nvPr/>
        </p:nvSpPr>
        <p:spPr>
          <a:xfrm xmlns:a="http://schemas.openxmlformats.org/drawingml/2006/main">
            <a:off x="809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BMC-linked facility</a:t>
            </a:r>
          </a:p>
        </p:txBody>
      </p:sp>
      <p:sp>
        <p:nvSpPr>
          <p:cNvPr id="20" name="">
            <a:extLst xmlns:a="http://schemas.openxmlformats.org/drawingml/2006/main">
              <a:ext uri="{FF2B5EF4-FFF2-40B4-BE49-F238E27FC236}">
                <a16:creationId xmlns:a16="http://schemas.microsoft.com/office/drawing/2014/main" id="{5127E8A4-6ACE-4952-A334-0A3CD68FAF28}"/>
              </a:ext>
            </a:extLst>
          </p:cNvPr>
          <p:cNvSpPr>
            <a:spLocks xmlns:a="http://schemas.openxmlformats.org/drawingml/2006/main" noGrp="1"/>
          </p:cNvSpPr>
          <p:nvPr/>
        </p:nvSpPr>
        <p:spPr>
          <a:xfrm xmlns:a="http://schemas.openxmlformats.org/drawingml/2006/main">
            <a:off x="809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D432E86-6C9A-4A12-8B30-015FBD25C4AA}"/>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Each location needs a suitable site, a working toilet and a maintenance plan.</a:t>
            </a:r>
          </a:p>
        </p:txBody>
      </p:sp>
      <p:sp>
        <p:nvSpPr>
          <p:cNvPr id="22" name="">
            <a:extLst xmlns:a="http://schemas.openxmlformats.org/drawingml/2006/main">
              <a:ext uri="{FF2B5EF4-FFF2-40B4-BE49-F238E27FC236}">
                <a16:creationId xmlns:a16="http://schemas.microsoft.com/office/drawing/2014/main" id="{B1C58C21-BC10-4284-9783-2C28B658D95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3" name="">
            <a:extLst xmlns:a="http://schemas.openxmlformats.org/drawingml/2006/main">
              <a:ext uri="{FF2B5EF4-FFF2-40B4-BE49-F238E27FC236}">
                <a16:creationId xmlns:a16="http://schemas.microsoft.com/office/drawing/2014/main" id="{865D540B-A6CE-4010-94B8-FDCD203EC01D}"/>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19</a:t>
            </a:r>
          </a:p>
        </p:txBody>
      </p:sp>
    </p:spTree>
    <p:extLst>
      <p:ext uri="{BB962C8B-B14F-4D97-AF65-F5344CB8AC3E}">
        <p14:creationId xmlns:p14="http://schemas.microsoft.com/office/powerpoint/2010/main" val="439568311"/>
      </p:ext>
    </p:extLst>
  </p:cSld>
</p:sld>
</file>

<file path=ppt/slides/slide2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E455EA3-78AC-476F-82C7-A5DE60C4147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1B906AB7-24D3-4374-8191-67E1B0B675D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From Hyderabad parks to Dal Lake.</a:t>
            </a:r>
          </a:p>
        </p:txBody>
      </p:sp>
      <p:sp>
        <p:nvSpPr>
          <p:cNvPr id="3" name="">
            <a:extLst xmlns:a="http://schemas.openxmlformats.org/drawingml/2006/main">
              <a:ext uri="{FF2B5EF4-FFF2-40B4-BE49-F238E27FC236}">
                <a16:creationId xmlns:a16="http://schemas.microsoft.com/office/drawing/2014/main" id="{5954E5E8-0E7C-496F-9632-8E86AFA23938}"/>
              </a:ext>
            </a:extLst>
          </p:cNvPr>
          <p:cNvSpPr>
            <a:spLocks xmlns:a="http://schemas.openxmlformats.org/drawingml/2006/main" noGrp="1"/>
          </p:cNvSpPr>
          <p:nvPr/>
        </p:nvSpPr>
        <p:spPr>
          <a:xfrm xmlns:a="http://schemas.openxmlformats.org/drawingml/2006/main">
            <a:off x="476250" y="1971675"/>
            <a:ext cx="49252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8efa13033654fa7"/>
          <a:stretch xmlns:a="http://schemas.openxmlformats.org/drawingml/2006/main"/>
        </p:blipFill>
        <p:spPr>
          <a:xfrm xmlns:a="http://schemas.openxmlformats.org/drawingml/2006/main">
            <a:off x="921890" y="1971675"/>
            <a:ext cx="4033960"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CE36C48-0BF1-4757-9F7A-2D08E79FF67A}"/>
              </a:ext>
            </a:extLst>
          </p:cNvPr>
          <p:cNvSpPr>
            <a:spLocks xmlns:a="http://schemas.openxmlformats.org/drawingml/2006/main" noGrp="1"/>
          </p:cNvSpPr>
          <p:nvPr/>
        </p:nvSpPr>
        <p:spPr>
          <a:xfrm xmlns:a="http://schemas.openxmlformats.org/drawingml/2006/main">
            <a:off x="476250" y="5410200"/>
            <a:ext cx="492524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C2DD656-7B80-4051-BE49-D9FE65FEED10}"/>
              </a:ext>
            </a:extLst>
          </p:cNvPr>
          <p:cNvSpPr>
            <a:spLocks xmlns:a="http://schemas.openxmlformats.org/drawingml/2006/main" noGrp="1"/>
          </p:cNvSpPr>
          <p:nvPr/>
        </p:nvSpPr>
        <p:spPr>
          <a:xfrm xmlns:a="http://schemas.openxmlformats.org/drawingml/2006/main">
            <a:off x="542925" y="5448300"/>
            <a:ext cx="479189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Mir Alam Park · Public park setting</a:t>
            </a:r>
          </a:p>
        </p:txBody>
      </p:sp>
      <p:sp>
        <p:nvSpPr>
          <p:cNvPr id="7" name="">
            <a:extLst xmlns:a="http://schemas.openxmlformats.org/drawingml/2006/main">
              <a:ext uri="{FF2B5EF4-FFF2-40B4-BE49-F238E27FC236}">
                <a16:creationId xmlns:a16="http://schemas.microsoft.com/office/drawing/2014/main" id="{8BB8620A-15FA-4553-8823-3A33131F89CC}"/>
              </a:ext>
            </a:extLst>
          </p:cNvPr>
          <p:cNvSpPr>
            <a:spLocks xmlns:a="http://schemas.openxmlformats.org/drawingml/2006/main" noGrp="1"/>
          </p:cNvSpPr>
          <p:nvPr/>
        </p:nvSpPr>
        <p:spPr>
          <a:xfrm xmlns:a="http://schemas.openxmlformats.org/drawingml/2006/main">
            <a:off x="5544365" y="1971675"/>
            <a:ext cx="617138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91e1d9f2730c4747"/>
          <a:stretch xmlns:a="http://schemas.openxmlformats.org/drawingml/2006/main"/>
        </p:blipFill>
        <p:spPr>
          <a:xfrm xmlns:a="http://schemas.openxmlformats.org/drawingml/2006/main">
            <a:off x="6102757" y="1971675"/>
            <a:ext cx="5054600"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A09741F-DB55-4D36-8822-99E6109DFF11}"/>
              </a:ext>
            </a:extLst>
          </p:cNvPr>
          <p:cNvSpPr>
            <a:spLocks xmlns:a="http://schemas.openxmlformats.org/drawingml/2006/main" noGrp="1"/>
          </p:cNvSpPr>
          <p:nvPr/>
        </p:nvSpPr>
        <p:spPr>
          <a:xfrm xmlns:a="http://schemas.openxmlformats.org/drawingml/2006/main">
            <a:off x="5544365" y="5410200"/>
            <a:ext cx="617138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04A529D-7D30-4C53-B781-FE6C231C5581}"/>
              </a:ext>
            </a:extLst>
          </p:cNvPr>
          <p:cNvSpPr>
            <a:spLocks xmlns:a="http://schemas.openxmlformats.org/drawingml/2006/main" noGrp="1"/>
          </p:cNvSpPr>
          <p:nvPr/>
        </p:nvSpPr>
        <p:spPr>
          <a:xfrm xmlns:a="http://schemas.openxmlformats.org/drawingml/2006/main">
            <a:off x="5611040" y="5448300"/>
            <a:ext cx="603803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Dal Lake, Srinagar · Night-time frontage</a:t>
            </a:r>
          </a:p>
        </p:txBody>
      </p:sp>
      <p:sp>
        <p:nvSpPr>
          <p:cNvPr id="11" name="">
            <a:extLst xmlns:a="http://schemas.openxmlformats.org/drawingml/2006/main">
              <a:ext uri="{FF2B5EF4-FFF2-40B4-BE49-F238E27FC236}">
                <a16:creationId xmlns:a16="http://schemas.microsoft.com/office/drawing/2014/main" id="{A4F20421-B9D6-47B1-B653-B13AEDA9068A}"/>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Mir Alam Park, Hyderabad · Dal Lake, Srinagar</a:t>
            </a:r>
          </a:p>
        </p:txBody>
      </p:sp>
      <p:sp>
        <p:nvSpPr>
          <p:cNvPr id="12" name="">
            <a:extLst xmlns:a="http://schemas.openxmlformats.org/drawingml/2006/main">
              <a:ext uri="{FF2B5EF4-FFF2-40B4-BE49-F238E27FC236}">
                <a16:creationId xmlns:a16="http://schemas.microsoft.com/office/drawing/2014/main" id="{11E868B8-5E83-4CA2-8934-725031796E2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64B0D9B6-1E14-4168-AE06-BA8808FEE47A}"/>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20</a:t>
            </a:r>
          </a:p>
        </p:txBody>
      </p:sp>
    </p:spTree>
    <p:extLst>
      <p:ext uri="{BB962C8B-B14F-4D97-AF65-F5344CB8AC3E}">
        <p14:creationId xmlns:p14="http://schemas.microsoft.com/office/powerpoint/2010/main" val="175591423"/>
      </p:ext>
    </p:extLst>
  </p:cSld>
</p:sld>
</file>

<file path=ppt/slides/slide2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172A6CA-1314-4ECB-9C6F-6A0C298DC39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DDA12DCC-D550-4878-9110-7AEB083A8E1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Scalability starts in the workshop.</a:t>
            </a:r>
          </a:p>
        </p:txBody>
      </p:sp>
      <p:sp>
        <p:nvSpPr>
          <p:cNvPr id="3" name="">
            <a:extLst xmlns:a="http://schemas.openxmlformats.org/drawingml/2006/main">
              <a:ext uri="{FF2B5EF4-FFF2-40B4-BE49-F238E27FC236}">
                <a16:creationId xmlns:a16="http://schemas.microsoft.com/office/drawing/2014/main" id="{79B8150C-22C2-4BAE-8033-685F0A50B589}"/>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52F94D-8C1F-4210-B8BA-756A53234782}"/>
              </a:ext>
            </a:extLst>
          </p:cNvPr>
          <p:cNvSpPr>
            <a:spLocks xmlns:a="http://schemas.openxmlformats.org/drawingml/2006/main" noGrp="1"/>
          </p:cNvSpPr>
          <p:nvPr/>
        </p:nvSpPr>
        <p:spPr>
          <a:xfrm xmlns:a="http://schemas.openxmlformats.org/drawingml/2006/main">
            <a:off x="47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1 · Enclosure</a:t>
            </a:r>
          </a:p>
        </p:txBody>
      </p:sp>
      <p:sp>
        <p:nvSpPr>
          <p:cNvPr id="5" name="">
            <a:extLst xmlns:a="http://schemas.openxmlformats.org/drawingml/2006/main">
              <a:ext uri="{FF2B5EF4-FFF2-40B4-BE49-F238E27FC236}">
                <a16:creationId xmlns:a16="http://schemas.microsoft.com/office/drawing/2014/main" id="{5DC2336F-F4F0-4CDC-ACE2-86BF53C6E58B}"/>
              </a:ext>
            </a:extLst>
          </p:cNvPr>
          <p:cNvSpPr>
            <a:spLocks xmlns:a="http://schemas.openxmlformats.org/drawingml/2006/main" noGrp="1"/>
          </p:cNvSpPr>
          <p:nvPr/>
        </p:nvSpPr>
        <p:spPr>
          <a:xfrm xmlns:a="http://schemas.openxmlformats.org/drawingml/2006/main">
            <a:off x="47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Build the structure</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8906e90c1e4146b9"/>
          <a:stretch xmlns:a="http://schemas.openxmlformats.org/drawingml/2006/main"/>
        </p:blipFill>
        <p:spPr>
          <a:xfrm xmlns:a="http://schemas.openxmlformats.org/drawingml/2006/main">
            <a:off x="539750" y="2714625"/>
            <a:ext cx="3492500" cy="2619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3D92BA6-734B-48C5-BA8A-58106D185C56}"/>
              </a:ext>
            </a:extLst>
          </p:cNvPr>
          <p:cNvSpPr>
            <a:spLocks xmlns:a="http://schemas.openxmlformats.org/drawingml/2006/main" noGrp="1"/>
          </p:cNvSpPr>
          <p:nvPr/>
        </p:nvSpPr>
        <p:spPr>
          <a:xfrm xmlns:a="http://schemas.openxmlformats.org/drawingml/2006/main">
            <a:off x="47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Container conversion</a:t>
            </a:r>
          </a:p>
        </p:txBody>
      </p:sp>
      <p:sp>
        <p:nvSpPr>
          <p:cNvPr id="8" name="">
            <a:extLst xmlns:a="http://schemas.openxmlformats.org/drawingml/2006/main">
              <a:ext uri="{FF2B5EF4-FFF2-40B4-BE49-F238E27FC236}">
                <a16:creationId xmlns:a16="http://schemas.microsoft.com/office/drawing/2014/main" id="{06FF020C-B1A5-4DA8-9250-82DE91122C0F}"/>
              </a:ext>
            </a:extLst>
          </p:cNvPr>
          <p:cNvSpPr>
            <a:spLocks xmlns:a="http://schemas.openxmlformats.org/drawingml/2006/main" noGrp="1"/>
          </p:cNvSpPr>
          <p:nvPr/>
        </p:nvSpPr>
        <p:spPr>
          <a:xfrm xmlns:a="http://schemas.openxmlformats.org/drawingml/2006/main">
            <a:off x="47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E0F1728-F4D1-4699-AE00-2B0166B0C3FE}"/>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FE83D23-DFA6-49C1-8F50-F3401D6282CF}"/>
              </a:ext>
            </a:extLst>
          </p:cNvPr>
          <p:cNvSpPr>
            <a:spLocks xmlns:a="http://schemas.openxmlformats.org/drawingml/2006/main" noGrp="1"/>
          </p:cNvSpPr>
          <p:nvPr/>
        </p:nvSpPr>
        <p:spPr>
          <a:xfrm xmlns:a="http://schemas.openxmlformats.org/drawingml/2006/main">
            <a:off x="428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2 · Exterior</a:t>
            </a:r>
          </a:p>
        </p:txBody>
      </p:sp>
      <p:sp>
        <p:nvSpPr>
          <p:cNvPr id="11" name="">
            <a:extLst xmlns:a="http://schemas.openxmlformats.org/drawingml/2006/main">
              <a:ext uri="{FF2B5EF4-FFF2-40B4-BE49-F238E27FC236}">
                <a16:creationId xmlns:a16="http://schemas.microsoft.com/office/drawing/2014/main" id="{804A3E9F-EEEB-4BDF-AD6D-0BB15F37FB11}"/>
              </a:ext>
            </a:extLst>
          </p:cNvPr>
          <p:cNvSpPr>
            <a:spLocks xmlns:a="http://schemas.openxmlformats.org/drawingml/2006/main" noGrp="1"/>
          </p:cNvSpPr>
          <p:nvPr/>
        </p:nvSpPr>
        <p:spPr>
          <a:xfrm xmlns:a="http://schemas.openxmlformats.org/drawingml/2006/main">
            <a:off x="428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Fabricate and finish</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de305796077f455c"/>
          <a:stretch xmlns:a="http://schemas.openxmlformats.org/drawingml/2006/main"/>
        </p:blipFill>
        <p:spPr>
          <a:xfrm xmlns:a="http://schemas.openxmlformats.org/drawingml/2006/main">
            <a:off x="4349750" y="2714625"/>
            <a:ext cx="3492500" cy="261937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A2EF127D-55FB-4970-B0E4-135727744562}"/>
              </a:ext>
            </a:extLst>
          </p:cNvPr>
          <p:cNvSpPr>
            <a:spLocks xmlns:a="http://schemas.openxmlformats.org/drawingml/2006/main" noGrp="1"/>
          </p:cNvSpPr>
          <p:nvPr/>
        </p:nvSpPr>
        <p:spPr>
          <a:xfrm xmlns:a="http://schemas.openxmlformats.org/drawingml/2006/main">
            <a:off x="428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Exterior workshop view</a:t>
            </a:r>
          </a:p>
        </p:txBody>
      </p:sp>
      <p:sp>
        <p:nvSpPr>
          <p:cNvPr id="14" name="">
            <a:extLst xmlns:a="http://schemas.openxmlformats.org/drawingml/2006/main">
              <a:ext uri="{FF2B5EF4-FFF2-40B4-BE49-F238E27FC236}">
                <a16:creationId xmlns:a16="http://schemas.microsoft.com/office/drawing/2014/main" id="{6B13F007-D764-4777-A571-F42EB3BAF8F3}"/>
              </a:ext>
            </a:extLst>
          </p:cNvPr>
          <p:cNvSpPr>
            <a:spLocks xmlns:a="http://schemas.openxmlformats.org/drawingml/2006/main" noGrp="1"/>
          </p:cNvSpPr>
          <p:nvPr/>
        </p:nvSpPr>
        <p:spPr>
          <a:xfrm xmlns:a="http://schemas.openxmlformats.org/drawingml/2006/main">
            <a:off x="428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AC857B5-D847-4805-A7D7-7D98BD12580F}"/>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5780E125-A33D-4358-A87D-69ACA1BC419B}"/>
              </a:ext>
            </a:extLst>
          </p:cNvPr>
          <p:cNvSpPr>
            <a:spLocks xmlns:a="http://schemas.openxmlformats.org/drawingml/2006/main" noGrp="1"/>
          </p:cNvSpPr>
          <p:nvPr/>
        </p:nvSpPr>
        <p:spPr>
          <a:xfrm xmlns:a="http://schemas.openxmlformats.org/drawingml/2006/main">
            <a:off x="809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3 · Interior</a:t>
            </a:r>
          </a:p>
        </p:txBody>
      </p:sp>
      <p:sp>
        <p:nvSpPr>
          <p:cNvPr id="17" name="">
            <a:extLst xmlns:a="http://schemas.openxmlformats.org/drawingml/2006/main">
              <a:ext uri="{FF2B5EF4-FFF2-40B4-BE49-F238E27FC236}">
                <a16:creationId xmlns:a16="http://schemas.microsoft.com/office/drawing/2014/main" id="{7E6C7C58-EFB1-46D1-9C7C-11E2103C5A18}"/>
              </a:ext>
            </a:extLst>
          </p:cNvPr>
          <p:cNvSpPr>
            <a:spLocks xmlns:a="http://schemas.openxmlformats.org/drawingml/2006/main" noGrp="1"/>
          </p:cNvSpPr>
          <p:nvPr/>
        </p:nvSpPr>
        <p:spPr>
          <a:xfrm xmlns:a="http://schemas.openxmlformats.org/drawingml/2006/main">
            <a:off x="809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Fit the usable space</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fa96b0e5b68641db"/>
          <a:stretch xmlns:a="http://schemas.openxmlformats.org/drawingml/2006/main"/>
        </p:blipFill>
        <p:spPr>
          <a:xfrm xmlns:a="http://schemas.openxmlformats.org/drawingml/2006/main">
            <a:off x="8923120" y="2714625"/>
            <a:ext cx="1965760" cy="2619375"/>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BEE642CF-2614-4C94-AF60-8E6C069853FF}"/>
              </a:ext>
            </a:extLst>
          </p:cNvPr>
          <p:cNvSpPr>
            <a:spLocks xmlns:a="http://schemas.openxmlformats.org/drawingml/2006/main" noGrp="1"/>
          </p:cNvSpPr>
          <p:nvPr/>
        </p:nvSpPr>
        <p:spPr>
          <a:xfrm xmlns:a="http://schemas.openxmlformats.org/drawingml/2006/main">
            <a:off x="809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Interior fit-out</a:t>
            </a:r>
          </a:p>
        </p:txBody>
      </p:sp>
      <p:sp>
        <p:nvSpPr>
          <p:cNvPr id="20" name="">
            <a:extLst xmlns:a="http://schemas.openxmlformats.org/drawingml/2006/main">
              <a:ext uri="{FF2B5EF4-FFF2-40B4-BE49-F238E27FC236}">
                <a16:creationId xmlns:a16="http://schemas.microsoft.com/office/drawing/2014/main" id="{04A3DCC7-4E56-41BA-B28B-295FB5677ABB}"/>
              </a:ext>
            </a:extLst>
          </p:cNvPr>
          <p:cNvSpPr>
            <a:spLocks xmlns:a="http://schemas.openxmlformats.org/drawingml/2006/main" noGrp="1"/>
          </p:cNvSpPr>
          <p:nvPr/>
        </p:nvSpPr>
        <p:spPr>
          <a:xfrm xmlns:a="http://schemas.openxmlformats.org/drawingml/2006/main">
            <a:off x="809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6BB31F2-809A-44E1-BB26-F3901F6DD3C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At every site: prepare, install, commission and maintain.</a:t>
            </a:r>
          </a:p>
        </p:txBody>
      </p:sp>
      <p:sp>
        <p:nvSpPr>
          <p:cNvPr id="22" name="">
            <a:extLst xmlns:a="http://schemas.openxmlformats.org/drawingml/2006/main">
              <a:ext uri="{FF2B5EF4-FFF2-40B4-BE49-F238E27FC236}">
                <a16:creationId xmlns:a16="http://schemas.microsoft.com/office/drawing/2014/main" id="{C843EF21-EF98-4973-8716-37AF6453223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3" name="">
            <a:extLst xmlns:a="http://schemas.openxmlformats.org/drawingml/2006/main">
              <a:ext uri="{FF2B5EF4-FFF2-40B4-BE49-F238E27FC236}">
                <a16:creationId xmlns:a16="http://schemas.microsoft.com/office/drawing/2014/main" id="{E87F8AEA-B13D-4F70-8ED7-84B38AA3DF3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21</a:t>
            </a:r>
          </a:p>
        </p:txBody>
      </p:sp>
    </p:spTree>
    <p:extLst>
      <p:ext uri="{BB962C8B-B14F-4D97-AF65-F5344CB8AC3E}">
        <p14:creationId xmlns:p14="http://schemas.microsoft.com/office/powerpoint/2010/main" val="235488316"/>
      </p:ext>
    </p:extLst>
  </p:cSld>
</p:sld>
</file>

<file path=ppt/slides/slide2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1E94A3A2-80F9-48FF-A3F9-E6C88E8BE6E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9F0CA076-BFC1-4BE3-AFB5-D6B4DB4577D3}"/>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But where does the flush go?</a:t>
            </a:r>
          </a:p>
        </p:txBody>
      </p:sp>
      <p:sp>
        <p:nvSpPr>
          <p:cNvPr id="3" name="">
            <a:extLst xmlns:a="http://schemas.openxmlformats.org/drawingml/2006/main">
              <a:ext uri="{FF2B5EF4-FFF2-40B4-BE49-F238E27FC236}">
                <a16:creationId xmlns:a16="http://schemas.microsoft.com/office/drawing/2014/main" id="{8F02A433-FA01-4B8E-B122-FBBA164766FF}"/>
              </a:ext>
            </a:extLst>
          </p:cNvPr>
          <p:cNvSpPr>
            <a:spLocks xmlns:a="http://schemas.openxmlformats.org/drawingml/2006/main" noGrp="1"/>
          </p:cNvSpPr>
          <p:nvPr/>
        </p:nvSpPr>
        <p:spPr>
          <a:xfrm xmlns:a="http://schemas.openxmlformats.org/drawingml/2006/main">
            <a:off x="476250" y="1762125"/>
            <a:ext cx="695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B95320"/>
                </a:solidFill>
                <a:latin typeface="Arial"/>
                <a:ea typeface="Arial"/>
                <a:cs typeface="Arial"/>
              </a:defRPr>
            </a:pPr>
            <a:r>
              <a:rPr sz="1125" b="1">
                <a:solidFill>
                  <a:srgbClr val="B95320"/>
                </a:solidFill>
                <a:latin typeface="Arial"/>
                <a:ea typeface="Arial"/>
                <a:cs typeface="Arial"/>
              </a:rPr>
              <a:t>URBAN INDIA · 2020 INVENTORY</a:t>
            </a:r>
          </a:p>
        </p:txBody>
      </p:sp>
      <p:sp>
        <p:nvSpPr>
          <p:cNvPr id="4" name="">
            <a:extLst xmlns:a="http://schemas.openxmlformats.org/drawingml/2006/main">
              <a:ext uri="{FF2B5EF4-FFF2-40B4-BE49-F238E27FC236}">
                <a16:creationId xmlns:a16="http://schemas.microsoft.com/office/drawing/2014/main" id="{C9696F0A-3461-4C89-8AA4-4C4A71CDF062}"/>
              </a:ext>
            </a:extLst>
          </p:cNvPr>
          <p:cNvSpPr>
            <a:spLocks xmlns:a="http://schemas.openxmlformats.org/drawingml/2006/main" noGrp="1"/>
          </p:cNvSpPr>
          <p:nvPr/>
        </p:nvSpPr>
        <p:spPr>
          <a:xfrm xmlns:a="http://schemas.openxmlformats.org/drawingml/2006/main">
            <a:off x="476250" y="2286000"/>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Estimated sewage generation</a:t>
            </a:r>
          </a:p>
        </p:txBody>
      </p:sp>
      <p:sp>
        <p:nvSpPr>
          <p:cNvPr id="5" name="">
            <a:extLst xmlns:a="http://schemas.openxmlformats.org/drawingml/2006/main">
              <a:ext uri="{FF2B5EF4-FFF2-40B4-BE49-F238E27FC236}">
                <a16:creationId xmlns:a16="http://schemas.microsoft.com/office/drawing/2014/main" id="{8C3A2F72-860F-44F9-BEE2-D1DF98F91B64}"/>
              </a:ext>
            </a:extLst>
          </p:cNvPr>
          <p:cNvSpPr>
            <a:spLocks xmlns:a="http://schemas.openxmlformats.org/drawingml/2006/main" noGrp="1"/>
          </p:cNvSpPr>
          <p:nvPr/>
        </p:nvSpPr>
        <p:spPr>
          <a:xfrm xmlns:a="http://schemas.openxmlformats.org/drawingml/2006/main">
            <a:off x="476250" y="2647950"/>
            <a:ext cx="142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242821"/>
                </a:solidFill>
                <a:latin typeface="Arial"/>
                <a:ea typeface="Arial"/>
                <a:cs typeface="Arial"/>
              </a:defRPr>
            </a:pPr>
            <a:r>
              <a:rPr sz="3450" b="1">
                <a:solidFill>
                  <a:srgbClr val="242821"/>
                </a:solidFill>
                <a:latin typeface="Arial"/>
                <a:ea typeface="Arial"/>
                <a:cs typeface="Arial"/>
              </a:rPr>
              <a:t>72.4</a:t>
            </a:r>
          </a:p>
        </p:txBody>
      </p:sp>
      <p:sp>
        <p:nvSpPr>
          <p:cNvPr id="6" name="">
            <a:extLst xmlns:a="http://schemas.openxmlformats.org/drawingml/2006/main">
              <a:ext uri="{FF2B5EF4-FFF2-40B4-BE49-F238E27FC236}">
                <a16:creationId xmlns:a16="http://schemas.microsoft.com/office/drawing/2014/main" id="{9FA96111-D314-4F36-A000-2C69212A7216}"/>
              </a:ext>
            </a:extLst>
          </p:cNvPr>
          <p:cNvSpPr>
            <a:spLocks xmlns:a="http://schemas.openxmlformats.org/drawingml/2006/main" noGrp="1"/>
          </p:cNvSpPr>
          <p:nvPr/>
        </p:nvSpPr>
        <p:spPr>
          <a:xfrm xmlns:a="http://schemas.openxmlformats.org/drawingml/2006/main">
            <a:off x="2047875" y="2905125"/>
            <a:ext cx="266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2821"/>
                </a:solidFill>
                <a:latin typeface="Arial"/>
                <a:ea typeface="Arial"/>
                <a:cs typeface="Arial"/>
              </a:defRPr>
            </a:pPr>
            <a:r>
              <a:rPr sz="1350" b="0">
                <a:solidFill>
                  <a:srgbClr val="242821"/>
                </a:solidFill>
                <a:latin typeface="Arial"/>
                <a:ea typeface="Arial"/>
                <a:cs typeface="Arial"/>
              </a:rPr>
              <a:t>billion L/day</a:t>
            </a:r>
          </a:p>
        </p:txBody>
      </p:sp>
      <p:sp>
        <p:nvSpPr>
          <p:cNvPr id="7" name="">
            <a:extLst xmlns:a="http://schemas.openxmlformats.org/drawingml/2006/main">
              <a:ext uri="{FF2B5EF4-FFF2-40B4-BE49-F238E27FC236}">
                <a16:creationId xmlns:a16="http://schemas.microsoft.com/office/drawing/2014/main" id="{7617AE3E-3370-4300-AD4A-39627C803744}"/>
              </a:ext>
            </a:extLst>
          </p:cNvPr>
          <p:cNvSpPr>
            <a:spLocks xmlns:a="http://schemas.openxmlformats.org/drawingml/2006/main" noGrp="1"/>
          </p:cNvSpPr>
          <p:nvPr/>
        </p:nvSpPr>
        <p:spPr>
          <a:xfrm xmlns:a="http://schemas.openxmlformats.org/drawingml/2006/main">
            <a:off x="476250" y="3314700"/>
            <a:ext cx="6762750" cy="13335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DA9620D-42FE-4806-87F6-9774B6A28092}"/>
              </a:ext>
            </a:extLst>
          </p:cNvPr>
          <p:cNvSpPr>
            <a:spLocks xmlns:a="http://schemas.openxmlformats.org/drawingml/2006/main" noGrp="1"/>
          </p:cNvSpPr>
          <p:nvPr/>
        </p:nvSpPr>
        <p:spPr>
          <a:xfrm xmlns:a="http://schemas.openxmlformats.org/drawingml/2006/main">
            <a:off x="476250" y="3638550"/>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Actual STP utilisation</a:t>
            </a:r>
          </a:p>
        </p:txBody>
      </p:sp>
      <p:sp>
        <p:nvSpPr>
          <p:cNvPr id="9" name="">
            <a:extLst xmlns:a="http://schemas.openxmlformats.org/drawingml/2006/main">
              <a:ext uri="{FF2B5EF4-FFF2-40B4-BE49-F238E27FC236}">
                <a16:creationId xmlns:a16="http://schemas.microsoft.com/office/drawing/2014/main" id="{9E0BCDE6-3323-43B3-9D63-D1124F649B0C}"/>
              </a:ext>
            </a:extLst>
          </p:cNvPr>
          <p:cNvSpPr>
            <a:spLocks xmlns:a="http://schemas.openxmlformats.org/drawingml/2006/main" noGrp="1"/>
          </p:cNvSpPr>
          <p:nvPr/>
        </p:nvSpPr>
        <p:spPr>
          <a:xfrm xmlns:a="http://schemas.openxmlformats.org/drawingml/2006/main">
            <a:off x="476250" y="4000500"/>
            <a:ext cx="142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242821"/>
                </a:solidFill>
                <a:latin typeface="Arial"/>
                <a:ea typeface="Arial"/>
                <a:cs typeface="Arial"/>
              </a:defRPr>
            </a:pPr>
            <a:r>
              <a:rPr sz="3450" b="1">
                <a:solidFill>
                  <a:srgbClr val="242821"/>
                </a:solidFill>
                <a:latin typeface="Arial"/>
                <a:ea typeface="Arial"/>
                <a:cs typeface="Arial"/>
              </a:rPr>
              <a:t>20.2</a:t>
            </a:r>
          </a:p>
        </p:txBody>
      </p:sp>
      <p:sp>
        <p:nvSpPr>
          <p:cNvPr id="10" name="">
            <a:extLst xmlns:a="http://schemas.openxmlformats.org/drawingml/2006/main">
              <a:ext uri="{FF2B5EF4-FFF2-40B4-BE49-F238E27FC236}">
                <a16:creationId xmlns:a16="http://schemas.microsoft.com/office/drawing/2014/main" id="{78B74F73-E5EB-4D2A-929A-D1D376E90F03}"/>
              </a:ext>
            </a:extLst>
          </p:cNvPr>
          <p:cNvSpPr>
            <a:spLocks xmlns:a="http://schemas.openxmlformats.org/drawingml/2006/main" noGrp="1"/>
          </p:cNvSpPr>
          <p:nvPr/>
        </p:nvSpPr>
        <p:spPr>
          <a:xfrm xmlns:a="http://schemas.openxmlformats.org/drawingml/2006/main">
            <a:off x="2047875" y="4257675"/>
            <a:ext cx="266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2821"/>
                </a:solidFill>
                <a:latin typeface="Arial"/>
                <a:ea typeface="Arial"/>
                <a:cs typeface="Arial"/>
              </a:defRPr>
            </a:pPr>
            <a:r>
              <a:rPr sz="1350" b="0">
                <a:solidFill>
                  <a:srgbClr val="242821"/>
                </a:solidFill>
                <a:latin typeface="Arial"/>
                <a:ea typeface="Arial"/>
                <a:cs typeface="Arial"/>
              </a:rPr>
              <a:t>billion L/day</a:t>
            </a:r>
          </a:p>
        </p:txBody>
      </p:sp>
      <p:sp>
        <p:nvSpPr>
          <p:cNvPr id="11" name="">
            <a:extLst xmlns:a="http://schemas.openxmlformats.org/drawingml/2006/main">
              <a:ext uri="{FF2B5EF4-FFF2-40B4-BE49-F238E27FC236}">
                <a16:creationId xmlns:a16="http://schemas.microsoft.com/office/drawing/2014/main" id="{7A46FC75-6CBB-4630-9F28-0C9597C88141}"/>
              </a:ext>
            </a:extLst>
          </p:cNvPr>
          <p:cNvSpPr>
            <a:spLocks xmlns:a="http://schemas.openxmlformats.org/drawingml/2006/main" noGrp="1"/>
          </p:cNvSpPr>
          <p:nvPr/>
        </p:nvSpPr>
        <p:spPr>
          <a:xfrm xmlns:a="http://schemas.openxmlformats.org/drawingml/2006/main">
            <a:off x="476250" y="4667250"/>
            <a:ext cx="1890950" cy="133350"/>
          </a:xfrm>
          <a:prstGeom xmlns:a="http://schemas.openxmlformats.org/drawingml/2006/main" prst="rect">
            <a:avLst/>
          </a:prstGeom>
          <a:solidFill xmlns:a="http://schemas.openxmlformats.org/drawingml/2006/main">
            <a:srgbClr val="246F7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8252875-5C15-48A1-84F9-7B03E2EAE83F}"/>
              </a:ext>
            </a:extLst>
          </p:cNvPr>
          <p:cNvSpPr>
            <a:spLocks xmlns:a="http://schemas.openxmlformats.org/drawingml/2006/main" noGrp="1"/>
          </p:cNvSpPr>
          <p:nvPr/>
        </p:nvSpPr>
        <p:spPr>
          <a:xfrm xmlns:a="http://schemas.openxmlformats.org/drawingml/2006/main">
            <a:off x="476250" y="5305425"/>
            <a:ext cx="704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5D55"/>
                </a:solidFill>
                <a:latin typeface="Arial"/>
                <a:ea typeface="Arial"/>
                <a:cs typeface="Arial"/>
              </a:defRPr>
            </a:pPr>
            <a:r>
              <a:rPr sz="1050" b="0">
                <a:solidFill>
                  <a:srgbClr val="625D55"/>
                </a:solidFill>
                <a:latin typeface="Arial"/>
                <a:ea typeface="Arial"/>
                <a:cs typeface="Arial"/>
              </a:rPr>
              <a:t>Historical national baseline, not current coverage or ReFlow performance.</a:t>
            </a:r>
          </a:p>
        </p:txBody>
      </p:sp>
      <p:sp>
        <p:nvSpPr>
          <p:cNvPr id="13" name="">
            <a:extLst xmlns:a="http://schemas.openxmlformats.org/drawingml/2006/main">
              <a:ext uri="{FF2B5EF4-FFF2-40B4-BE49-F238E27FC236}">
                <a16:creationId xmlns:a16="http://schemas.microsoft.com/office/drawing/2014/main" id="{14492EA9-24D9-4BE9-A5EA-9DE48D557442}"/>
              </a:ext>
            </a:extLst>
          </p:cNvPr>
          <p:cNvSpPr>
            <a:spLocks xmlns:a="http://schemas.openxmlformats.org/drawingml/2006/main" noGrp="1"/>
          </p:cNvSpPr>
          <p:nvPr/>
        </p:nvSpPr>
        <p:spPr>
          <a:xfrm xmlns:a="http://schemas.openxmlformats.org/drawingml/2006/main">
            <a:off x="8172450" y="1885950"/>
            <a:ext cx="3543300" cy="381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C54D7CA-AED2-4D80-A374-85F6C8E7EC02}"/>
              </a:ext>
            </a:extLst>
          </p:cNvPr>
          <p:cNvSpPr>
            <a:spLocks xmlns:a="http://schemas.openxmlformats.org/drawingml/2006/main" noGrp="1"/>
          </p:cNvSpPr>
          <p:nvPr/>
        </p:nvSpPr>
        <p:spPr>
          <a:xfrm xmlns:a="http://schemas.openxmlformats.org/drawingml/2006/main">
            <a:off x="8172450" y="2105025"/>
            <a:ext cx="3543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625D55"/>
                </a:solidFill>
                <a:latin typeface="Arial"/>
                <a:ea typeface="Arial"/>
                <a:cs typeface="Arial"/>
              </a:defRPr>
            </a:pPr>
            <a:r>
              <a:rPr sz="900" b="1">
                <a:solidFill>
                  <a:srgbClr val="625D55"/>
                </a:solidFill>
                <a:latin typeface="Arial"/>
                <a:ea typeface="Arial"/>
                <a:cs typeface="Arial"/>
              </a:rPr>
              <a:t>NTR SAMADHI MINI · COMPANY RECORD</a:t>
            </a:r>
          </a:p>
        </p:txBody>
      </p:sp>
      <p:sp>
        <p:nvSpPr>
          <p:cNvPr id="15" name="">
            <a:extLst xmlns:a="http://schemas.openxmlformats.org/drawingml/2006/main">
              <a:ext uri="{FF2B5EF4-FFF2-40B4-BE49-F238E27FC236}">
                <a16:creationId xmlns:a16="http://schemas.microsoft.com/office/drawing/2014/main" id="{7FEBF563-6E47-44B4-AE00-0205F408800B}"/>
              </a:ext>
            </a:extLst>
          </p:cNvPr>
          <p:cNvSpPr>
            <a:spLocks xmlns:a="http://schemas.openxmlformats.org/drawingml/2006/main" noGrp="1"/>
          </p:cNvSpPr>
          <p:nvPr/>
        </p:nvSpPr>
        <p:spPr>
          <a:xfrm xmlns:a="http://schemas.openxmlformats.org/drawingml/2006/main">
            <a:off x="8172450" y="2505075"/>
            <a:ext cx="35433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825" b="1">
                <a:solidFill>
                  <a:srgbClr val="B95320"/>
                </a:solidFill>
                <a:latin typeface="Arial"/>
                <a:ea typeface="Arial"/>
                <a:cs typeface="Arial"/>
              </a:defRPr>
            </a:pPr>
            <a:r>
              <a:rPr sz="3825" b="1">
                <a:solidFill>
                  <a:srgbClr val="B95320"/>
                </a:solidFill>
                <a:latin typeface="Arial"/>
                <a:ea typeface="Arial"/>
                <a:cs typeface="Arial"/>
              </a:rPr>
              <a:t>10 metres</a:t>
            </a:r>
          </a:p>
        </p:txBody>
      </p:sp>
      <p:sp>
        <p:nvSpPr>
          <p:cNvPr id="16" name="">
            <a:extLst xmlns:a="http://schemas.openxmlformats.org/drawingml/2006/main">
              <a:ext uri="{FF2B5EF4-FFF2-40B4-BE49-F238E27FC236}">
                <a16:creationId xmlns:a16="http://schemas.microsoft.com/office/drawing/2014/main" id="{136916A3-1CCC-484D-96CA-7B37B3131D15}"/>
              </a:ext>
            </a:extLst>
          </p:cNvPr>
          <p:cNvSpPr>
            <a:spLocks xmlns:a="http://schemas.openxmlformats.org/drawingml/2006/main" noGrp="1"/>
          </p:cNvSpPr>
          <p:nvPr/>
        </p:nvSpPr>
        <p:spPr>
          <a:xfrm xmlns:a="http://schemas.openxmlformats.org/drawingml/2006/main">
            <a:off x="8172450" y="3343275"/>
            <a:ext cx="3543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242821"/>
                </a:solidFill>
                <a:latin typeface="Arial"/>
                <a:ea typeface="Arial"/>
                <a:cs typeface="Arial"/>
              </a:defRPr>
            </a:pPr>
            <a:r>
              <a:rPr sz="1725" b="0">
                <a:solidFill>
                  <a:srgbClr val="242821"/>
                </a:solidFill>
                <a:latin typeface="Arial"/>
                <a:ea typeface="Arial"/>
                <a:cs typeface="Arial"/>
              </a:rPr>
              <a:t>The unit moved.</a:t>
            </a:r>
          </a:p>
          <a:p xmlns:a="http://schemas.openxmlformats.org/drawingml/2006/main">
            <a:pPr>
              <a:defRPr sz="1725" b="0">
                <a:solidFill>
                  <a:srgbClr val="242821"/>
                </a:solidFill>
                <a:latin typeface="Arial"/>
                <a:ea typeface="Arial"/>
                <a:cs typeface="Arial"/>
              </a:defRPr>
            </a:pPr>
            <a:r>
              <a:rPr sz="1725" b="0">
                <a:solidFill>
                  <a:srgbClr val="242821"/>
                </a:solidFill>
                <a:latin typeface="Arial"/>
                <a:ea typeface="Arial"/>
                <a:cs typeface="Arial"/>
              </a:rPr>
              <a:t>The drain connection did not follow.</a:t>
            </a:r>
          </a:p>
        </p:txBody>
      </p:sp>
      <p:sp>
        <p:nvSpPr>
          <p:cNvPr id="17" name="">
            <a:extLst xmlns:a="http://schemas.openxmlformats.org/drawingml/2006/main">
              <a:ext uri="{FF2B5EF4-FFF2-40B4-BE49-F238E27FC236}">
                <a16:creationId xmlns:a16="http://schemas.microsoft.com/office/drawing/2014/main" id="{F083051F-6D5C-494B-9ED9-0D9BD52EE09D}"/>
              </a:ext>
            </a:extLst>
          </p:cNvPr>
          <p:cNvSpPr>
            <a:spLocks xmlns:a="http://schemas.openxmlformats.org/drawingml/2006/main" noGrp="1"/>
          </p:cNvSpPr>
          <p:nvPr/>
        </p:nvSpPr>
        <p:spPr>
          <a:xfrm xmlns:a="http://schemas.openxmlformats.org/drawingml/2006/main">
            <a:off x="8172450" y="4295775"/>
            <a:ext cx="1066800" cy="409575"/>
          </a:xfrm>
          <a:prstGeom xmlns:a="http://schemas.openxmlformats.org/drawingml/2006/main" prst="rect">
            <a:avLst/>
          </a:prstGeom>
          <a:solidFill xmlns:a="http://schemas.openxmlformats.org/drawingml/2006/main">
            <a:srgbClr val="EFE5D4"/>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FAF9017-8D06-46E8-A7B0-B2AD3373F71E}"/>
              </a:ext>
            </a:extLst>
          </p:cNvPr>
          <p:cNvSpPr>
            <a:spLocks xmlns:a="http://schemas.openxmlformats.org/drawingml/2006/main" noGrp="1"/>
          </p:cNvSpPr>
          <p:nvPr/>
        </p:nvSpPr>
        <p:spPr>
          <a:xfrm xmlns:a="http://schemas.openxmlformats.org/drawingml/2006/main">
            <a:off x="8353425" y="4371975"/>
            <a:ext cx="857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Mini</a:t>
            </a:r>
          </a:p>
        </p:txBody>
      </p:sp>
      <p:sp>
        <p:nvSpPr>
          <p:cNvPr id="19" name="">
            <a:extLst xmlns:a="http://schemas.openxmlformats.org/drawingml/2006/main">
              <a:ext uri="{FF2B5EF4-FFF2-40B4-BE49-F238E27FC236}">
                <a16:creationId xmlns:a16="http://schemas.microsoft.com/office/drawing/2014/main" id="{76565349-0083-4343-8702-AA244E749AD4}"/>
              </a:ext>
            </a:extLst>
          </p:cNvPr>
          <p:cNvSpPr>
            <a:spLocks xmlns:a="http://schemas.openxmlformats.org/drawingml/2006/main" noGrp="1"/>
          </p:cNvSpPr>
          <p:nvPr/>
        </p:nvSpPr>
        <p:spPr>
          <a:xfrm xmlns:a="http://schemas.openxmlformats.org/drawingml/2006/main">
            <a:off x="9439275" y="4276725"/>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76D71"/>
                </a:solidFill>
                <a:latin typeface="Arial"/>
                <a:ea typeface="Arial"/>
                <a:cs typeface="Arial"/>
              </a:defRPr>
            </a:pPr>
            <a:r>
              <a:rPr sz="2250" b="1">
                <a:solidFill>
                  <a:srgbClr val="276D71"/>
                </a:solidFill>
                <a:latin typeface="Arial"/>
                <a:ea typeface="Arial"/>
                <a:cs typeface="Arial"/>
              </a:rPr>
              <a:t>→</a:t>
            </a:r>
          </a:p>
        </p:txBody>
      </p:sp>
      <p:sp>
        <p:nvSpPr>
          <p:cNvPr id="20" name="">
            <a:extLst xmlns:a="http://schemas.openxmlformats.org/drawingml/2006/main">
              <a:ext uri="{FF2B5EF4-FFF2-40B4-BE49-F238E27FC236}">
                <a16:creationId xmlns:a16="http://schemas.microsoft.com/office/drawing/2014/main" id="{FC6B4A64-72F2-4FBA-99D4-760DD9A10290}"/>
              </a:ext>
            </a:extLst>
          </p:cNvPr>
          <p:cNvSpPr>
            <a:spLocks xmlns:a="http://schemas.openxmlformats.org/drawingml/2006/main" noGrp="1"/>
          </p:cNvSpPr>
          <p:nvPr/>
        </p:nvSpPr>
        <p:spPr>
          <a:xfrm xmlns:a="http://schemas.openxmlformats.org/drawingml/2006/main">
            <a:off x="10001250" y="4295775"/>
            <a:ext cx="1533525" cy="409575"/>
          </a:xfrm>
          <a:prstGeom xmlns:a="http://schemas.openxmlformats.org/drawingml/2006/main" prst="rect">
            <a:avLst/>
          </a:prstGeom>
          <a:solidFill xmlns:a="http://schemas.openxmlformats.org/drawingml/2006/main">
            <a:srgbClr val="EFE5D4"/>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9710BC3A-3BBE-4EF7-A189-126BA2D0CD64}"/>
              </a:ext>
            </a:extLst>
          </p:cNvPr>
          <p:cNvSpPr>
            <a:spLocks xmlns:a="http://schemas.openxmlformats.org/drawingml/2006/main" noGrp="1"/>
          </p:cNvSpPr>
          <p:nvPr/>
        </p:nvSpPr>
        <p:spPr>
          <a:xfrm xmlns:a="http://schemas.openxmlformats.org/drawingml/2006/main">
            <a:off x="10153650" y="4371975"/>
            <a:ext cx="1333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New site</a:t>
            </a:r>
          </a:p>
        </p:txBody>
      </p:sp>
      <p:sp>
        <p:nvSpPr>
          <p:cNvPr id="22" name="">
            <a:extLst xmlns:a="http://schemas.openxmlformats.org/drawingml/2006/main">
              <a:ext uri="{FF2B5EF4-FFF2-40B4-BE49-F238E27FC236}">
                <a16:creationId xmlns:a16="http://schemas.microsoft.com/office/drawing/2014/main" id="{67937191-9E37-4869-9E81-C8C36356AFE6}"/>
              </a:ext>
            </a:extLst>
          </p:cNvPr>
          <p:cNvSpPr>
            <a:spLocks xmlns:a="http://schemas.openxmlformats.org/drawingml/2006/main" noGrp="1"/>
          </p:cNvSpPr>
          <p:nvPr/>
        </p:nvSpPr>
        <p:spPr>
          <a:xfrm xmlns:a="http://schemas.openxmlformats.org/drawingml/2006/main">
            <a:off x="8172450" y="4953000"/>
            <a:ext cx="3543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5D55"/>
                </a:solidFill>
                <a:latin typeface="Arial"/>
                <a:ea typeface="Arial"/>
                <a:cs typeface="Arial"/>
              </a:defRPr>
            </a:pPr>
            <a:r>
              <a:rPr sz="1050" b="0">
                <a:solidFill>
                  <a:srgbClr val="625D55"/>
                </a:solidFill>
                <a:latin typeface="Arial"/>
                <a:ea typeface="Arial"/>
                <a:cs typeface="Arial"/>
              </a:rPr>
              <a:t>Our 11 April 2023 letter reports no drain connection at the new location.</a:t>
            </a:r>
          </a:p>
        </p:txBody>
      </p:sp>
      <p:sp>
        <p:nvSpPr>
          <p:cNvPr id="23" name="">
            <a:extLst xmlns:a="http://schemas.openxmlformats.org/drawingml/2006/main">
              <a:ext uri="{FF2B5EF4-FFF2-40B4-BE49-F238E27FC236}">
                <a16:creationId xmlns:a16="http://schemas.microsoft.com/office/drawing/2014/main" id="{C51EC512-10C0-4E48-A5D7-F878570DC55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Choose the treatment route. Fund the operation. Verify the result.</a:t>
            </a:r>
          </a:p>
        </p:txBody>
      </p:sp>
      <p:sp>
        <p:nvSpPr>
          <p:cNvPr id="24" name="">
            <a:extLst xmlns:a="http://schemas.openxmlformats.org/drawingml/2006/main">
              <a:ext uri="{FF2B5EF4-FFF2-40B4-BE49-F238E27FC236}">
                <a16:creationId xmlns:a16="http://schemas.microsoft.com/office/drawing/2014/main" id="{BF7E9F18-58A0-4FC6-8F12-83FC975A70E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CPCB, March 2021, Fig. 3.1: 2020 inventory · Ixora relocation letter, 11 Apr 2023: company-reported case</a:t>
            </a:r>
          </a:p>
        </p:txBody>
      </p:sp>
      <p:sp>
        <p:nvSpPr>
          <p:cNvPr id="25" name="">
            <a:extLst xmlns:a="http://schemas.openxmlformats.org/drawingml/2006/main">
              <a:ext uri="{FF2B5EF4-FFF2-40B4-BE49-F238E27FC236}">
                <a16:creationId xmlns:a16="http://schemas.microsoft.com/office/drawing/2014/main" id="{D52B789D-1E06-4E65-8F78-84A24853784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22</a:t>
            </a:r>
          </a:p>
        </p:txBody>
      </p:sp>
    </p:spTree>
    <p:extLst>
      <p:ext uri="{BB962C8B-B14F-4D97-AF65-F5344CB8AC3E}">
        <p14:creationId xmlns:p14="http://schemas.microsoft.com/office/powerpoint/2010/main" val="1689231552"/>
      </p:ext>
    </p:extLst>
  </p:cSld>
</p:sld>
</file>

<file path=ppt/slides/slide2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5DF7954-A6D6-4C44-8997-736412FAFBFA}"/>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D0FD21E9-0307-4AD4-82D2-0CF3D00228C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Bring treatment to the site.</a:t>
            </a:r>
          </a:p>
        </p:txBody>
      </p:sp>
      <p:sp>
        <p:nvSpPr>
          <p:cNvPr id="3" name="">
            <a:extLst xmlns:a="http://schemas.openxmlformats.org/drawingml/2006/main">
              <a:ext uri="{FF2B5EF4-FFF2-40B4-BE49-F238E27FC236}">
                <a16:creationId xmlns:a16="http://schemas.microsoft.com/office/drawing/2014/main" id="{EEA43560-2F0B-4587-A641-3DEE8CD3E454}"/>
              </a:ext>
            </a:extLst>
          </p:cNvPr>
          <p:cNvSpPr>
            <a:spLocks xmlns:a="http://schemas.openxmlformats.org/drawingml/2006/main" noGrp="1"/>
          </p:cNvSpPr>
          <p:nvPr/>
        </p:nvSpPr>
        <p:spPr>
          <a:xfrm xmlns:a="http://schemas.openxmlformats.org/drawingml/2006/main">
            <a:off x="476250" y="1971675"/>
            <a:ext cx="780422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ee220ea7c924361"/>
          <a:stretch xmlns:a="http://schemas.openxmlformats.org/drawingml/2006/main"/>
        </p:blipFill>
        <p:spPr>
          <a:xfrm xmlns:a="http://schemas.openxmlformats.org/drawingml/2006/main">
            <a:off x="1008627" y="1971675"/>
            <a:ext cx="6739467"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E742871-49EE-4F08-A809-572DA9CBF56B}"/>
              </a:ext>
            </a:extLst>
          </p:cNvPr>
          <p:cNvSpPr>
            <a:spLocks xmlns:a="http://schemas.openxmlformats.org/drawingml/2006/main" noGrp="1"/>
          </p:cNvSpPr>
          <p:nvPr/>
        </p:nvSpPr>
        <p:spPr>
          <a:xfrm xmlns:a="http://schemas.openxmlformats.org/drawingml/2006/main">
            <a:off x="476250" y="5410200"/>
            <a:ext cx="780422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EE24066-508B-4271-882D-06D374B4FB8B}"/>
              </a:ext>
            </a:extLst>
          </p:cNvPr>
          <p:cNvSpPr>
            <a:spLocks xmlns:a="http://schemas.openxmlformats.org/drawingml/2006/main" noGrp="1"/>
          </p:cNvSpPr>
          <p:nvPr/>
        </p:nvSpPr>
        <p:spPr>
          <a:xfrm xmlns:a="http://schemas.openxmlformats.org/drawingml/2006/main">
            <a:off x="542925" y="5448300"/>
            <a:ext cx="767087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Lumbini Park · ReFlow installation and adjoining kiosk</a:t>
            </a:r>
          </a:p>
        </p:txBody>
      </p:sp>
      <p:sp>
        <p:nvSpPr>
          <p:cNvPr id="7" name="">
            <a:extLst xmlns:a="http://schemas.openxmlformats.org/drawingml/2006/main">
              <a:ext uri="{FF2B5EF4-FFF2-40B4-BE49-F238E27FC236}">
                <a16:creationId xmlns:a16="http://schemas.microsoft.com/office/drawing/2014/main" id="{9539524D-3DCE-424B-8E1C-B73B68B00241}"/>
              </a:ext>
            </a:extLst>
          </p:cNvPr>
          <p:cNvSpPr>
            <a:spLocks xmlns:a="http://schemas.openxmlformats.org/drawingml/2006/main" noGrp="1"/>
          </p:cNvSpPr>
          <p:nvPr/>
        </p:nvSpPr>
        <p:spPr>
          <a:xfrm xmlns:a="http://schemas.openxmlformats.org/drawingml/2006/main">
            <a:off x="8423345" y="1971675"/>
            <a:ext cx="329240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688b7aca48624820"/>
          <a:stretch xmlns:a="http://schemas.openxmlformats.org/drawingml/2006/main"/>
        </p:blipFill>
        <p:spPr>
          <a:xfrm xmlns:a="http://schemas.openxmlformats.org/drawingml/2006/main">
            <a:off x="8647941"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968CA78-1F68-4623-9FAD-7E2564156219}"/>
              </a:ext>
            </a:extLst>
          </p:cNvPr>
          <p:cNvSpPr>
            <a:spLocks xmlns:a="http://schemas.openxmlformats.org/drawingml/2006/main" noGrp="1"/>
          </p:cNvSpPr>
          <p:nvPr/>
        </p:nvSpPr>
        <p:spPr>
          <a:xfrm xmlns:a="http://schemas.openxmlformats.org/drawingml/2006/main">
            <a:off x="8423345" y="5410200"/>
            <a:ext cx="329240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DDE59A6-099F-4CBE-83FA-801EF567435E}"/>
              </a:ext>
            </a:extLst>
          </p:cNvPr>
          <p:cNvSpPr>
            <a:spLocks xmlns:a="http://schemas.openxmlformats.org/drawingml/2006/main" noGrp="1"/>
          </p:cNvSpPr>
          <p:nvPr/>
        </p:nvSpPr>
        <p:spPr>
          <a:xfrm xmlns:a="http://schemas.openxmlformats.org/drawingml/2006/main">
            <a:off x="8490020" y="5448300"/>
            <a:ext cx="315905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Factory view · Treatment equipment and pipework</a:t>
            </a:r>
          </a:p>
        </p:txBody>
      </p:sp>
      <p:sp>
        <p:nvSpPr>
          <p:cNvPr id="11" name="">
            <a:extLst xmlns:a="http://schemas.openxmlformats.org/drawingml/2006/main">
              <a:ext uri="{FF2B5EF4-FFF2-40B4-BE49-F238E27FC236}">
                <a16:creationId xmlns:a16="http://schemas.microsoft.com/office/drawing/2014/main" id="{9DD8CA4A-6E1E-4276-9957-B79FB12E9614}"/>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service bay contains the treatment equipment behind the public toilets.</a:t>
            </a:r>
          </a:p>
        </p:txBody>
      </p:sp>
      <p:sp>
        <p:nvSpPr>
          <p:cNvPr id="12" name="">
            <a:extLst xmlns:a="http://schemas.openxmlformats.org/drawingml/2006/main">
              <a:ext uri="{FF2B5EF4-FFF2-40B4-BE49-F238E27FC236}">
                <a16:creationId xmlns:a16="http://schemas.microsoft.com/office/drawing/2014/main" id="{A2107F90-5D7C-4007-B933-027DB1C4E57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Lumbini and factory photographs · Factory equipment is labelled separately</a:t>
            </a:r>
          </a:p>
        </p:txBody>
      </p:sp>
      <p:sp>
        <p:nvSpPr>
          <p:cNvPr id="13" name="">
            <a:extLst xmlns:a="http://schemas.openxmlformats.org/drawingml/2006/main">
              <a:ext uri="{FF2B5EF4-FFF2-40B4-BE49-F238E27FC236}">
                <a16:creationId xmlns:a16="http://schemas.microsoft.com/office/drawing/2014/main" id="{B752A592-F407-4C71-B3F5-A4DE2331813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23</a:t>
            </a:r>
          </a:p>
        </p:txBody>
      </p:sp>
    </p:spTree>
    <p:extLst>
      <p:ext uri="{BB962C8B-B14F-4D97-AF65-F5344CB8AC3E}">
        <p14:creationId xmlns:p14="http://schemas.microsoft.com/office/powerpoint/2010/main" val="1736434970"/>
      </p:ext>
    </p:extLst>
  </p:cSld>
</p:sld>
</file>

<file path=ppt/slides/slide2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82C9DA5-F1CD-4C89-A347-C5F9410AD24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58656DB0-A4E5-4EBA-8B78-D3B4E259D64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public side and the service side.</a:t>
            </a:r>
          </a:p>
        </p:txBody>
      </p:sp>
      <p:sp>
        <p:nvSpPr>
          <p:cNvPr id="3" name="">
            <a:extLst xmlns:a="http://schemas.openxmlformats.org/drawingml/2006/main">
              <a:ext uri="{FF2B5EF4-FFF2-40B4-BE49-F238E27FC236}">
                <a16:creationId xmlns:a16="http://schemas.microsoft.com/office/drawing/2014/main" id="{9C636F48-0EC1-4169-BC19-D542716054E8}"/>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9cc845042644667"/>
          <a:stretch xmlns:a="http://schemas.openxmlformats.org/drawingml/2006/main"/>
        </p:blipFill>
        <p:spPr>
          <a:xfrm xmlns:a="http://schemas.openxmlformats.org/drawingml/2006/main">
            <a:off x="1828800" y="1971675"/>
            <a:ext cx="2843213"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86FA908-4F51-4FA0-B35A-60BA8CB57151}"/>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BDF82DE-72EB-42C7-A695-77EAD6BC549B}"/>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Factory cubicles · User-facing space</a:t>
            </a:r>
          </a:p>
        </p:txBody>
      </p:sp>
      <p:sp>
        <p:nvSpPr>
          <p:cNvPr id="7" name="">
            <a:extLst xmlns:a="http://schemas.openxmlformats.org/drawingml/2006/main">
              <a:ext uri="{FF2B5EF4-FFF2-40B4-BE49-F238E27FC236}">
                <a16:creationId xmlns:a16="http://schemas.microsoft.com/office/drawing/2014/main" id="{6A70CD27-CD89-47B9-B206-36DA3406AABA}"/>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c313f7c1e5341a8"/>
          <a:stretch xmlns:a="http://schemas.openxmlformats.org/drawingml/2006/main"/>
        </p:blipFill>
        <p:spPr>
          <a:xfrm xmlns:a="http://schemas.openxmlformats.org/drawingml/2006/main">
            <a:off x="751998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4E76218-F52A-4E14-B75E-7D1392F27697}"/>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D0ED1E8-7B54-423B-94A6-A4FCFF1C6FCC}"/>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Factory treatment passage · Service access</a:t>
            </a:r>
          </a:p>
        </p:txBody>
      </p:sp>
      <p:sp>
        <p:nvSpPr>
          <p:cNvPr id="11" name="">
            <a:extLst xmlns:a="http://schemas.openxmlformats.org/drawingml/2006/main">
              <a:ext uri="{FF2B5EF4-FFF2-40B4-BE49-F238E27FC236}">
                <a16:creationId xmlns:a16="http://schemas.microsoft.com/office/drawing/2014/main" id="{9564040D-0A6B-4B95-AD28-301080A0F84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Separate the user experience from access to the treatment equipment.</a:t>
            </a:r>
          </a:p>
        </p:txBody>
      </p:sp>
      <p:sp>
        <p:nvSpPr>
          <p:cNvPr id="12" name="">
            <a:extLst xmlns:a="http://schemas.openxmlformats.org/drawingml/2006/main">
              <a:ext uri="{FF2B5EF4-FFF2-40B4-BE49-F238E27FC236}">
                <a16:creationId xmlns:a16="http://schemas.microsoft.com/office/drawing/2014/main" id="{052826BC-BF93-4A63-97F7-6EDD079FEA77}"/>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48930D35-E24B-40E6-A64B-797BC896D64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24</a:t>
            </a:r>
          </a:p>
        </p:txBody>
      </p:sp>
    </p:spTree>
    <p:extLst>
      <p:ext uri="{BB962C8B-B14F-4D97-AF65-F5344CB8AC3E}">
        <p14:creationId xmlns:p14="http://schemas.microsoft.com/office/powerpoint/2010/main" val="1935945696"/>
      </p:ext>
    </p:extLst>
  </p:cSld>
</p:sld>
</file>

<file path=ppt/slides/slide2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5446DBF-5063-4013-9DD4-0381F8AA638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86EB3E4C-51F3-471C-8F87-3082BF0484DF}"/>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The treatment stages—and the return to flushing.</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723e4d2569645c4"/>
          <a:stretch xmlns:a="http://schemas.openxmlformats.org/drawingml/2006/main"/>
        </p:blipFill>
        <p:spPr>
          <a:xfrm xmlns:a="http://schemas.openxmlformats.org/drawingml/2006/main">
            <a:off x="2144168" y="1428750"/>
            <a:ext cx="790366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5B311A-A557-43FF-AC7A-4527BC07609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ECR provides additional treatment when required; the reuse route returns water for flushing.</a:t>
            </a:r>
          </a:p>
        </p:txBody>
      </p:sp>
      <p:sp>
        <p:nvSpPr>
          <p:cNvPr id="5" name="">
            <a:extLst xmlns:a="http://schemas.openxmlformats.org/drawingml/2006/main">
              <a:ext uri="{FF2B5EF4-FFF2-40B4-BE49-F238E27FC236}">
                <a16:creationId xmlns:a16="http://schemas.microsoft.com/office/drawing/2014/main" id="{62C26A83-D3F1-48A3-A380-BD3F1838DDD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Based on BCRT O&amp;M manual, Aug 2024 · Conceptual equipment shapes; not to scale</a:t>
            </a:r>
          </a:p>
        </p:txBody>
      </p:sp>
      <p:sp>
        <p:nvSpPr>
          <p:cNvPr id="6" name="">
            <a:extLst xmlns:a="http://schemas.openxmlformats.org/drawingml/2006/main">
              <a:ext uri="{FF2B5EF4-FFF2-40B4-BE49-F238E27FC236}">
                <a16:creationId xmlns:a16="http://schemas.microsoft.com/office/drawing/2014/main" id="{A51F5E78-B288-4DC5-9B97-E1763290D1A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25</a:t>
            </a:r>
          </a:p>
        </p:txBody>
      </p:sp>
    </p:spTree>
    <p:extLst>
      <p:ext uri="{BB962C8B-B14F-4D97-AF65-F5344CB8AC3E}">
        <p14:creationId xmlns:p14="http://schemas.microsoft.com/office/powerpoint/2010/main" val="1352851592"/>
      </p:ext>
    </p:extLst>
  </p:cSld>
</p:sld>
</file>

<file path=ppt/slides/slide2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F2FA1FE-FB9C-412D-9C9E-8AA1D1CBABE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3998E2C6-AA92-4340-9049-F79880442CFF}"/>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engineering is in the operating limits.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f204307af0046c1"/>
          <a:stretch xmlns:a="http://schemas.openxmlformats.org/drawingml/2006/main"/>
        </p:blipFill>
        <p:spPr>
          <a:xfrm xmlns:a="http://schemas.openxmlformats.org/drawingml/2006/main">
            <a:off x="577992" y="1952625"/>
            <a:ext cx="5702016"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8887897-116B-4225-808B-5EF01904B29D}"/>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Commission the biology</a:t>
            </a:r>
          </a:p>
        </p:txBody>
      </p:sp>
      <p:sp>
        <p:nvSpPr>
          <p:cNvPr id="5" name="">
            <a:extLst xmlns:a="http://schemas.openxmlformats.org/drawingml/2006/main">
              <a:ext uri="{FF2B5EF4-FFF2-40B4-BE49-F238E27FC236}">
                <a16:creationId xmlns:a16="http://schemas.microsoft.com/office/drawing/2014/main" id="{65CFFA76-C5F5-4B2E-BE3D-6B044D9E34AE}"/>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Seed the process and increase loading in stages.</a:t>
            </a:r>
          </a:p>
        </p:txBody>
      </p:sp>
      <p:sp>
        <p:nvSpPr>
          <p:cNvPr id="6" name="">
            <a:extLst xmlns:a="http://schemas.openxmlformats.org/drawingml/2006/main">
              <a:ext uri="{FF2B5EF4-FFF2-40B4-BE49-F238E27FC236}">
                <a16:creationId xmlns:a16="http://schemas.microsoft.com/office/drawing/2014/main" id="{C0E8B9AE-D522-4DD4-8899-0236854FFE9E}"/>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Connect controls to use</a:t>
            </a:r>
          </a:p>
        </p:txBody>
      </p:sp>
      <p:sp>
        <p:nvSpPr>
          <p:cNvPr id="7" name="">
            <a:extLst xmlns:a="http://schemas.openxmlformats.org/drawingml/2006/main">
              <a:ext uri="{FF2B5EF4-FFF2-40B4-BE49-F238E27FC236}">
                <a16:creationId xmlns:a16="http://schemas.microsoft.com/office/drawing/2014/main" id="{ED6C8DE8-C9FF-4825-93B6-9B64BBC888F4}"/>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Reuse-water levels gate pump and UV operation.</a:t>
            </a:r>
          </a:p>
        </p:txBody>
      </p:sp>
      <p:sp>
        <p:nvSpPr>
          <p:cNvPr id="8" name="">
            <a:extLst xmlns:a="http://schemas.openxmlformats.org/drawingml/2006/main">
              <a:ext uri="{FF2B5EF4-FFF2-40B4-BE49-F238E27FC236}">
                <a16:creationId xmlns:a16="http://schemas.microsoft.com/office/drawing/2014/main" id="{5E754C53-D616-4DE4-A61A-FE636357A6FE}"/>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Coordinate cleaning</a:t>
            </a:r>
          </a:p>
        </p:txBody>
      </p:sp>
      <p:sp>
        <p:nvSpPr>
          <p:cNvPr id="9" name="">
            <a:extLst xmlns:a="http://schemas.openxmlformats.org/drawingml/2006/main">
              <a:ext uri="{FF2B5EF4-FFF2-40B4-BE49-F238E27FC236}">
                <a16:creationId xmlns:a16="http://schemas.microsoft.com/office/drawing/2014/main" id="{5EEC42B5-57BE-4B9F-A476-CAE731C016EF}"/>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Use a treatment-compatible cleaning protocol.</a:t>
            </a:r>
          </a:p>
        </p:txBody>
      </p:sp>
      <p:sp>
        <p:nvSpPr>
          <p:cNvPr id="10" name="">
            <a:extLst xmlns:a="http://schemas.openxmlformats.org/drawingml/2006/main">
              <a:ext uri="{FF2B5EF4-FFF2-40B4-BE49-F238E27FC236}">
                <a16:creationId xmlns:a16="http://schemas.microsoft.com/office/drawing/2014/main" id="{E73B5F8F-4378-47BF-9D5E-84246EA4D0E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Hardware, operating conditions and daily care have to work together.</a:t>
            </a:r>
          </a:p>
        </p:txBody>
      </p:sp>
      <p:sp>
        <p:nvSpPr>
          <p:cNvPr id="11" name="">
            <a:extLst xmlns:a="http://schemas.openxmlformats.org/drawingml/2006/main">
              <a:ext uri="{FF2B5EF4-FFF2-40B4-BE49-F238E27FC236}">
                <a16:creationId xmlns:a16="http://schemas.microsoft.com/office/drawing/2014/main" id="{D4058F41-9D2C-4EBC-88E1-29EB28450522}"/>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BCRT O&amp;M Manual, Aug 2024, printed pp. 12, 14–15, 23 · Documented configuration; actual control-panel photo</a:t>
            </a:r>
          </a:p>
        </p:txBody>
      </p:sp>
      <p:sp>
        <p:nvSpPr>
          <p:cNvPr id="12" name="">
            <a:extLst xmlns:a="http://schemas.openxmlformats.org/drawingml/2006/main">
              <a:ext uri="{FF2B5EF4-FFF2-40B4-BE49-F238E27FC236}">
                <a16:creationId xmlns:a16="http://schemas.microsoft.com/office/drawing/2014/main" id="{E7F9D814-9F0B-4F65-ADE5-75E03A10763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26</a:t>
            </a:r>
          </a:p>
        </p:txBody>
      </p:sp>
    </p:spTree>
    <p:extLst>
      <p:ext uri="{BB962C8B-B14F-4D97-AF65-F5344CB8AC3E}">
        <p14:creationId xmlns:p14="http://schemas.microsoft.com/office/powerpoint/2010/main" val="1532595952"/>
      </p:ext>
    </p:extLst>
  </p:cSld>
</p:sld>
</file>

<file path=ppt/slides/slide2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94E7E20-36B2-40AA-96EA-C30D5A78910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1CAAE512-5625-487C-860E-352CC8A9007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ReFlow issues can be tracked by component.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250a746d8954be4"/>
          <a:stretch xmlns:a="http://schemas.openxmlformats.org/drawingml/2006/main"/>
        </p:blipFill>
        <p:spPr>
          <a:xfrm xmlns:a="http://schemas.openxmlformats.org/drawingml/2006/main">
            <a:off x="829142" y="1428750"/>
            <a:ext cx="1053371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EA749A-9E23-476E-ABDD-DE12914326E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Name the component. Set the priority. Track the response.</a:t>
            </a:r>
          </a:p>
        </p:txBody>
      </p:sp>
      <p:sp>
        <p:nvSpPr>
          <p:cNvPr id="5" name="">
            <a:extLst xmlns:a="http://schemas.openxmlformats.org/drawingml/2006/main">
              <a:ext uri="{FF2B5EF4-FFF2-40B4-BE49-F238E27FC236}">
                <a16:creationId xmlns:a16="http://schemas.microsoft.com/office/drawing/2014/main" id="{182BF15C-5940-4C83-A9E3-F0D2A375F1F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ReFlow dashboard DEMO workflow · AI-cleaned reproduction; original capture retained</a:t>
            </a:r>
          </a:p>
        </p:txBody>
      </p:sp>
      <p:sp>
        <p:nvSpPr>
          <p:cNvPr id="6" name="">
            <a:extLst xmlns:a="http://schemas.openxmlformats.org/drawingml/2006/main">
              <a:ext uri="{FF2B5EF4-FFF2-40B4-BE49-F238E27FC236}">
                <a16:creationId xmlns:a16="http://schemas.microsoft.com/office/drawing/2014/main" id="{E8BFF1F4-60A6-4BDA-A4A0-A59E6097FB6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27</a:t>
            </a:r>
          </a:p>
        </p:txBody>
      </p:sp>
    </p:spTree>
    <p:extLst>
      <p:ext uri="{BB962C8B-B14F-4D97-AF65-F5344CB8AC3E}">
        <p14:creationId xmlns:p14="http://schemas.microsoft.com/office/powerpoint/2010/main" val="1324306057"/>
      </p:ext>
    </p:extLst>
  </p:cSld>
</p:sld>
</file>

<file path=ppt/slides/slide2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19A1A207-E40C-49E5-A35F-BF25C762A5C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03821EC8-75CD-4F83-B024-53D793F451E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loop has responsibilities.</a:t>
            </a:r>
          </a:p>
        </p:txBody>
      </p:sp>
      <p:sp>
        <p:nvSpPr>
          <p:cNvPr id="3" name="">
            <a:extLst xmlns:a="http://schemas.openxmlformats.org/drawingml/2006/main">
              <a:ext uri="{FF2B5EF4-FFF2-40B4-BE49-F238E27FC236}">
                <a16:creationId xmlns:a16="http://schemas.microsoft.com/office/drawing/2014/main" id="{08B111A8-67B8-4EA1-83E4-15A6B7F7EB67}"/>
              </a:ext>
            </a:extLst>
          </p:cNvPr>
          <p:cNvSpPr>
            <a:spLocks xmlns:a="http://schemas.openxmlformats.org/drawingml/2006/main" noGrp="1"/>
          </p:cNvSpPr>
          <p:nvPr/>
        </p:nvSpPr>
        <p:spPr>
          <a:xfrm xmlns:a="http://schemas.openxmlformats.org/drawingml/2006/main">
            <a:off x="476250" y="2000250"/>
            <a:ext cx="295275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E4B1319-DA28-4A2F-87D0-261E12C1F83A}"/>
              </a:ext>
            </a:extLst>
          </p:cNvPr>
          <p:cNvSpPr>
            <a:spLocks xmlns:a="http://schemas.openxmlformats.org/drawingml/2006/main" noGrp="1"/>
          </p:cNvSpPr>
          <p:nvPr/>
        </p:nvSpPr>
        <p:spPr>
          <a:xfrm xmlns:a="http://schemas.openxmlformats.org/drawingml/2006/main">
            <a:off x="476250" y="218122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625D55"/>
                </a:solidFill>
                <a:latin typeface="Arial"/>
                <a:ea typeface="Arial"/>
                <a:cs typeface="Arial"/>
              </a:defRPr>
            </a:pPr>
            <a:r>
              <a:rPr sz="825" b="0">
                <a:solidFill>
                  <a:srgbClr val="625D55"/>
                </a:solidFill>
                <a:latin typeface="Arial"/>
                <a:ea typeface="Arial"/>
                <a:cs typeface="Arial"/>
              </a:rPr>
              <a:t>KEEP THE SYSTEM RUNNING</a:t>
            </a:r>
          </a:p>
        </p:txBody>
      </p:sp>
      <p:sp>
        <p:nvSpPr>
          <p:cNvPr id="5" name="">
            <a:extLst xmlns:a="http://schemas.openxmlformats.org/drawingml/2006/main">
              <a:ext uri="{FF2B5EF4-FFF2-40B4-BE49-F238E27FC236}">
                <a16:creationId xmlns:a16="http://schemas.microsoft.com/office/drawing/2014/main" id="{558B9AFE-85B9-4AE4-8CBA-D7472F7B7905}"/>
              </a:ext>
            </a:extLst>
          </p:cNvPr>
          <p:cNvSpPr>
            <a:spLocks xmlns:a="http://schemas.openxmlformats.org/drawingml/2006/main" noGrp="1"/>
          </p:cNvSpPr>
          <p:nvPr/>
        </p:nvSpPr>
        <p:spPr>
          <a:xfrm xmlns:a="http://schemas.openxmlformats.org/drawingml/2006/main">
            <a:off x="476250" y="2562225"/>
            <a:ext cx="295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42821"/>
                </a:solidFill>
                <a:latin typeface="Arial"/>
                <a:ea typeface="Arial"/>
                <a:cs typeface="Arial"/>
              </a:defRPr>
            </a:pPr>
            <a:r>
              <a:rPr sz="2100" b="1">
                <a:solidFill>
                  <a:srgbClr val="242821"/>
                </a:solidFill>
                <a:latin typeface="Arial"/>
                <a:ea typeface="Arial"/>
                <a:cs typeface="Arial"/>
              </a:rPr>
              <a:t>Inputs</a:t>
            </a:r>
          </a:p>
        </p:txBody>
      </p:sp>
      <p:sp>
        <p:nvSpPr>
          <p:cNvPr id="6" name="">
            <a:extLst xmlns:a="http://schemas.openxmlformats.org/drawingml/2006/main">
              <a:ext uri="{FF2B5EF4-FFF2-40B4-BE49-F238E27FC236}">
                <a16:creationId xmlns:a16="http://schemas.microsoft.com/office/drawing/2014/main" id="{388008A3-A609-47E5-84E1-EFFB20DAA159}"/>
              </a:ext>
            </a:extLst>
          </p:cNvPr>
          <p:cNvSpPr>
            <a:spLocks xmlns:a="http://schemas.openxmlformats.org/drawingml/2006/main" noGrp="1"/>
          </p:cNvSpPr>
          <p:nvPr/>
        </p:nvSpPr>
        <p:spPr>
          <a:xfrm xmlns:a="http://schemas.openxmlformats.org/drawingml/2006/main">
            <a:off x="476250" y="3190875"/>
            <a:ext cx="304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Makeup water</a:t>
            </a:r>
          </a:p>
        </p:txBody>
      </p:sp>
      <p:sp>
        <p:nvSpPr>
          <p:cNvPr id="7" name="">
            <a:extLst xmlns:a="http://schemas.openxmlformats.org/drawingml/2006/main">
              <a:ext uri="{FF2B5EF4-FFF2-40B4-BE49-F238E27FC236}">
                <a16:creationId xmlns:a16="http://schemas.microsoft.com/office/drawing/2014/main" id="{3A1DD42B-8A07-4889-86D3-3D373A541731}"/>
              </a:ext>
            </a:extLst>
          </p:cNvPr>
          <p:cNvSpPr>
            <a:spLocks xmlns:a="http://schemas.openxmlformats.org/drawingml/2006/main" noGrp="1"/>
          </p:cNvSpPr>
          <p:nvPr/>
        </p:nvSpPr>
        <p:spPr>
          <a:xfrm xmlns:a="http://schemas.openxmlformats.org/drawingml/2006/main">
            <a:off x="476250" y="3724275"/>
            <a:ext cx="304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Electricity</a:t>
            </a:r>
          </a:p>
        </p:txBody>
      </p:sp>
      <p:sp>
        <p:nvSpPr>
          <p:cNvPr id="8" name="">
            <a:extLst xmlns:a="http://schemas.openxmlformats.org/drawingml/2006/main">
              <a:ext uri="{FF2B5EF4-FFF2-40B4-BE49-F238E27FC236}">
                <a16:creationId xmlns:a16="http://schemas.microsoft.com/office/drawing/2014/main" id="{D8FB887B-DCC4-45E0-9E05-E0A58C9A573B}"/>
              </a:ext>
            </a:extLst>
          </p:cNvPr>
          <p:cNvSpPr>
            <a:spLocks xmlns:a="http://schemas.openxmlformats.org/drawingml/2006/main" noGrp="1"/>
          </p:cNvSpPr>
          <p:nvPr/>
        </p:nvSpPr>
        <p:spPr>
          <a:xfrm xmlns:a="http://schemas.openxmlformats.org/drawingml/2006/main">
            <a:off x="476250" y="4257675"/>
            <a:ext cx="304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Consumables + maintenance</a:t>
            </a:r>
          </a:p>
        </p:txBody>
      </p:sp>
      <p:sp>
        <p:nvSpPr>
          <p:cNvPr id="9" name="">
            <a:extLst xmlns:a="http://schemas.openxmlformats.org/drawingml/2006/main">
              <a:ext uri="{FF2B5EF4-FFF2-40B4-BE49-F238E27FC236}">
                <a16:creationId xmlns:a16="http://schemas.microsoft.com/office/drawing/2014/main" id="{69677371-7967-4EFE-9CAB-FF4FDFDEBA01}"/>
              </a:ext>
            </a:extLst>
          </p:cNvPr>
          <p:cNvSpPr>
            <a:spLocks xmlns:a="http://schemas.openxmlformats.org/drawingml/2006/main" noGrp="1"/>
          </p:cNvSpPr>
          <p:nvPr/>
        </p:nvSpPr>
        <p:spPr>
          <a:xfrm xmlns:a="http://schemas.openxmlformats.org/drawingml/2006/main">
            <a:off x="4000500" y="2162175"/>
            <a:ext cx="3810000" cy="685800"/>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3411026-FED0-4D25-BC7F-D90475B2FB42}"/>
              </a:ext>
            </a:extLst>
          </p:cNvPr>
          <p:cNvSpPr>
            <a:spLocks xmlns:a="http://schemas.openxmlformats.org/drawingml/2006/main" noGrp="1"/>
          </p:cNvSpPr>
          <p:nvPr/>
        </p:nvSpPr>
        <p:spPr>
          <a:xfrm xmlns:a="http://schemas.openxmlformats.org/drawingml/2006/main">
            <a:off x="4305300" y="2343150"/>
            <a:ext cx="323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FFFFF"/>
                </a:solidFill>
                <a:latin typeface="Arial"/>
                <a:ea typeface="Arial"/>
                <a:cs typeface="Arial"/>
              </a:defRPr>
            </a:pPr>
            <a:r>
              <a:rPr sz="2025" b="1">
                <a:solidFill>
                  <a:srgbClr val="FFFFFF"/>
                </a:solidFill>
                <a:latin typeface="Arial"/>
                <a:ea typeface="Arial"/>
                <a:cs typeface="Arial"/>
              </a:rPr>
              <a:t>On-site treatment</a:t>
            </a:r>
          </a:p>
        </p:txBody>
      </p:sp>
      <p:sp>
        <p:nvSpPr>
          <p:cNvPr id="11" name="">
            <a:extLst xmlns:a="http://schemas.openxmlformats.org/drawingml/2006/main">
              <a:ext uri="{FF2B5EF4-FFF2-40B4-BE49-F238E27FC236}">
                <a16:creationId xmlns:a16="http://schemas.microsoft.com/office/drawing/2014/main" id="{A1F16A09-0AB6-440E-8C98-208996BEA004}"/>
              </a:ext>
            </a:extLst>
          </p:cNvPr>
          <p:cNvSpPr>
            <a:spLocks xmlns:a="http://schemas.openxmlformats.org/drawingml/2006/main" noGrp="1"/>
          </p:cNvSpPr>
          <p:nvPr/>
        </p:nvSpPr>
        <p:spPr>
          <a:xfrm xmlns:a="http://schemas.openxmlformats.org/drawingml/2006/main">
            <a:off x="4676775" y="2952750"/>
            <a:ext cx="571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276D71"/>
                </a:solidFill>
                <a:latin typeface="Arial"/>
                <a:ea typeface="Arial"/>
                <a:cs typeface="Arial"/>
              </a:defRPr>
            </a:pPr>
            <a:r>
              <a:rPr sz="3525" b="1">
                <a:solidFill>
                  <a:srgbClr val="276D71"/>
                </a:solidFill>
                <a:latin typeface="Arial"/>
                <a:ea typeface="Arial"/>
                <a:cs typeface="Arial"/>
              </a:rPr>
              <a:t>↑</a:t>
            </a:r>
          </a:p>
        </p:txBody>
      </p:sp>
      <p:sp>
        <p:nvSpPr>
          <p:cNvPr id="12" name="">
            <a:extLst xmlns:a="http://schemas.openxmlformats.org/drawingml/2006/main">
              <a:ext uri="{FF2B5EF4-FFF2-40B4-BE49-F238E27FC236}">
                <a16:creationId xmlns:a16="http://schemas.microsoft.com/office/drawing/2014/main" id="{1A36C72C-BA9C-4B36-AA1B-2BC7B83C0677}"/>
              </a:ext>
            </a:extLst>
          </p:cNvPr>
          <p:cNvSpPr>
            <a:spLocks xmlns:a="http://schemas.openxmlformats.org/drawingml/2006/main" noGrp="1"/>
          </p:cNvSpPr>
          <p:nvPr/>
        </p:nvSpPr>
        <p:spPr>
          <a:xfrm xmlns:a="http://schemas.openxmlformats.org/drawingml/2006/main">
            <a:off x="6572250" y="2952750"/>
            <a:ext cx="571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276D71"/>
                </a:solidFill>
                <a:latin typeface="Arial"/>
                <a:ea typeface="Arial"/>
                <a:cs typeface="Arial"/>
              </a:defRPr>
            </a:pPr>
            <a:r>
              <a:rPr sz="3525" b="1">
                <a:solidFill>
                  <a:srgbClr val="276D71"/>
                </a:solidFill>
                <a:latin typeface="Arial"/>
                <a:ea typeface="Arial"/>
                <a:cs typeface="Arial"/>
              </a:rPr>
              <a:t>↓</a:t>
            </a:r>
          </a:p>
        </p:txBody>
      </p:sp>
      <p:sp>
        <p:nvSpPr>
          <p:cNvPr id="13" name="">
            <a:extLst xmlns:a="http://schemas.openxmlformats.org/drawingml/2006/main">
              <a:ext uri="{FF2B5EF4-FFF2-40B4-BE49-F238E27FC236}">
                <a16:creationId xmlns:a16="http://schemas.microsoft.com/office/drawing/2014/main" id="{72EBB2D6-4056-4181-8E70-513D7F09C565}"/>
              </a:ext>
            </a:extLst>
          </p:cNvPr>
          <p:cNvSpPr>
            <a:spLocks xmlns:a="http://schemas.openxmlformats.org/drawingml/2006/main" noGrp="1"/>
          </p:cNvSpPr>
          <p:nvPr/>
        </p:nvSpPr>
        <p:spPr>
          <a:xfrm xmlns:a="http://schemas.openxmlformats.org/drawingml/2006/main">
            <a:off x="4314825" y="3581400"/>
            <a:ext cx="171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242821"/>
                </a:solidFill>
                <a:latin typeface="Arial"/>
                <a:ea typeface="Arial"/>
                <a:cs typeface="Arial"/>
              </a:defRPr>
            </a:pPr>
            <a:r>
              <a:rPr sz="1050" b="0">
                <a:solidFill>
                  <a:srgbClr val="242821"/>
                </a:solidFill>
                <a:latin typeface="Arial"/>
                <a:ea typeface="Arial"/>
                <a:cs typeface="Arial"/>
              </a:rPr>
              <a:t>Wastewater</a:t>
            </a:r>
          </a:p>
        </p:txBody>
      </p:sp>
      <p:sp>
        <p:nvSpPr>
          <p:cNvPr id="14" name="">
            <a:extLst xmlns:a="http://schemas.openxmlformats.org/drawingml/2006/main">
              <a:ext uri="{FF2B5EF4-FFF2-40B4-BE49-F238E27FC236}">
                <a16:creationId xmlns:a16="http://schemas.microsoft.com/office/drawing/2014/main" id="{A525CAC6-9FC7-4916-AAFF-8B6637108CDB}"/>
              </a:ext>
            </a:extLst>
          </p:cNvPr>
          <p:cNvSpPr>
            <a:spLocks xmlns:a="http://schemas.openxmlformats.org/drawingml/2006/main" noGrp="1"/>
          </p:cNvSpPr>
          <p:nvPr/>
        </p:nvSpPr>
        <p:spPr>
          <a:xfrm xmlns:a="http://schemas.openxmlformats.org/drawingml/2006/main">
            <a:off x="6238875" y="3581400"/>
            <a:ext cx="171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242821"/>
                </a:solidFill>
                <a:latin typeface="Arial"/>
                <a:ea typeface="Arial"/>
                <a:cs typeface="Arial"/>
              </a:defRPr>
            </a:pPr>
            <a:r>
              <a:rPr sz="1050" b="0">
                <a:solidFill>
                  <a:srgbClr val="242821"/>
                </a:solidFill>
                <a:latin typeface="Arial"/>
                <a:ea typeface="Arial"/>
                <a:cs typeface="Arial"/>
              </a:rPr>
              <a:t>Treated water</a:t>
            </a:r>
          </a:p>
        </p:txBody>
      </p:sp>
      <p:sp>
        <p:nvSpPr>
          <p:cNvPr id="15" name="">
            <a:extLst xmlns:a="http://schemas.openxmlformats.org/drawingml/2006/main">
              <a:ext uri="{FF2B5EF4-FFF2-40B4-BE49-F238E27FC236}">
                <a16:creationId xmlns:a16="http://schemas.microsoft.com/office/drawing/2014/main" id="{E20D4CD8-DA62-4483-9202-7BF331A578D5}"/>
              </a:ext>
            </a:extLst>
          </p:cNvPr>
          <p:cNvSpPr>
            <a:spLocks xmlns:a="http://schemas.openxmlformats.org/drawingml/2006/main" noGrp="1"/>
          </p:cNvSpPr>
          <p:nvPr/>
        </p:nvSpPr>
        <p:spPr>
          <a:xfrm xmlns:a="http://schemas.openxmlformats.org/drawingml/2006/main">
            <a:off x="4000500" y="4000500"/>
            <a:ext cx="3810000" cy="6858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10DBCABF-676D-46DD-8B46-F76A1FF46B09}"/>
              </a:ext>
            </a:extLst>
          </p:cNvPr>
          <p:cNvSpPr>
            <a:spLocks xmlns:a="http://schemas.openxmlformats.org/drawingml/2006/main" noGrp="1"/>
          </p:cNvSpPr>
          <p:nvPr/>
        </p:nvSpPr>
        <p:spPr>
          <a:xfrm xmlns:a="http://schemas.openxmlformats.org/drawingml/2006/main">
            <a:off x="5286375" y="4181475"/>
            <a:ext cx="2000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242821"/>
                </a:solidFill>
                <a:latin typeface="Arial"/>
                <a:ea typeface="Arial"/>
                <a:cs typeface="Arial"/>
              </a:defRPr>
            </a:pPr>
            <a:r>
              <a:rPr sz="2025" b="1">
                <a:solidFill>
                  <a:srgbClr val="242821"/>
                </a:solidFill>
                <a:latin typeface="Arial"/>
                <a:ea typeface="Arial"/>
                <a:cs typeface="Arial"/>
              </a:rPr>
              <a:t>Flushing</a:t>
            </a:r>
          </a:p>
        </p:txBody>
      </p:sp>
      <p:sp>
        <p:nvSpPr>
          <p:cNvPr id="17" name="">
            <a:extLst xmlns:a="http://schemas.openxmlformats.org/drawingml/2006/main">
              <a:ext uri="{FF2B5EF4-FFF2-40B4-BE49-F238E27FC236}">
                <a16:creationId xmlns:a16="http://schemas.microsoft.com/office/drawing/2014/main" id="{6D3A2305-0D06-48C7-86C4-2B32D2C3F8DB}"/>
              </a:ext>
            </a:extLst>
          </p:cNvPr>
          <p:cNvSpPr>
            <a:spLocks xmlns:a="http://schemas.openxmlformats.org/drawingml/2006/main" noGrp="1"/>
          </p:cNvSpPr>
          <p:nvPr/>
        </p:nvSpPr>
        <p:spPr>
          <a:xfrm xmlns:a="http://schemas.openxmlformats.org/drawingml/2006/main">
            <a:off x="4914900" y="489585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625D55"/>
                </a:solidFill>
                <a:latin typeface="Arial"/>
                <a:ea typeface="Arial"/>
                <a:cs typeface="Arial"/>
              </a:defRPr>
            </a:pPr>
            <a:r>
              <a:rPr sz="825" b="0">
                <a:solidFill>
                  <a:srgbClr val="625D55"/>
                </a:solidFill>
                <a:latin typeface="Arial"/>
                <a:ea typeface="Arial"/>
                <a:cs typeface="Arial"/>
              </a:rPr>
              <a:t>NON-POTABLE REUSE</a:t>
            </a:r>
          </a:p>
        </p:txBody>
      </p:sp>
      <p:sp>
        <p:nvSpPr>
          <p:cNvPr id="18" name="">
            <a:extLst xmlns:a="http://schemas.openxmlformats.org/drawingml/2006/main">
              <a:ext uri="{FF2B5EF4-FFF2-40B4-BE49-F238E27FC236}">
                <a16:creationId xmlns:a16="http://schemas.microsoft.com/office/drawing/2014/main" id="{9E832C42-A091-4D7D-BD70-1CE08F463563}"/>
              </a:ext>
            </a:extLst>
          </p:cNvPr>
          <p:cNvSpPr>
            <a:spLocks xmlns:a="http://schemas.openxmlformats.org/drawingml/2006/main" noGrp="1"/>
          </p:cNvSpPr>
          <p:nvPr/>
        </p:nvSpPr>
        <p:spPr>
          <a:xfrm xmlns:a="http://schemas.openxmlformats.org/drawingml/2006/main">
            <a:off x="8477250" y="2000250"/>
            <a:ext cx="3238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7901188D-E2E2-43B1-BEFD-433E3F83D226}"/>
              </a:ext>
            </a:extLst>
          </p:cNvPr>
          <p:cNvSpPr>
            <a:spLocks xmlns:a="http://schemas.openxmlformats.org/drawingml/2006/main" noGrp="1"/>
          </p:cNvSpPr>
          <p:nvPr/>
        </p:nvSpPr>
        <p:spPr>
          <a:xfrm xmlns:a="http://schemas.openxmlformats.org/drawingml/2006/main">
            <a:off x="8477250" y="21812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625D55"/>
                </a:solidFill>
                <a:latin typeface="Arial"/>
                <a:ea typeface="Arial"/>
                <a:cs typeface="Arial"/>
              </a:defRPr>
            </a:pPr>
            <a:r>
              <a:rPr sz="825" b="0">
                <a:solidFill>
                  <a:srgbClr val="625D55"/>
                </a:solidFill>
                <a:latin typeface="Arial"/>
                <a:ea typeface="Arial"/>
                <a:cs typeface="Arial"/>
              </a:rPr>
              <a:t>PLAN THE OUTLET</a:t>
            </a:r>
          </a:p>
        </p:txBody>
      </p:sp>
      <p:sp>
        <p:nvSpPr>
          <p:cNvPr id="20" name="">
            <a:extLst xmlns:a="http://schemas.openxmlformats.org/drawingml/2006/main">
              <a:ext uri="{FF2B5EF4-FFF2-40B4-BE49-F238E27FC236}">
                <a16:creationId xmlns:a16="http://schemas.microsoft.com/office/drawing/2014/main" id="{EF5D4FBF-3738-4C84-9E51-43E8855492C8}"/>
              </a:ext>
            </a:extLst>
          </p:cNvPr>
          <p:cNvSpPr>
            <a:spLocks xmlns:a="http://schemas.openxmlformats.org/drawingml/2006/main" noGrp="1"/>
          </p:cNvSpPr>
          <p:nvPr/>
        </p:nvSpPr>
        <p:spPr>
          <a:xfrm xmlns:a="http://schemas.openxmlformats.org/drawingml/2006/main">
            <a:off x="8477250" y="2562225"/>
            <a:ext cx="323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242821"/>
                </a:solidFill>
                <a:latin typeface="Arial"/>
                <a:ea typeface="Arial"/>
                <a:cs typeface="Arial"/>
              </a:defRPr>
            </a:pPr>
            <a:r>
              <a:rPr sz="2025" b="1">
                <a:solidFill>
                  <a:srgbClr val="242821"/>
                </a:solidFill>
                <a:latin typeface="Arial"/>
                <a:ea typeface="Arial"/>
                <a:cs typeface="Arial"/>
              </a:rPr>
              <a:t>Outputs to manage</a:t>
            </a:r>
          </a:p>
        </p:txBody>
      </p:sp>
      <p:sp>
        <p:nvSpPr>
          <p:cNvPr id="21" name="">
            <a:extLst xmlns:a="http://schemas.openxmlformats.org/drawingml/2006/main">
              <a:ext uri="{FF2B5EF4-FFF2-40B4-BE49-F238E27FC236}">
                <a16:creationId xmlns:a16="http://schemas.microsoft.com/office/drawing/2014/main" id="{1AD76D3B-9679-4ADE-A1EB-74DA138C0265}"/>
              </a:ext>
            </a:extLst>
          </p:cNvPr>
          <p:cNvSpPr>
            <a:spLocks xmlns:a="http://schemas.openxmlformats.org/drawingml/2006/main" noGrp="1"/>
          </p:cNvSpPr>
          <p:nvPr/>
        </p:nvSpPr>
        <p:spPr>
          <a:xfrm xmlns:a="http://schemas.openxmlformats.org/drawingml/2006/main">
            <a:off x="8477250" y="3190875"/>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Residuals</a:t>
            </a:r>
          </a:p>
        </p:txBody>
      </p:sp>
      <p:sp>
        <p:nvSpPr>
          <p:cNvPr id="22" name="">
            <a:extLst xmlns:a="http://schemas.openxmlformats.org/drawingml/2006/main">
              <a:ext uri="{FF2B5EF4-FFF2-40B4-BE49-F238E27FC236}">
                <a16:creationId xmlns:a16="http://schemas.microsoft.com/office/drawing/2014/main" id="{5658CA16-2D14-4157-B4F4-9380252BF36A}"/>
              </a:ext>
            </a:extLst>
          </p:cNvPr>
          <p:cNvSpPr>
            <a:spLocks xmlns:a="http://schemas.openxmlformats.org/drawingml/2006/main" noGrp="1"/>
          </p:cNvSpPr>
          <p:nvPr/>
        </p:nvSpPr>
        <p:spPr>
          <a:xfrm xmlns:a="http://schemas.openxmlformats.org/drawingml/2006/main">
            <a:off x="8477250" y="3724275"/>
            <a:ext cx="323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Site-specific excess water</a:t>
            </a:r>
          </a:p>
        </p:txBody>
      </p:sp>
      <p:sp>
        <p:nvSpPr>
          <p:cNvPr id="23" name="">
            <a:extLst xmlns:a="http://schemas.openxmlformats.org/drawingml/2006/main">
              <a:ext uri="{FF2B5EF4-FFF2-40B4-BE49-F238E27FC236}">
                <a16:creationId xmlns:a16="http://schemas.microsoft.com/office/drawing/2014/main" id="{F08D8889-A634-47A7-BB65-6C9696A68686}"/>
              </a:ext>
            </a:extLst>
          </p:cNvPr>
          <p:cNvSpPr>
            <a:spLocks xmlns:a="http://schemas.openxmlformats.org/drawingml/2006/main" noGrp="1"/>
          </p:cNvSpPr>
          <p:nvPr/>
        </p:nvSpPr>
        <p:spPr>
          <a:xfrm xmlns:a="http://schemas.openxmlformats.org/drawingml/2006/main">
            <a:off x="8477250" y="4524375"/>
            <a:ext cx="3238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Collection, handling and a suitable destination remain part of the service.</a:t>
            </a:r>
          </a:p>
        </p:txBody>
      </p:sp>
      <p:sp>
        <p:nvSpPr>
          <p:cNvPr id="24" name="">
            <a:extLst xmlns:a="http://schemas.openxmlformats.org/drawingml/2006/main">
              <a:ext uri="{FF2B5EF4-FFF2-40B4-BE49-F238E27FC236}">
                <a16:creationId xmlns:a16="http://schemas.microsoft.com/office/drawing/2014/main" id="{96DC1CBB-81FB-4A14-A72E-4F4F8A8F453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Flushing reuse still needs makeup water, power, maintenance and residuals handling.</a:t>
            </a:r>
          </a:p>
        </p:txBody>
      </p:sp>
      <p:sp>
        <p:nvSpPr>
          <p:cNvPr id="25" name="">
            <a:extLst xmlns:a="http://schemas.openxmlformats.org/drawingml/2006/main">
              <a:ext uri="{FF2B5EF4-FFF2-40B4-BE49-F238E27FC236}">
                <a16:creationId xmlns:a16="http://schemas.microsoft.com/office/drawing/2014/main" id="{B2CF0193-B244-49C4-A492-7BD692A1D3B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BCRT O&amp;M manual · Conceptual system boundary; not an as-built piping drawing</a:t>
            </a:r>
          </a:p>
        </p:txBody>
      </p:sp>
      <p:sp>
        <p:nvSpPr>
          <p:cNvPr id="26" name="">
            <a:extLst xmlns:a="http://schemas.openxmlformats.org/drawingml/2006/main">
              <a:ext uri="{FF2B5EF4-FFF2-40B4-BE49-F238E27FC236}">
                <a16:creationId xmlns:a16="http://schemas.microsoft.com/office/drawing/2014/main" id="{1A0CFF89-E7B8-4BE0-BEB6-BFBD3354E88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28</a:t>
            </a:r>
          </a:p>
        </p:txBody>
      </p:sp>
    </p:spTree>
    <p:extLst>
      <p:ext uri="{BB962C8B-B14F-4D97-AF65-F5344CB8AC3E}">
        <p14:creationId xmlns:p14="http://schemas.microsoft.com/office/powerpoint/2010/main" val="1716394727"/>
      </p:ext>
    </p:extLst>
  </p:cSld>
</p:sld>
</file>

<file path=ppt/slides/slide29.xml><?xml version="1.0" encoding="utf-8"?>
<p:sld xmlns:p="http://schemas.openxmlformats.org/presentationml/2006/main">
  <p:cSld>
    <p:bg>
      <p:bgPr>
        <a:solidFill xmlns:a="http://schemas.openxmlformats.org/drawingml/2006/main">
          <a:srgbClr val="173532"/>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3F90D31-7AD4-414C-A399-91083E4D7958}"/>
              </a:ext>
            </a:extLst>
          </p:cNvPr>
          <p:cNvSpPr>
            <a:spLocks xmlns:a="http://schemas.openxmlformats.org/drawingml/2006/main" noGrp="1"/>
          </p:cNvSpPr>
          <p:nvPr/>
        </p:nvSpPr>
        <p:spPr>
          <a:xfrm xmlns:a="http://schemas.openxmlformats.org/drawingml/2006/main">
            <a:off x="0" y="0"/>
            <a:ext cx="12192000" cy="1524000"/>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87D962F-202A-4A82-BBDF-0B3BBD34AA1A}"/>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FFA65D"/>
                </a:solidFill>
                <a:latin typeface="Arial"/>
                <a:ea typeface="Arial"/>
                <a:cs typeface="Arial"/>
              </a:defRPr>
            </a:pPr>
            <a:r>
              <a:rPr sz="900" b="1">
                <a:solidFill>
                  <a:srgbClr val="FFA65D"/>
                </a:solidFill>
                <a:latin typeface="Arial"/>
                <a:ea typeface="Arial"/>
                <a:cs typeface="Arial"/>
              </a:rPr>
              <a:t>LOOCAFE × REFLOW · BELOW THE STREET</a:t>
            </a:r>
          </a:p>
        </p:txBody>
      </p:sp>
      <p:sp>
        <p:nvSpPr>
          <p:cNvPr id="3" name="">
            <a:extLst xmlns:a="http://schemas.openxmlformats.org/drawingml/2006/main">
              <a:ext uri="{FF2B5EF4-FFF2-40B4-BE49-F238E27FC236}">
                <a16:creationId xmlns:a16="http://schemas.microsoft.com/office/drawing/2014/main" id="{1F592C26-DFE5-44DF-8088-13D25FF9294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BF5EB"/>
                </a:solidFill>
                <a:latin typeface="Arial"/>
                <a:ea typeface="Arial"/>
                <a:cs typeface="Arial"/>
              </a:defRPr>
            </a:pPr>
            <a:r>
              <a:rPr sz="3150" b="1">
                <a:solidFill>
                  <a:srgbClr val="FBF5EB"/>
                </a:solidFill>
                <a:latin typeface="Arial"/>
                <a:ea typeface="Arial"/>
                <a:cs typeface="Arial"/>
              </a:rPr>
              <a:t>Measure the difference.</a:t>
            </a:r>
          </a:p>
        </p:txBody>
      </p:sp>
      <p:sp>
        <p:nvSpPr>
          <p:cNvPr id="4" name="">
            <a:extLst xmlns:a="http://schemas.openxmlformats.org/drawingml/2006/main">
              <a:ext uri="{FF2B5EF4-FFF2-40B4-BE49-F238E27FC236}">
                <a16:creationId xmlns:a16="http://schemas.microsoft.com/office/drawing/2014/main" id="{52C71467-D870-4D83-BB44-C5CA58EC889B}"/>
              </a:ext>
            </a:extLst>
          </p:cNvPr>
          <p:cNvSpPr>
            <a:spLocks xmlns:a="http://schemas.openxmlformats.org/drawingml/2006/main" noGrp="1"/>
          </p:cNvSpPr>
          <p:nvPr/>
        </p:nvSpPr>
        <p:spPr>
          <a:xfrm xmlns:a="http://schemas.openxmlformats.org/drawingml/2006/main">
            <a:off x="523875" y="2095500"/>
            <a:ext cx="4762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0" b="1">
                <a:solidFill>
                  <a:srgbClr val="EA772E"/>
                </a:solidFill>
                <a:latin typeface="Arial"/>
                <a:ea typeface="Arial"/>
                <a:cs typeface="Arial"/>
              </a:defRPr>
            </a:pPr>
            <a:r>
              <a:rPr sz="10500" b="1">
                <a:solidFill>
                  <a:srgbClr val="EA772E"/>
                </a:solidFill>
                <a:latin typeface="Arial"/>
                <a:ea typeface="Arial"/>
                <a:cs typeface="Arial"/>
              </a:rPr>
              <a:t>400</a:t>
            </a:r>
          </a:p>
        </p:txBody>
      </p:sp>
      <p:sp>
        <p:nvSpPr>
          <p:cNvPr id="5" name="">
            <a:extLst xmlns:a="http://schemas.openxmlformats.org/drawingml/2006/main">
              <a:ext uri="{FF2B5EF4-FFF2-40B4-BE49-F238E27FC236}">
                <a16:creationId xmlns:a16="http://schemas.microsoft.com/office/drawing/2014/main" id="{ADF0864D-952E-43FC-AEB4-9BF55B58F8BD}"/>
              </a:ext>
            </a:extLst>
          </p:cNvPr>
          <p:cNvSpPr>
            <a:spLocks xmlns:a="http://schemas.openxmlformats.org/drawingml/2006/main" noGrp="1"/>
          </p:cNvSpPr>
          <p:nvPr/>
        </p:nvSpPr>
        <p:spPr>
          <a:xfrm xmlns:a="http://schemas.openxmlformats.org/drawingml/2006/main">
            <a:off x="571500" y="4048125"/>
            <a:ext cx="4619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FBF5EB"/>
                </a:solidFill>
                <a:latin typeface="Arial"/>
                <a:ea typeface="Arial"/>
                <a:cs typeface="Arial"/>
              </a:defRPr>
            </a:pPr>
            <a:r>
              <a:rPr sz="1500" b="0">
                <a:solidFill>
                  <a:srgbClr val="FBF5EB"/>
                </a:solidFill>
                <a:latin typeface="Arial"/>
                <a:ea typeface="Arial"/>
                <a:cs typeface="Arial"/>
              </a:rPr>
              <a:t>people/day pre-launch</a:t>
            </a:r>
          </a:p>
          <a:p xmlns:a="http://schemas.openxmlformats.org/drawingml/2006/main">
            <a:pPr>
              <a:defRPr sz="1500" b="0">
                <a:solidFill>
                  <a:srgbClr val="FBF5EB"/>
                </a:solidFill>
                <a:latin typeface="Arial"/>
                <a:ea typeface="Arial"/>
                <a:cs typeface="Arial"/>
              </a:defRPr>
            </a:pPr>
            <a:r>
              <a:rPr sz="1500" b="0">
                <a:solidFill>
                  <a:srgbClr val="FBF5EB"/>
                </a:solidFill>
                <a:latin typeface="Arial"/>
                <a:ea typeface="Arial"/>
                <a:cs typeface="Arial"/>
              </a:rPr>
              <a:t>Speaker-reported activity; not measured treatment performance.</a:t>
            </a:r>
          </a:p>
        </p:txBody>
      </p:sp>
      <p:sp>
        <p:nvSpPr>
          <p:cNvPr id="6" name="">
            <a:extLst xmlns:a="http://schemas.openxmlformats.org/drawingml/2006/main">
              <a:ext uri="{FF2B5EF4-FFF2-40B4-BE49-F238E27FC236}">
                <a16:creationId xmlns:a16="http://schemas.microsoft.com/office/drawing/2014/main" id="{F4B8DA3E-F7DF-4447-84B3-6DAB5D98A227}"/>
              </a:ext>
            </a:extLst>
          </p:cNvPr>
          <p:cNvSpPr>
            <a:spLocks xmlns:a="http://schemas.openxmlformats.org/drawingml/2006/main" noGrp="1"/>
          </p:cNvSpPr>
          <p:nvPr/>
        </p:nvSpPr>
        <p:spPr>
          <a:xfrm xmlns:a="http://schemas.openxmlformats.org/drawingml/2006/main">
            <a:off x="6191250" y="2286000"/>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95C9170-E6C5-4030-9820-930CB8D17A6F}"/>
              </a:ext>
            </a:extLst>
          </p:cNvPr>
          <p:cNvSpPr>
            <a:spLocks xmlns:a="http://schemas.openxmlformats.org/drawingml/2006/main" noGrp="1"/>
          </p:cNvSpPr>
          <p:nvPr/>
        </p:nvSpPr>
        <p:spPr>
          <a:xfrm xmlns:a="http://schemas.openxmlformats.org/drawingml/2006/main">
            <a:off x="6191250" y="2457450"/>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Water reused</a:t>
            </a:r>
          </a:p>
        </p:txBody>
      </p:sp>
      <p:sp>
        <p:nvSpPr>
          <p:cNvPr id="8" name="">
            <a:extLst xmlns:a="http://schemas.openxmlformats.org/drawingml/2006/main">
              <a:ext uri="{FF2B5EF4-FFF2-40B4-BE49-F238E27FC236}">
                <a16:creationId xmlns:a16="http://schemas.microsoft.com/office/drawing/2014/main" id="{86C5A652-3E85-4A59-9C89-FD35F059962F}"/>
              </a:ext>
            </a:extLst>
          </p:cNvPr>
          <p:cNvSpPr>
            <a:spLocks xmlns:a="http://schemas.openxmlformats.org/drawingml/2006/main" noGrp="1"/>
          </p:cNvSpPr>
          <p:nvPr/>
        </p:nvSpPr>
        <p:spPr>
          <a:xfrm xmlns:a="http://schemas.openxmlformats.org/drawingml/2006/main">
            <a:off x="6191250" y="3076575"/>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litres/day</a:t>
            </a:r>
          </a:p>
        </p:txBody>
      </p:sp>
      <p:sp>
        <p:nvSpPr>
          <p:cNvPr id="9" name="">
            <a:extLst xmlns:a="http://schemas.openxmlformats.org/drawingml/2006/main">
              <a:ext uri="{FF2B5EF4-FFF2-40B4-BE49-F238E27FC236}">
                <a16:creationId xmlns:a16="http://schemas.microsoft.com/office/drawing/2014/main" id="{02DA653A-496C-49E1-84C6-4FD54D70AF8C}"/>
              </a:ext>
            </a:extLst>
          </p:cNvPr>
          <p:cNvSpPr>
            <a:spLocks xmlns:a="http://schemas.openxmlformats.org/drawingml/2006/main" noGrp="1"/>
          </p:cNvSpPr>
          <p:nvPr/>
        </p:nvSpPr>
        <p:spPr>
          <a:xfrm xmlns:a="http://schemas.openxmlformats.org/drawingml/2006/main">
            <a:off x="8858250" y="2286000"/>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251FFCE-C434-4969-9DD5-5348F9CE77D6}"/>
              </a:ext>
            </a:extLst>
          </p:cNvPr>
          <p:cNvSpPr>
            <a:spLocks xmlns:a="http://schemas.openxmlformats.org/drawingml/2006/main" noGrp="1"/>
          </p:cNvSpPr>
          <p:nvPr/>
        </p:nvSpPr>
        <p:spPr>
          <a:xfrm xmlns:a="http://schemas.openxmlformats.org/drawingml/2006/main">
            <a:off x="8858250" y="2457450"/>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Freshwater makeup</a:t>
            </a:r>
          </a:p>
        </p:txBody>
      </p:sp>
      <p:sp>
        <p:nvSpPr>
          <p:cNvPr id="11" name="">
            <a:extLst xmlns:a="http://schemas.openxmlformats.org/drawingml/2006/main">
              <a:ext uri="{FF2B5EF4-FFF2-40B4-BE49-F238E27FC236}">
                <a16:creationId xmlns:a16="http://schemas.microsoft.com/office/drawing/2014/main" id="{413C1EE6-7CCF-4B50-A245-B8B1F31BF839}"/>
              </a:ext>
            </a:extLst>
          </p:cNvPr>
          <p:cNvSpPr>
            <a:spLocks xmlns:a="http://schemas.openxmlformats.org/drawingml/2006/main" noGrp="1"/>
          </p:cNvSpPr>
          <p:nvPr/>
        </p:nvSpPr>
        <p:spPr>
          <a:xfrm xmlns:a="http://schemas.openxmlformats.org/drawingml/2006/main">
            <a:off x="8858250" y="3076575"/>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litres/day</a:t>
            </a:r>
          </a:p>
        </p:txBody>
      </p:sp>
      <p:sp>
        <p:nvSpPr>
          <p:cNvPr id="12" name="">
            <a:extLst xmlns:a="http://schemas.openxmlformats.org/drawingml/2006/main">
              <a:ext uri="{FF2B5EF4-FFF2-40B4-BE49-F238E27FC236}">
                <a16:creationId xmlns:a16="http://schemas.microsoft.com/office/drawing/2014/main" id="{E761DA80-7A50-4D92-84F5-7EAF6ED64137}"/>
              </a:ext>
            </a:extLst>
          </p:cNvPr>
          <p:cNvSpPr>
            <a:spLocks xmlns:a="http://schemas.openxmlformats.org/drawingml/2006/main" noGrp="1"/>
          </p:cNvSpPr>
          <p:nvPr/>
        </p:nvSpPr>
        <p:spPr>
          <a:xfrm xmlns:a="http://schemas.openxmlformats.org/drawingml/2006/main">
            <a:off x="6191250" y="3667125"/>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E9C9FB8-0507-4B0F-ABD7-38F598DC7EDD}"/>
              </a:ext>
            </a:extLst>
          </p:cNvPr>
          <p:cNvSpPr>
            <a:spLocks xmlns:a="http://schemas.openxmlformats.org/drawingml/2006/main" noGrp="1"/>
          </p:cNvSpPr>
          <p:nvPr/>
        </p:nvSpPr>
        <p:spPr>
          <a:xfrm xmlns:a="http://schemas.openxmlformats.org/drawingml/2006/main">
            <a:off x="6191250" y="3838575"/>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Energy intensity</a:t>
            </a:r>
          </a:p>
        </p:txBody>
      </p:sp>
      <p:sp>
        <p:nvSpPr>
          <p:cNvPr id="14" name="">
            <a:extLst xmlns:a="http://schemas.openxmlformats.org/drawingml/2006/main">
              <a:ext uri="{FF2B5EF4-FFF2-40B4-BE49-F238E27FC236}">
                <a16:creationId xmlns:a16="http://schemas.microsoft.com/office/drawing/2014/main" id="{7354D7BE-4F81-4649-BC5D-5CC5BB2DFEB6}"/>
              </a:ext>
            </a:extLst>
          </p:cNvPr>
          <p:cNvSpPr>
            <a:spLocks xmlns:a="http://schemas.openxmlformats.org/drawingml/2006/main" noGrp="1"/>
          </p:cNvSpPr>
          <p:nvPr/>
        </p:nvSpPr>
        <p:spPr>
          <a:xfrm xmlns:a="http://schemas.openxmlformats.org/drawingml/2006/main">
            <a:off x="6191250" y="4457700"/>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kWh/m³ treated</a:t>
            </a:r>
          </a:p>
        </p:txBody>
      </p:sp>
      <p:sp>
        <p:nvSpPr>
          <p:cNvPr id="15" name="">
            <a:extLst xmlns:a="http://schemas.openxmlformats.org/drawingml/2006/main">
              <a:ext uri="{FF2B5EF4-FFF2-40B4-BE49-F238E27FC236}">
                <a16:creationId xmlns:a16="http://schemas.microsoft.com/office/drawing/2014/main" id="{7C99C399-9633-486C-90B2-3850EA35874C}"/>
              </a:ext>
            </a:extLst>
          </p:cNvPr>
          <p:cNvSpPr>
            <a:spLocks xmlns:a="http://schemas.openxmlformats.org/drawingml/2006/main" noGrp="1"/>
          </p:cNvSpPr>
          <p:nvPr/>
        </p:nvSpPr>
        <p:spPr>
          <a:xfrm xmlns:a="http://schemas.openxmlformats.org/drawingml/2006/main">
            <a:off x="8858250" y="3667125"/>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31CA739-7F93-4911-9681-090D533FE10F}"/>
              </a:ext>
            </a:extLst>
          </p:cNvPr>
          <p:cNvSpPr>
            <a:spLocks xmlns:a="http://schemas.openxmlformats.org/drawingml/2006/main" noGrp="1"/>
          </p:cNvSpPr>
          <p:nvPr/>
        </p:nvSpPr>
        <p:spPr>
          <a:xfrm xmlns:a="http://schemas.openxmlformats.org/drawingml/2006/main">
            <a:off x="8858250" y="3838575"/>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Verified service</a:t>
            </a:r>
          </a:p>
        </p:txBody>
      </p:sp>
      <p:sp>
        <p:nvSpPr>
          <p:cNvPr id="17" name="">
            <a:extLst xmlns:a="http://schemas.openxmlformats.org/drawingml/2006/main">
              <a:ext uri="{FF2B5EF4-FFF2-40B4-BE49-F238E27FC236}">
                <a16:creationId xmlns:a16="http://schemas.microsoft.com/office/drawing/2014/main" id="{B192DB22-99EF-4E8C-950E-0FEE97AF90AA}"/>
              </a:ext>
            </a:extLst>
          </p:cNvPr>
          <p:cNvSpPr>
            <a:spLocks xmlns:a="http://schemas.openxmlformats.org/drawingml/2006/main" noGrp="1"/>
          </p:cNvSpPr>
          <p:nvPr/>
        </p:nvSpPr>
        <p:spPr>
          <a:xfrm xmlns:a="http://schemas.openxmlformats.org/drawingml/2006/main">
            <a:off x="8858250" y="4457700"/>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Availability + sample results</a:t>
            </a:r>
          </a:p>
        </p:txBody>
      </p:sp>
      <p:sp>
        <p:nvSpPr>
          <p:cNvPr id="18" name="">
            <a:extLst xmlns:a="http://schemas.openxmlformats.org/drawingml/2006/main">
              <a:ext uri="{FF2B5EF4-FFF2-40B4-BE49-F238E27FC236}">
                <a16:creationId xmlns:a16="http://schemas.microsoft.com/office/drawing/2014/main" id="{9F6A3B75-2CB6-4D2F-965E-2DE84E9794C4}"/>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FBF5EB"/>
                </a:solidFill>
                <a:latin typeface="Arial"/>
                <a:ea typeface="Arial"/>
                <a:cs typeface="Arial"/>
              </a:defRPr>
            </a:pPr>
            <a:r>
              <a:rPr sz="1500" b="1">
                <a:solidFill>
                  <a:srgbClr val="FBF5EB"/>
                </a:solidFill>
                <a:latin typeface="Arial"/>
                <a:ea typeface="Arial"/>
                <a:cs typeface="Arial"/>
              </a:rPr>
              <a:t>Measure water, reliability and treatment quality together.</a:t>
            </a:r>
          </a:p>
        </p:txBody>
      </p:sp>
      <p:sp>
        <p:nvSpPr>
          <p:cNvPr id="19" name="">
            <a:extLst xmlns:a="http://schemas.openxmlformats.org/drawingml/2006/main">
              <a:ext uri="{FF2B5EF4-FFF2-40B4-BE49-F238E27FC236}">
                <a16:creationId xmlns:a16="http://schemas.microsoft.com/office/drawing/2014/main" id="{FF1E0E6C-17FD-47AD-B92F-252DC83C4F6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C3D0C8"/>
                </a:solidFill>
                <a:latin typeface="Arial"/>
                <a:ea typeface="Arial"/>
                <a:cs typeface="Arial"/>
              </a:defRPr>
            </a:pPr>
            <a:r>
              <a:rPr sz="750" b="0">
                <a:solidFill>
                  <a:srgbClr val="C3D0C8"/>
                </a:solidFill>
                <a:latin typeface="Arial"/>
                <a:ea typeface="Arial"/>
                <a:cs typeface="Arial"/>
              </a:rPr>
              <a:t>400 people/day: speaker-reported pre-launch activity; period and count method unverified</a:t>
            </a:r>
          </a:p>
        </p:txBody>
      </p:sp>
      <p:sp>
        <p:nvSpPr>
          <p:cNvPr id="20" name="">
            <a:extLst xmlns:a="http://schemas.openxmlformats.org/drawingml/2006/main">
              <a:ext uri="{FF2B5EF4-FFF2-40B4-BE49-F238E27FC236}">
                <a16:creationId xmlns:a16="http://schemas.microsoft.com/office/drawing/2014/main" id="{B4EE973B-A1BB-4E10-9746-1707C2DA5080}"/>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C3D0C8"/>
                </a:solidFill>
                <a:latin typeface="Arial"/>
                <a:ea typeface="Arial"/>
                <a:cs typeface="Arial"/>
              </a:defRPr>
            </a:pPr>
            <a:r>
              <a:rPr sz="825" b="1">
                <a:solidFill>
                  <a:srgbClr val="C3D0C8"/>
                </a:solidFill>
                <a:latin typeface="Arial"/>
                <a:ea typeface="Arial"/>
                <a:cs typeface="Arial"/>
              </a:rPr>
              <a:t>29</a:t>
            </a:r>
          </a:p>
        </p:txBody>
      </p:sp>
    </p:spTree>
    <p:extLst>
      <p:ext uri="{BB962C8B-B14F-4D97-AF65-F5344CB8AC3E}">
        <p14:creationId xmlns:p14="http://schemas.microsoft.com/office/powerpoint/2010/main" val="796647183"/>
      </p:ext>
    </p:extLst>
  </p:cSld>
</p:sld>
</file>

<file path=ppt/slides/slide3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c0adcd66b0af45e3"/>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692497F-4470-41B1-A0F1-A8709B2209CF}"/>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3A8CB40-2207-4DD3-8857-6A45D517BFD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Proposed service-network illustration · Not a deployment map</a:t>
            </a:r>
          </a:p>
        </p:txBody>
      </p:sp>
      <p:sp>
        <p:nvSpPr>
          <p:cNvPr id="4" name="">
            <a:extLst xmlns:a="http://schemas.openxmlformats.org/drawingml/2006/main">
              <a:ext uri="{FF2B5EF4-FFF2-40B4-BE49-F238E27FC236}">
                <a16:creationId xmlns:a16="http://schemas.microsoft.com/office/drawing/2014/main" id="{2BFE11C2-AC8F-4147-BF1B-BDE100F1FE20}"/>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30</a:t>
            </a:r>
          </a:p>
        </p:txBody>
      </p:sp>
    </p:spTree>
    <p:extLst>
      <p:ext uri="{BB962C8B-B14F-4D97-AF65-F5344CB8AC3E}">
        <p14:creationId xmlns:p14="http://schemas.microsoft.com/office/powerpoint/2010/main" val="395455421"/>
      </p:ext>
    </p:extLst>
  </p:cSld>
</p:sld>
</file>

<file path=ppt/slides/slide3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7D5681F-0503-4448-B609-506F842F8F0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86E4CF2F-1E53-4316-B148-AE92418081CA}"/>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Citywide sanitation uses more than one treatment route.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576e0d8ba4714481"/>
          <a:stretch xmlns:a="http://schemas.openxmlformats.org/drawingml/2006/main"/>
        </p:blipFill>
        <p:spPr>
          <a:xfrm xmlns:a="http://schemas.openxmlformats.org/drawingml/2006/main">
            <a:off x="478193" y="1914525"/>
            <a:ext cx="7311313" cy="4114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271FC8-40C1-4613-9691-336DE161A0D8}"/>
              </a:ext>
            </a:extLst>
          </p:cNvPr>
          <p:cNvSpPr>
            <a:spLocks xmlns:a="http://schemas.openxmlformats.org/drawingml/2006/main" noGrp="1"/>
          </p:cNvSpPr>
          <p:nvPr/>
        </p:nvSpPr>
        <p:spPr>
          <a:xfrm xmlns:a="http://schemas.openxmlformats.org/drawingml/2006/main">
            <a:off x="1996821" y="4632960"/>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77D6380F-0BBD-4F66-8ED4-A6B68A5D5095}"/>
              </a:ext>
            </a:extLst>
          </p:cNvPr>
          <p:cNvSpPr>
            <a:spLocks xmlns:a="http://schemas.openxmlformats.org/drawingml/2006/main" noGrp="1"/>
          </p:cNvSpPr>
          <p:nvPr/>
        </p:nvSpPr>
        <p:spPr>
          <a:xfrm xmlns:a="http://schemas.openxmlformats.org/drawingml/2006/main">
            <a:off x="6166485" y="4550664"/>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C00D03C5-E56D-45AB-AB2A-363F4654BFFD}"/>
              </a:ext>
            </a:extLst>
          </p:cNvPr>
          <p:cNvSpPr>
            <a:spLocks xmlns:a="http://schemas.openxmlformats.org/drawingml/2006/main" noGrp="1"/>
          </p:cNvSpPr>
          <p:nvPr/>
        </p:nvSpPr>
        <p:spPr>
          <a:xfrm xmlns:a="http://schemas.openxmlformats.org/drawingml/2006/main">
            <a:off x="4045077" y="4344924"/>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3</a:t>
            </a:r>
          </a:p>
        </p:txBody>
      </p:sp>
      <p:sp>
        <p:nvSpPr>
          <p:cNvPr id="7" name="">
            <a:extLst xmlns:a="http://schemas.openxmlformats.org/drawingml/2006/main">
              <a:ext uri="{FF2B5EF4-FFF2-40B4-BE49-F238E27FC236}">
                <a16:creationId xmlns:a16="http://schemas.microsoft.com/office/drawing/2014/main" id="{FA8CEABF-88BF-457B-BFBD-6F362CB187CC}"/>
              </a:ext>
            </a:extLst>
          </p:cNvPr>
          <p:cNvSpPr>
            <a:spLocks xmlns:a="http://schemas.openxmlformats.org/drawingml/2006/main" noGrp="1"/>
          </p:cNvSpPr>
          <p:nvPr/>
        </p:nvSpPr>
        <p:spPr>
          <a:xfrm xmlns:a="http://schemas.openxmlformats.org/drawingml/2006/main">
            <a:off x="8239125" y="1933575"/>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1</a:t>
            </a:r>
          </a:p>
        </p:txBody>
      </p:sp>
      <p:sp>
        <p:nvSpPr>
          <p:cNvPr id="8" name="">
            <a:extLst xmlns:a="http://schemas.openxmlformats.org/drawingml/2006/main">
              <a:ext uri="{FF2B5EF4-FFF2-40B4-BE49-F238E27FC236}">
                <a16:creationId xmlns:a16="http://schemas.microsoft.com/office/drawing/2014/main" id="{290452ED-6B10-4CE5-9132-11B45D482025}"/>
              </a:ext>
            </a:extLst>
          </p:cNvPr>
          <p:cNvSpPr>
            <a:spLocks xmlns:a="http://schemas.openxmlformats.org/drawingml/2006/main" noGrp="1"/>
          </p:cNvSpPr>
          <p:nvPr/>
        </p:nvSpPr>
        <p:spPr>
          <a:xfrm xmlns:a="http://schemas.openxmlformats.org/drawingml/2006/main">
            <a:off x="8591550" y="193357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Sewers + treatment</a:t>
            </a:r>
          </a:p>
        </p:txBody>
      </p:sp>
      <p:sp>
        <p:nvSpPr>
          <p:cNvPr id="9" name="">
            <a:extLst xmlns:a="http://schemas.openxmlformats.org/drawingml/2006/main">
              <a:ext uri="{FF2B5EF4-FFF2-40B4-BE49-F238E27FC236}">
                <a16:creationId xmlns:a16="http://schemas.microsoft.com/office/drawing/2014/main" id="{151155F7-3B05-44FC-8422-41AA345CEA25}"/>
              </a:ext>
            </a:extLst>
          </p:cNvPr>
          <p:cNvSpPr>
            <a:spLocks xmlns:a="http://schemas.openxmlformats.org/drawingml/2006/main" noGrp="1"/>
          </p:cNvSpPr>
          <p:nvPr/>
        </p:nvSpPr>
        <p:spPr>
          <a:xfrm xmlns:a="http://schemas.openxmlformats.org/drawingml/2006/main">
            <a:off x="8591550" y="2343150"/>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Convey wastewater to a suitable treatment plant.</a:t>
            </a:r>
          </a:p>
        </p:txBody>
      </p:sp>
      <p:sp>
        <p:nvSpPr>
          <p:cNvPr id="10" name="">
            <a:extLst xmlns:a="http://schemas.openxmlformats.org/drawingml/2006/main">
              <a:ext uri="{FF2B5EF4-FFF2-40B4-BE49-F238E27FC236}">
                <a16:creationId xmlns:a16="http://schemas.microsoft.com/office/drawing/2014/main" id="{669B7FE8-FF5E-4215-A5F0-B5E476D5CF07}"/>
              </a:ext>
            </a:extLst>
          </p:cNvPr>
          <p:cNvSpPr>
            <a:spLocks xmlns:a="http://schemas.openxmlformats.org/drawingml/2006/main" noGrp="1"/>
          </p:cNvSpPr>
          <p:nvPr/>
        </p:nvSpPr>
        <p:spPr>
          <a:xfrm xmlns:a="http://schemas.openxmlformats.org/drawingml/2006/main">
            <a:off x="8239125" y="3086100"/>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EEF58A94-9002-43AF-9887-BCDD983BDC62}"/>
              </a:ext>
            </a:extLst>
          </p:cNvPr>
          <p:cNvSpPr>
            <a:spLocks xmlns:a="http://schemas.openxmlformats.org/drawingml/2006/main" noGrp="1"/>
          </p:cNvSpPr>
          <p:nvPr/>
        </p:nvSpPr>
        <p:spPr>
          <a:xfrm xmlns:a="http://schemas.openxmlformats.org/drawingml/2006/main">
            <a:off x="8591550" y="3086100"/>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Local treatment</a:t>
            </a:r>
          </a:p>
        </p:txBody>
      </p:sp>
      <p:sp>
        <p:nvSpPr>
          <p:cNvPr id="12" name="">
            <a:extLst xmlns:a="http://schemas.openxmlformats.org/drawingml/2006/main">
              <a:ext uri="{FF2B5EF4-FFF2-40B4-BE49-F238E27FC236}">
                <a16:creationId xmlns:a16="http://schemas.microsoft.com/office/drawing/2014/main" id="{8729279B-0DBA-4D5C-B256-EFE7CD65F6F3}"/>
              </a:ext>
            </a:extLst>
          </p:cNvPr>
          <p:cNvSpPr>
            <a:spLocks xmlns:a="http://schemas.openxmlformats.org/drawingml/2006/main" noGrp="1"/>
          </p:cNvSpPr>
          <p:nvPr/>
        </p:nvSpPr>
        <p:spPr>
          <a:xfrm xmlns:a="http://schemas.openxmlformats.org/drawingml/2006/main">
            <a:off x="8591550" y="3495675"/>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Treat at or near the site; match the reuse or disposal route.</a:t>
            </a:r>
          </a:p>
        </p:txBody>
      </p:sp>
      <p:sp>
        <p:nvSpPr>
          <p:cNvPr id="13" name="">
            <a:extLst xmlns:a="http://schemas.openxmlformats.org/drawingml/2006/main">
              <a:ext uri="{FF2B5EF4-FFF2-40B4-BE49-F238E27FC236}">
                <a16:creationId xmlns:a16="http://schemas.microsoft.com/office/drawing/2014/main" id="{9B5DF507-BF15-45AE-8CAC-67FA4B15394F}"/>
              </a:ext>
            </a:extLst>
          </p:cNvPr>
          <p:cNvSpPr>
            <a:spLocks xmlns:a="http://schemas.openxmlformats.org/drawingml/2006/main" noGrp="1"/>
          </p:cNvSpPr>
          <p:nvPr/>
        </p:nvSpPr>
        <p:spPr>
          <a:xfrm xmlns:a="http://schemas.openxmlformats.org/drawingml/2006/main">
            <a:off x="8239125" y="4238625"/>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3</a:t>
            </a:r>
          </a:p>
        </p:txBody>
      </p:sp>
      <p:sp>
        <p:nvSpPr>
          <p:cNvPr id="14" name="">
            <a:extLst xmlns:a="http://schemas.openxmlformats.org/drawingml/2006/main">
              <a:ext uri="{FF2B5EF4-FFF2-40B4-BE49-F238E27FC236}">
                <a16:creationId xmlns:a16="http://schemas.microsoft.com/office/drawing/2014/main" id="{A745A257-D3CC-4879-A6DD-2937AA68665B}"/>
              </a:ext>
            </a:extLst>
          </p:cNvPr>
          <p:cNvSpPr>
            <a:spLocks xmlns:a="http://schemas.openxmlformats.org/drawingml/2006/main" noGrp="1"/>
          </p:cNvSpPr>
          <p:nvPr/>
        </p:nvSpPr>
        <p:spPr>
          <a:xfrm xmlns:a="http://schemas.openxmlformats.org/drawingml/2006/main">
            <a:off x="8591550" y="42386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Managed residuals</a:t>
            </a:r>
          </a:p>
        </p:txBody>
      </p:sp>
      <p:sp>
        <p:nvSpPr>
          <p:cNvPr id="15" name="">
            <a:extLst xmlns:a="http://schemas.openxmlformats.org/drawingml/2006/main">
              <a:ext uri="{FF2B5EF4-FFF2-40B4-BE49-F238E27FC236}">
                <a16:creationId xmlns:a16="http://schemas.microsoft.com/office/drawing/2014/main" id="{CE24D490-FF3D-4A17-ADB8-619EB8140035}"/>
              </a:ext>
            </a:extLst>
          </p:cNvPr>
          <p:cNvSpPr>
            <a:spLocks xmlns:a="http://schemas.openxmlformats.org/drawingml/2006/main" noGrp="1"/>
          </p:cNvSpPr>
          <p:nvPr/>
        </p:nvSpPr>
        <p:spPr>
          <a:xfrm xmlns:a="http://schemas.openxmlformats.org/drawingml/2006/main">
            <a:off x="8591550" y="4648200"/>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Arrange collection, transport and suitable treatment or disposal.</a:t>
            </a:r>
          </a:p>
        </p:txBody>
      </p:sp>
      <p:sp>
        <p:nvSpPr>
          <p:cNvPr id="16" name="">
            <a:extLst xmlns:a="http://schemas.openxmlformats.org/drawingml/2006/main">
              <a:ext uri="{FF2B5EF4-FFF2-40B4-BE49-F238E27FC236}">
                <a16:creationId xmlns:a16="http://schemas.microsoft.com/office/drawing/2014/main" id="{656BE0FD-BF65-4A96-803E-232965512B55}"/>
              </a:ext>
            </a:extLst>
          </p:cNvPr>
          <p:cNvSpPr>
            <a:spLocks xmlns:a="http://schemas.openxmlformats.org/drawingml/2006/main" noGrp="1"/>
          </p:cNvSpPr>
          <p:nvPr/>
        </p:nvSpPr>
        <p:spPr>
          <a:xfrm xmlns:a="http://schemas.openxmlformats.org/drawingml/2006/main">
            <a:off x="8239125" y="5638800"/>
            <a:ext cx="3476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MATCH THE ROUTE TO THE SITE</a:t>
            </a:r>
          </a:p>
        </p:txBody>
      </p:sp>
      <p:sp>
        <p:nvSpPr>
          <p:cNvPr id="17" name="">
            <a:extLst xmlns:a="http://schemas.openxmlformats.org/drawingml/2006/main">
              <a:ext uri="{FF2B5EF4-FFF2-40B4-BE49-F238E27FC236}">
                <a16:creationId xmlns:a16="http://schemas.microsoft.com/office/drawing/2014/main" id="{3BBEAA2A-0850-43FC-BE2E-4E17726C08C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Connect suitable sites to sewers; use appropriate local treatment where it fits the service need.</a:t>
            </a:r>
          </a:p>
        </p:txBody>
      </p:sp>
      <p:sp>
        <p:nvSpPr>
          <p:cNvPr id="18" name="">
            <a:extLst xmlns:a="http://schemas.openxmlformats.org/drawingml/2006/main">
              <a:ext uri="{FF2B5EF4-FFF2-40B4-BE49-F238E27FC236}">
                <a16:creationId xmlns:a16="http://schemas.microsoft.com/office/drawing/2014/main" id="{0B610342-ADB8-4E1A-97DD-57CBB76FC4F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NIUA handbook, 2019, pp. 19, 23–27, 40–43 · Not a city map or piping plan</a:t>
            </a:r>
          </a:p>
        </p:txBody>
      </p:sp>
      <p:sp>
        <p:nvSpPr>
          <p:cNvPr id="19" name="">
            <a:extLst xmlns:a="http://schemas.openxmlformats.org/drawingml/2006/main">
              <a:ext uri="{FF2B5EF4-FFF2-40B4-BE49-F238E27FC236}">
                <a16:creationId xmlns:a16="http://schemas.microsoft.com/office/drawing/2014/main" id="{1BC37269-773D-4BE4-802B-3BF1FD68610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31</a:t>
            </a:r>
          </a:p>
        </p:txBody>
      </p:sp>
    </p:spTree>
    <p:extLst>
      <p:ext uri="{BB962C8B-B14F-4D97-AF65-F5344CB8AC3E}">
        <p14:creationId xmlns:p14="http://schemas.microsoft.com/office/powerpoint/2010/main" val="1748838560"/>
      </p:ext>
    </p:extLst>
  </p:cSld>
</p:sld>
</file>

<file path=ppt/slides/slide3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256711ee02cb4c27"/>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FB24B58-1F53-46B1-A589-C23C6D784CB9}"/>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0696B00-195C-44C0-AD6C-D1E8631B370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Proposal for discussion · Karnataka wastewater-reuse workshop: PIB, 8 Nov 2025</a:t>
            </a:r>
          </a:p>
        </p:txBody>
      </p:sp>
      <p:sp>
        <p:nvSpPr>
          <p:cNvPr id="4" name="">
            <a:extLst xmlns:a="http://schemas.openxmlformats.org/drawingml/2006/main">
              <a:ext uri="{FF2B5EF4-FFF2-40B4-BE49-F238E27FC236}">
                <a16:creationId xmlns:a16="http://schemas.microsoft.com/office/drawing/2014/main" id="{03C7BD34-599F-4042-9845-9B38E3CBB01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32</a:t>
            </a:r>
          </a:p>
        </p:txBody>
      </p:sp>
    </p:spTree>
    <p:extLst>
      <p:ext uri="{BB962C8B-B14F-4D97-AF65-F5344CB8AC3E}">
        <p14:creationId xmlns:p14="http://schemas.microsoft.com/office/powerpoint/2010/main" val="1624999742"/>
      </p:ext>
    </p:extLst>
  </p:cSld>
</p:sld>
</file>

<file path=ppt/slides/slide3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7b6e3ed30fd4b82"/>
          <a:stretch xmlns:a="http://schemas.openxmlformats.org/drawingml/2006/main"/>
        </p:blipFill>
        <p:spPr>
          <a:xfrm xmlns:a="http://schemas.openxmlformats.org/drawingml/2006/main">
            <a:off x="4807981" y="1000125"/>
            <a:ext cx="6862289" cy="4572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DE96C5C-8F7A-4DA1-B769-5758FD2282E3}"/>
              </a:ext>
            </a:extLst>
          </p:cNvPr>
          <p:cNvSpPr>
            <a:spLocks xmlns:a="http://schemas.openxmlformats.org/drawingml/2006/main" noGrp="1"/>
          </p:cNvSpPr>
          <p:nvPr/>
        </p:nvSpPr>
        <p:spPr>
          <a:xfrm xmlns:a="http://schemas.openxmlformats.org/drawingml/2006/main">
            <a:off x="0" y="0"/>
            <a:ext cx="4429125" cy="68580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D48E574-6025-494E-9539-A55B3970BC1C}"/>
              </a:ext>
            </a:extLst>
          </p:cNvPr>
          <p:cNvSpPr>
            <a:spLocks xmlns:a="http://schemas.openxmlformats.org/drawingml/2006/main" noGrp="1"/>
          </p:cNvSpPr>
          <p:nvPr/>
        </p:nvSpPr>
        <p:spPr>
          <a:xfrm xmlns:a="http://schemas.openxmlformats.org/drawingml/2006/main">
            <a:off x="476250" y="266700"/>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a:t>
            </a:r>
          </a:p>
        </p:txBody>
      </p:sp>
      <p:sp>
        <p:nvSpPr>
          <p:cNvPr id="4" name="">
            <a:extLst xmlns:a="http://schemas.openxmlformats.org/drawingml/2006/main">
              <a:ext uri="{FF2B5EF4-FFF2-40B4-BE49-F238E27FC236}">
                <a16:creationId xmlns:a16="http://schemas.microsoft.com/office/drawing/2014/main" id="{1FB3A586-A89E-4D2B-BEC9-6BF1D8122EF7}"/>
              </a:ext>
            </a:extLst>
          </p:cNvPr>
          <p:cNvSpPr>
            <a:spLocks xmlns:a="http://schemas.openxmlformats.org/drawingml/2006/main" noGrp="1"/>
          </p:cNvSpPr>
          <p:nvPr/>
        </p:nvSpPr>
        <p:spPr>
          <a:xfrm xmlns:a="http://schemas.openxmlformats.org/drawingml/2006/main">
            <a:off x="476250" y="1190625"/>
            <a:ext cx="400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242821"/>
                </a:solidFill>
                <a:latin typeface="Arial"/>
                <a:ea typeface="Arial"/>
                <a:cs typeface="Arial"/>
              </a:defRPr>
            </a:pPr>
            <a:r>
              <a:rPr sz="4050" b="1">
                <a:solidFill>
                  <a:srgbClr val="242821"/>
                </a:solidFill>
                <a:latin typeface="Arial"/>
                <a:ea typeface="Arial"/>
                <a:cs typeface="Arial"/>
              </a:rPr>
              <a:t>A better city starts here.</a:t>
            </a:r>
          </a:p>
        </p:txBody>
      </p:sp>
      <p:sp>
        <p:nvSpPr>
          <p:cNvPr id="5" name="">
            <a:extLst xmlns:a="http://schemas.openxmlformats.org/drawingml/2006/main">
              <a:ext uri="{FF2B5EF4-FFF2-40B4-BE49-F238E27FC236}">
                <a16:creationId xmlns:a16="http://schemas.microsoft.com/office/drawing/2014/main" id="{D86A60D3-E72B-4F02-9C77-B10E225949C3}"/>
              </a:ext>
            </a:extLst>
          </p:cNvPr>
          <p:cNvSpPr>
            <a:spLocks xmlns:a="http://schemas.openxmlformats.org/drawingml/2006/main" noGrp="1"/>
          </p:cNvSpPr>
          <p:nvPr/>
        </p:nvSpPr>
        <p:spPr>
          <a:xfrm xmlns:a="http://schemas.openxmlformats.org/drawingml/2006/main">
            <a:off x="476250" y="4695825"/>
            <a:ext cx="404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A public toilet people can use—and a system that keeps working.</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99029130ba7426f"/>
          <a:stretch xmlns:a="http://schemas.openxmlformats.org/drawingml/2006/main"/>
        </p:blipFill>
        <p:spPr>
          <a:xfrm xmlns:a="http://schemas.openxmlformats.org/drawingml/2006/main">
            <a:off x="10477500" y="5429250"/>
            <a:ext cx="1143000" cy="1143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497F435-6C7D-48D4-8912-751EE81697B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Lumbini Park · Scan for the presentation notes</a:t>
            </a:r>
          </a:p>
        </p:txBody>
      </p:sp>
    </p:spTree>
    <p:extLst>
      <p:ext uri="{BB962C8B-B14F-4D97-AF65-F5344CB8AC3E}">
        <p14:creationId xmlns:p14="http://schemas.microsoft.com/office/powerpoint/2010/main" val="11331577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2026-09-07T16:27:43.1380000Z</dcterms:created>
  <dcterms:modified xsi:type="dcterms:W3CDTF">2026-09-07T16:27:43.1380000Z</dcterms:modified>
</coreProperties>
</file>